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handoutMasterIdLst>
    <p:handoutMasterId r:id="rId162"/>
  </p:handoutMasterIdLst>
  <p:sldIdLst>
    <p:sldId id="649" r:id="rId2"/>
    <p:sldId id="651" r:id="rId3"/>
    <p:sldId id="674" r:id="rId4"/>
    <p:sldId id="652" r:id="rId5"/>
    <p:sldId id="653" r:id="rId6"/>
    <p:sldId id="654" r:id="rId7"/>
    <p:sldId id="655" r:id="rId8"/>
    <p:sldId id="656" r:id="rId9"/>
    <p:sldId id="657" r:id="rId10"/>
    <p:sldId id="658" r:id="rId11"/>
    <p:sldId id="659" r:id="rId12"/>
    <p:sldId id="660" r:id="rId13"/>
    <p:sldId id="661" r:id="rId14"/>
    <p:sldId id="662" r:id="rId15"/>
    <p:sldId id="663" r:id="rId16"/>
    <p:sldId id="672" r:id="rId17"/>
    <p:sldId id="272" r:id="rId18"/>
    <p:sldId id="563" r:id="rId19"/>
    <p:sldId id="625" r:id="rId20"/>
    <p:sldId id="582" r:id="rId21"/>
    <p:sldId id="710" r:id="rId22"/>
    <p:sldId id="711" r:id="rId23"/>
    <p:sldId id="708" r:id="rId24"/>
    <p:sldId id="716" r:id="rId25"/>
    <p:sldId id="714" r:id="rId26"/>
    <p:sldId id="715" r:id="rId27"/>
    <p:sldId id="598" r:id="rId28"/>
    <p:sldId id="713" r:id="rId29"/>
    <p:sldId id="718" r:id="rId30"/>
    <p:sldId id="717" r:id="rId31"/>
    <p:sldId id="621" r:id="rId32"/>
    <p:sldId id="622" r:id="rId33"/>
    <p:sldId id="719" r:id="rId34"/>
    <p:sldId id="720" r:id="rId35"/>
    <p:sldId id="721" r:id="rId36"/>
    <p:sldId id="722" r:id="rId37"/>
    <p:sldId id="723" r:id="rId38"/>
    <p:sldId id="724" r:id="rId39"/>
    <p:sldId id="623" r:id="rId40"/>
    <p:sldId id="725" r:id="rId41"/>
    <p:sldId id="579" r:id="rId42"/>
    <p:sldId id="580" r:id="rId43"/>
    <p:sldId id="581" r:id="rId44"/>
    <p:sldId id="673" r:id="rId45"/>
    <p:sldId id="647" r:id="rId46"/>
    <p:sldId id="648" r:id="rId47"/>
    <p:sldId id="633" r:id="rId48"/>
    <p:sldId id="634" r:id="rId49"/>
    <p:sldId id="297" r:id="rId50"/>
    <p:sldId id="298" r:id="rId51"/>
    <p:sldId id="299" r:id="rId52"/>
    <p:sldId id="300" r:id="rId53"/>
    <p:sldId id="301" r:id="rId54"/>
    <p:sldId id="302" r:id="rId55"/>
    <p:sldId id="304" r:id="rId56"/>
    <p:sldId id="305" r:id="rId57"/>
    <p:sldId id="306" r:id="rId58"/>
    <p:sldId id="307" r:id="rId59"/>
    <p:sldId id="308" r:id="rId60"/>
    <p:sldId id="309" r:id="rId61"/>
    <p:sldId id="310" r:id="rId62"/>
    <p:sldId id="311" r:id="rId63"/>
    <p:sldId id="312" r:id="rId64"/>
    <p:sldId id="313" r:id="rId65"/>
    <p:sldId id="314" r:id="rId66"/>
    <p:sldId id="316" r:id="rId67"/>
    <p:sldId id="342" r:id="rId68"/>
    <p:sldId id="317" r:id="rId69"/>
    <p:sldId id="318" r:id="rId70"/>
    <p:sldId id="319" r:id="rId71"/>
    <p:sldId id="320" r:id="rId72"/>
    <p:sldId id="321" r:id="rId73"/>
    <p:sldId id="322" r:id="rId74"/>
    <p:sldId id="323" r:id="rId75"/>
    <p:sldId id="324" r:id="rId76"/>
    <p:sldId id="325" r:id="rId77"/>
    <p:sldId id="353" r:id="rId78"/>
    <p:sldId id="354" r:id="rId79"/>
    <p:sldId id="355" r:id="rId80"/>
    <p:sldId id="356" r:id="rId81"/>
    <p:sldId id="357" r:id="rId82"/>
    <p:sldId id="358" r:id="rId83"/>
    <p:sldId id="359" r:id="rId84"/>
    <p:sldId id="360" r:id="rId85"/>
    <p:sldId id="361" r:id="rId86"/>
    <p:sldId id="362" r:id="rId87"/>
    <p:sldId id="363" r:id="rId88"/>
    <p:sldId id="328" r:id="rId89"/>
    <p:sldId id="667" r:id="rId90"/>
    <p:sldId id="668" r:id="rId91"/>
    <p:sldId id="669" r:id="rId92"/>
    <p:sldId id="670" r:id="rId93"/>
    <p:sldId id="340" r:id="rId94"/>
    <p:sldId id="341" r:id="rId95"/>
    <p:sldId id="344" r:id="rId96"/>
    <p:sldId id="664" r:id="rId97"/>
    <p:sldId id="665" r:id="rId98"/>
    <p:sldId id="666" r:id="rId99"/>
    <p:sldId id="352" r:id="rId100"/>
    <p:sldId id="345" r:id="rId101"/>
    <p:sldId id="351" r:id="rId102"/>
    <p:sldId id="347" r:id="rId103"/>
    <p:sldId id="348" r:id="rId104"/>
    <p:sldId id="349" r:id="rId105"/>
    <p:sldId id="350" r:id="rId106"/>
    <p:sldId id="683" r:id="rId107"/>
    <p:sldId id="688" r:id="rId108"/>
    <p:sldId id="685" r:id="rId109"/>
    <p:sldId id="687" r:id="rId110"/>
    <p:sldId id="686" r:id="rId111"/>
    <p:sldId id="338" r:id="rId112"/>
    <p:sldId id="339" r:id="rId113"/>
    <p:sldId id="671" r:id="rId114"/>
    <p:sldId id="689" r:id="rId115"/>
    <p:sldId id="690" r:id="rId116"/>
    <p:sldId id="691" r:id="rId117"/>
    <p:sldId id="692" r:id="rId118"/>
    <p:sldId id="693" r:id="rId119"/>
    <p:sldId id="694" r:id="rId120"/>
    <p:sldId id="695" r:id="rId121"/>
    <p:sldId id="696" r:id="rId122"/>
    <p:sldId id="640" r:id="rId123"/>
    <p:sldId id="635" r:id="rId124"/>
    <p:sldId id="637" r:id="rId125"/>
    <p:sldId id="638" r:id="rId126"/>
    <p:sldId id="641" r:id="rId127"/>
    <p:sldId id="639" r:id="rId128"/>
    <p:sldId id="726" r:id="rId129"/>
    <p:sldId id="727" r:id="rId130"/>
    <p:sldId id="728" r:id="rId131"/>
    <p:sldId id="729" r:id="rId132"/>
    <p:sldId id="730" r:id="rId133"/>
    <p:sldId id="675" r:id="rId134"/>
    <p:sldId id="676" r:id="rId135"/>
    <p:sldId id="677" r:id="rId136"/>
    <p:sldId id="678" r:id="rId137"/>
    <p:sldId id="679" r:id="rId138"/>
    <p:sldId id="680" r:id="rId139"/>
    <p:sldId id="681" r:id="rId140"/>
    <p:sldId id="682" r:id="rId141"/>
    <p:sldId id="274" r:id="rId142"/>
    <p:sldId id="369" r:id="rId143"/>
    <p:sldId id="370" r:id="rId144"/>
    <p:sldId id="371" r:id="rId145"/>
    <p:sldId id="373" r:id="rId146"/>
    <p:sldId id="374" r:id="rId147"/>
    <p:sldId id="375" r:id="rId148"/>
    <p:sldId id="376" r:id="rId149"/>
    <p:sldId id="377" r:id="rId150"/>
    <p:sldId id="378" r:id="rId151"/>
    <p:sldId id="372" r:id="rId152"/>
    <p:sldId id="267" r:id="rId153"/>
    <p:sldId id="642" r:id="rId154"/>
    <p:sldId id="643" r:id="rId155"/>
    <p:sldId id="644" r:id="rId156"/>
    <p:sldId id="364" r:id="rId157"/>
    <p:sldId id="265" r:id="rId158"/>
    <p:sldId id="366" r:id="rId159"/>
    <p:sldId id="380"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0" autoAdjust="0"/>
    <p:restoredTop sz="94660"/>
  </p:normalViewPr>
  <p:slideViewPr>
    <p:cSldViewPr>
      <p:cViewPr varScale="1">
        <p:scale>
          <a:sx n="59" d="100"/>
          <a:sy n="59" d="100"/>
        </p:scale>
        <p:origin x="808" y="5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517F6C-613F-462C-B85E-9042232360DE}" type="datetime1">
              <a:rPr lang="en-US" smtClean="0"/>
              <a:t>12/8/2024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423996904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1A5120-61CF-4924-B922-C3D58416AE37}" type="datetime1">
              <a:rPr lang="en-US" smtClean="0"/>
              <a:t>12/8/2024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44322034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183291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5B62DA17-2EE3-42E1-8875-9A5ACF762996}" type="slidenum">
              <a:rPr lang="en-US" smtClean="0"/>
              <a:pPr/>
              <a:t>26</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E618CB09-32EA-46E3-83C5-4E863DD4D7D3}" type="datetime1">
              <a:rPr lang="en-US" smtClean="0"/>
              <a:t>12/8/2024</a:t>
            </a:fld>
            <a:endParaRPr lang="en-US"/>
          </a:p>
        </p:txBody>
      </p:sp>
    </p:spTree>
    <p:extLst>
      <p:ext uri="{BB962C8B-B14F-4D97-AF65-F5344CB8AC3E}">
        <p14:creationId xmlns:p14="http://schemas.microsoft.com/office/powerpoint/2010/main" val="3546630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miter lim="800000"/>
            <a:headEnd/>
            <a:tailEnd/>
          </a:ln>
        </p:spPr>
        <p:txBody>
          <a:bodyPr/>
          <a:lstStyle/>
          <a:p>
            <a:fld id="{B8E0B2DC-CA46-4465-8050-63B9910B1081}" type="slidenum">
              <a:rPr lang="en-US" smtClean="0"/>
              <a:pPr/>
              <a:t>27</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9B828C39-652D-4866-8B68-789E9355ABAB}" type="datetime1">
              <a:rPr lang="en-US" smtClean="0"/>
              <a:t>12/8/2024</a:t>
            </a:fld>
            <a:endParaRPr lang="en-US"/>
          </a:p>
        </p:txBody>
      </p:sp>
    </p:spTree>
    <p:extLst>
      <p:ext uri="{BB962C8B-B14F-4D97-AF65-F5344CB8AC3E}">
        <p14:creationId xmlns:p14="http://schemas.microsoft.com/office/powerpoint/2010/main" val="1463473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5B62DA17-2EE3-42E1-8875-9A5ACF762996}" type="slidenum">
              <a:rPr lang="en-US" smtClean="0"/>
              <a:pPr/>
              <a:t>28</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E4B837C6-43DC-4142-A047-B4B09D8E8212}" type="datetime1">
              <a:rPr lang="en-US" smtClean="0"/>
              <a:t>12/8/2024</a:t>
            </a:fld>
            <a:endParaRPr lang="en-US"/>
          </a:p>
        </p:txBody>
      </p:sp>
    </p:spTree>
    <p:extLst>
      <p:ext uri="{BB962C8B-B14F-4D97-AF65-F5344CB8AC3E}">
        <p14:creationId xmlns:p14="http://schemas.microsoft.com/office/powerpoint/2010/main" val="890550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5B62DA17-2EE3-42E1-8875-9A5ACF762996}" type="slidenum">
              <a:rPr lang="en-US" smtClean="0"/>
              <a:pPr/>
              <a:t>29</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FAF4630A-D014-47F0-8716-6A23B073B74E}" type="datetime1">
              <a:rPr lang="en-US" smtClean="0"/>
              <a:t>12/8/2024</a:t>
            </a:fld>
            <a:endParaRPr lang="en-US"/>
          </a:p>
        </p:txBody>
      </p:sp>
    </p:spTree>
    <p:extLst>
      <p:ext uri="{BB962C8B-B14F-4D97-AF65-F5344CB8AC3E}">
        <p14:creationId xmlns:p14="http://schemas.microsoft.com/office/powerpoint/2010/main" val="3615106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5B62DA17-2EE3-42E1-8875-9A5ACF762996}" type="slidenum">
              <a:rPr lang="en-US" smtClean="0"/>
              <a:pPr/>
              <a:t>30</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0C1732D8-6EFA-44DF-A002-674DA25A269A}" type="datetime1">
              <a:rPr lang="en-US" smtClean="0"/>
              <a:t>12/8/2024</a:t>
            </a:fld>
            <a:endParaRPr lang="en-US"/>
          </a:p>
        </p:txBody>
      </p:sp>
    </p:spTree>
    <p:extLst>
      <p:ext uri="{BB962C8B-B14F-4D97-AF65-F5344CB8AC3E}">
        <p14:creationId xmlns:p14="http://schemas.microsoft.com/office/powerpoint/2010/main" val="2823170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C14641BC-1398-4997-9495-56E030ECADA5}" type="slidenum">
              <a:rPr lang="en-US" smtClean="0"/>
              <a:pPr/>
              <a:t>39</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w="9525"/>
        </p:spPr>
        <p:txBody>
          <a:bodyPr/>
          <a:lstStyle/>
          <a:p>
            <a:endParaRPr lang="el-GR"/>
          </a:p>
        </p:txBody>
      </p:sp>
      <p:sp>
        <p:nvSpPr>
          <p:cNvPr id="5" name="Date Placeholder 4"/>
          <p:cNvSpPr>
            <a:spLocks noGrp="1"/>
          </p:cNvSpPr>
          <p:nvPr>
            <p:ph type="dt" idx="10"/>
          </p:nvPr>
        </p:nvSpPr>
        <p:spPr/>
        <p:txBody>
          <a:bodyPr/>
          <a:lstStyle/>
          <a:p>
            <a:fld id="{4F1F62C6-516F-49C5-A2CD-ECE41B66B8EF}" type="datetime1">
              <a:rPr lang="en-US" smtClean="0"/>
              <a:t>12/8/2024</a:t>
            </a:fld>
            <a:endParaRPr lang="en-US"/>
          </a:p>
        </p:txBody>
      </p:sp>
    </p:spTree>
    <p:extLst>
      <p:ext uri="{BB962C8B-B14F-4D97-AF65-F5344CB8AC3E}">
        <p14:creationId xmlns:p14="http://schemas.microsoft.com/office/powerpoint/2010/main" val="4248520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D247776E-F2E2-416B-9559-EAF80BE6AA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2C1EA6F8-950B-405C-925E-4F5F58186D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8612" name="Slide Number Placeholder 3">
            <a:extLst>
              <a:ext uri="{FF2B5EF4-FFF2-40B4-BE49-F238E27FC236}">
                <a16:creationId xmlns:a16="http://schemas.microsoft.com/office/drawing/2014/main" id="{89613A11-9426-4FE8-B1D1-20E2E090EBE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BC4D84-CCA4-40F6-BDBB-A9AAA6011EE5}" type="slidenum">
              <a:rPr lang="en-US" altLang="en-US">
                <a:latin typeface="Calibri" panose="020F0502020204030204" pitchFamily="34" charset="0"/>
              </a:rPr>
              <a:pPr eaLnBrk="1" hangingPunct="1"/>
              <a:t>47</a:t>
            </a:fld>
            <a:endParaRPr lang="en-US" altLang="en-US">
              <a:latin typeface="Calibri" panose="020F0502020204030204" pitchFamily="34" charset="0"/>
            </a:endParaRPr>
          </a:p>
        </p:txBody>
      </p:sp>
    </p:spTree>
    <p:extLst>
      <p:ext uri="{BB962C8B-B14F-4D97-AF65-F5344CB8AC3E}">
        <p14:creationId xmlns:p14="http://schemas.microsoft.com/office/powerpoint/2010/main" val="553609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1AB9D9E4-CE18-4289-9089-0C7745258E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315BADE0-86E8-400E-9DB3-F8F73CC1B2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176D592A-8198-497C-BA07-206664FF75A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3B8FC30-562B-4859-B672-7E83BCDD1586}" type="slidenum">
              <a:rPr lang="en-US" altLang="en-US">
                <a:latin typeface="Calibri" panose="020F0502020204030204" pitchFamily="34" charset="0"/>
              </a:rPr>
              <a:pPr eaLnBrk="1" hangingPunct="1"/>
              <a:t>76</a:t>
            </a:fld>
            <a:endParaRPr lang="en-US" altLang="en-US">
              <a:latin typeface="Calibri" panose="020F0502020204030204" pitchFamily="34" charset="0"/>
            </a:endParaRPr>
          </a:p>
        </p:txBody>
      </p:sp>
    </p:spTree>
    <p:extLst>
      <p:ext uri="{BB962C8B-B14F-4D97-AF65-F5344CB8AC3E}">
        <p14:creationId xmlns:p14="http://schemas.microsoft.com/office/powerpoint/2010/main" val="1500443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A6CC0695-FEB2-44B0-840D-DF9F03431B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93E0CE69-6A21-4A1A-8A45-02F59AE8D8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EC0CCB60-72A2-404E-9062-E2713900AAC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442A6F7-3B53-4C47-9A3B-F9EC988532FD}" type="slidenum">
              <a:rPr lang="en-US" altLang="en-US">
                <a:latin typeface="Calibri" panose="020F0502020204030204" pitchFamily="34" charset="0"/>
              </a:rPr>
              <a:pPr eaLnBrk="1" hangingPunct="1"/>
              <a:t>77</a:t>
            </a:fld>
            <a:endParaRPr lang="en-US" altLang="en-US">
              <a:latin typeface="Calibri" panose="020F0502020204030204" pitchFamily="34" charset="0"/>
            </a:endParaRPr>
          </a:p>
        </p:txBody>
      </p:sp>
    </p:spTree>
    <p:extLst>
      <p:ext uri="{BB962C8B-B14F-4D97-AF65-F5344CB8AC3E}">
        <p14:creationId xmlns:p14="http://schemas.microsoft.com/office/powerpoint/2010/main" val="2647837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1BE9A3AF-6AFA-426B-A609-20A070BEE5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EC8BFD36-261F-4F16-B19B-38FF791233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BD87299C-C973-414C-895A-0B3DD5BAC5C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13D3F42-AF43-46AF-AF2F-5AB1F7BD0D11}" type="slidenum">
              <a:rPr lang="en-US" altLang="en-US">
                <a:latin typeface="Calibri" panose="020F0502020204030204" pitchFamily="34" charset="0"/>
              </a:rPr>
              <a:pPr eaLnBrk="1" hangingPunct="1"/>
              <a:t>78</a:t>
            </a:fld>
            <a:endParaRPr lang="en-US" altLang="en-US">
              <a:latin typeface="Calibri" panose="020F0502020204030204" pitchFamily="34" charset="0"/>
            </a:endParaRPr>
          </a:p>
        </p:txBody>
      </p:sp>
    </p:spTree>
    <p:extLst>
      <p:ext uri="{BB962C8B-B14F-4D97-AF65-F5344CB8AC3E}">
        <p14:creationId xmlns:p14="http://schemas.microsoft.com/office/powerpoint/2010/main" val="359168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2962DD6-4247-485C-8A54-E34FD1593E8F}" type="datetime1">
              <a:rPr lang="en-US" smtClean="0"/>
              <a:t>12/8/2024</a:t>
            </a:fld>
            <a:endParaRPr lang="en-US"/>
          </a:p>
        </p:txBody>
      </p:sp>
      <p:sp>
        <p:nvSpPr>
          <p:cNvPr id="5" name="Slide Number Placeholder 4"/>
          <p:cNvSpPr>
            <a:spLocks noGrp="1"/>
          </p:cNvSpPr>
          <p:nvPr>
            <p:ph type="sldNum" sz="quarter" idx="11"/>
          </p:nvPr>
        </p:nvSpPr>
        <p:spPr/>
        <p:txBody>
          <a:bodyPr/>
          <a:lstStyle/>
          <a:p>
            <a:fld id="{1635F52E-BA8C-4FAB-BCFA-C67A14D9CE22}" type="slidenum">
              <a:rPr lang="en-US" smtClean="0"/>
              <a:pPr/>
              <a:t>3</a:t>
            </a:fld>
            <a:endParaRPr lang="en-US"/>
          </a:p>
        </p:txBody>
      </p:sp>
    </p:spTree>
    <p:extLst>
      <p:ext uri="{BB962C8B-B14F-4D97-AF65-F5344CB8AC3E}">
        <p14:creationId xmlns:p14="http://schemas.microsoft.com/office/powerpoint/2010/main" val="1480160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EA8E8B30-7DC2-44D2-8DB4-D4DF39B98C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514E9589-A757-4373-844B-EB3FDB6DAA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C8644405-7B47-48E1-B519-6EF84933E65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95A33DB-A533-4B87-B35F-8793C696FDA7}" type="slidenum">
              <a:rPr lang="en-US" altLang="en-US">
                <a:latin typeface="Calibri" panose="020F0502020204030204" pitchFamily="34" charset="0"/>
              </a:rPr>
              <a:pPr eaLnBrk="1" hangingPunct="1"/>
              <a:t>79</a:t>
            </a:fld>
            <a:endParaRPr lang="en-US" altLang="en-US">
              <a:latin typeface="Calibri" panose="020F0502020204030204" pitchFamily="34" charset="0"/>
            </a:endParaRPr>
          </a:p>
        </p:txBody>
      </p:sp>
    </p:spTree>
    <p:extLst>
      <p:ext uri="{BB962C8B-B14F-4D97-AF65-F5344CB8AC3E}">
        <p14:creationId xmlns:p14="http://schemas.microsoft.com/office/powerpoint/2010/main" val="1543371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48DFDE48-AF23-4519-9111-927E373380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42EF447D-1781-42FF-88E3-3E60D5398A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373FB4E1-7CBC-424D-A71C-877C47A2917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7277FE6-C914-4121-88F4-3E84DE495D54}" type="slidenum">
              <a:rPr lang="en-US" altLang="en-US">
                <a:latin typeface="Calibri" panose="020F0502020204030204" pitchFamily="34" charset="0"/>
              </a:rPr>
              <a:pPr eaLnBrk="1" hangingPunct="1"/>
              <a:t>80</a:t>
            </a:fld>
            <a:endParaRPr lang="en-US" altLang="en-US">
              <a:latin typeface="Calibri" panose="020F0502020204030204" pitchFamily="34" charset="0"/>
            </a:endParaRPr>
          </a:p>
        </p:txBody>
      </p:sp>
    </p:spTree>
    <p:extLst>
      <p:ext uri="{BB962C8B-B14F-4D97-AF65-F5344CB8AC3E}">
        <p14:creationId xmlns:p14="http://schemas.microsoft.com/office/powerpoint/2010/main" val="1459772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1C2E0DF0-E58F-4007-AE1B-7582386427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155CF90A-1817-4962-9689-DD85767D26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D9ED3930-5684-43D8-9B4B-A6ECCE5C7FB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2405C94-6346-4ED1-A66B-A01257D37617}" type="slidenum">
              <a:rPr lang="en-US" altLang="en-US">
                <a:latin typeface="Calibri" panose="020F0502020204030204" pitchFamily="34" charset="0"/>
              </a:rPr>
              <a:pPr eaLnBrk="1" hangingPunct="1"/>
              <a:t>81</a:t>
            </a:fld>
            <a:endParaRPr lang="en-US" altLang="en-US">
              <a:latin typeface="Calibri" panose="020F0502020204030204" pitchFamily="34" charset="0"/>
            </a:endParaRPr>
          </a:p>
        </p:txBody>
      </p:sp>
    </p:spTree>
    <p:extLst>
      <p:ext uri="{BB962C8B-B14F-4D97-AF65-F5344CB8AC3E}">
        <p14:creationId xmlns:p14="http://schemas.microsoft.com/office/powerpoint/2010/main" val="1756297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3CD0160A-D36C-4A93-950F-E2660AC627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a:extLst>
              <a:ext uri="{FF2B5EF4-FFF2-40B4-BE49-F238E27FC236}">
                <a16:creationId xmlns:a16="http://schemas.microsoft.com/office/drawing/2014/main" id="{62EB6374-FB2C-4904-BAB4-62BA3C3480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3D1DD5D2-1C58-4431-86F0-A8EC76EE3E5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710126-42B1-448E-A515-4A0AA4956CD9}" type="slidenum">
              <a:rPr lang="en-US" altLang="en-US">
                <a:latin typeface="Calibri" panose="020F0502020204030204" pitchFamily="34" charset="0"/>
              </a:rPr>
              <a:pPr eaLnBrk="1" hangingPunct="1"/>
              <a:t>82</a:t>
            </a:fld>
            <a:endParaRPr lang="en-US" altLang="en-US">
              <a:latin typeface="Calibri" panose="020F0502020204030204" pitchFamily="34" charset="0"/>
            </a:endParaRPr>
          </a:p>
        </p:txBody>
      </p:sp>
    </p:spTree>
    <p:extLst>
      <p:ext uri="{BB962C8B-B14F-4D97-AF65-F5344CB8AC3E}">
        <p14:creationId xmlns:p14="http://schemas.microsoft.com/office/powerpoint/2010/main" val="2982871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F27405E9-90AC-4D87-BE92-F1A717644B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89B25B95-3B13-40A6-82C2-862A4F31ED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BF93566C-2339-403B-8862-D44ECACCC09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C0D099F-7743-4D9A-AD38-44A4667B09C0}" type="slidenum">
              <a:rPr lang="en-US" altLang="en-US">
                <a:latin typeface="Calibri" panose="020F0502020204030204" pitchFamily="34" charset="0"/>
              </a:rPr>
              <a:pPr eaLnBrk="1" hangingPunct="1"/>
              <a:t>83</a:t>
            </a:fld>
            <a:endParaRPr lang="en-US" altLang="en-US">
              <a:latin typeface="Calibri" panose="020F0502020204030204" pitchFamily="34" charset="0"/>
            </a:endParaRPr>
          </a:p>
        </p:txBody>
      </p:sp>
    </p:spTree>
    <p:extLst>
      <p:ext uri="{BB962C8B-B14F-4D97-AF65-F5344CB8AC3E}">
        <p14:creationId xmlns:p14="http://schemas.microsoft.com/office/powerpoint/2010/main" val="3391160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270773C7-9561-4F7E-9E2A-A7E62AFC5E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CA67465B-BA4D-4997-8346-783CE675E65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C5555CC9-410C-445A-B1B7-D6DCB492F68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641358-9E18-418A-BF2D-D62C57224756}" type="slidenum">
              <a:rPr lang="en-US" altLang="en-US">
                <a:latin typeface="Calibri" panose="020F0502020204030204" pitchFamily="34" charset="0"/>
              </a:rPr>
              <a:pPr eaLnBrk="1" hangingPunct="1"/>
              <a:t>84</a:t>
            </a:fld>
            <a:endParaRPr lang="en-US" altLang="en-US">
              <a:latin typeface="Calibri" panose="020F0502020204030204" pitchFamily="34" charset="0"/>
            </a:endParaRPr>
          </a:p>
        </p:txBody>
      </p:sp>
    </p:spTree>
    <p:extLst>
      <p:ext uri="{BB962C8B-B14F-4D97-AF65-F5344CB8AC3E}">
        <p14:creationId xmlns:p14="http://schemas.microsoft.com/office/powerpoint/2010/main" val="2949951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DD595695-3B72-4C32-A007-1238C4BAFD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a:extLst>
              <a:ext uri="{FF2B5EF4-FFF2-40B4-BE49-F238E27FC236}">
                <a16:creationId xmlns:a16="http://schemas.microsoft.com/office/drawing/2014/main" id="{CDDBAC60-6954-412D-9EDF-39B2F8DD97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6A57D07B-4FAE-4FE5-86CB-A829B52F6A6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8CE511A-B546-4870-B97B-B8D486D793D1}" type="slidenum">
              <a:rPr lang="en-US" altLang="en-US">
                <a:latin typeface="Calibri" panose="020F0502020204030204" pitchFamily="34" charset="0"/>
              </a:rPr>
              <a:pPr eaLnBrk="1" hangingPunct="1"/>
              <a:t>85</a:t>
            </a:fld>
            <a:endParaRPr lang="en-US" altLang="en-US">
              <a:latin typeface="Calibri" panose="020F0502020204030204" pitchFamily="34" charset="0"/>
            </a:endParaRPr>
          </a:p>
        </p:txBody>
      </p:sp>
    </p:spTree>
    <p:extLst>
      <p:ext uri="{BB962C8B-B14F-4D97-AF65-F5344CB8AC3E}">
        <p14:creationId xmlns:p14="http://schemas.microsoft.com/office/powerpoint/2010/main" val="3753859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D928885B-30E0-45BF-A71B-358CA07126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589D4E60-5812-4870-8270-BE99BD1932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F221B765-6B36-42DE-921D-16697D34B19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DAD73BD-8879-4AF0-A1B7-14CA7BF91D23}" type="slidenum">
              <a:rPr lang="en-US" altLang="en-US">
                <a:latin typeface="Calibri" panose="020F0502020204030204" pitchFamily="34" charset="0"/>
              </a:rPr>
              <a:pPr eaLnBrk="1" hangingPunct="1"/>
              <a:t>86</a:t>
            </a:fld>
            <a:endParaRPr lang="en-US" altLang="en-US">
              <a:latin typeface="Calibri" panose="020F0502020204030204" pitchFamily="34" charset="0"/>
            </a:endParaRPr>
          </a:p>
        </p:txBody>
      </p:sp>
    </p:spTree>
    <p:extLst>
      <p:ext uri="{BB962C8B-B14F-4D97-AF65-F5344CB8AC3E}">
        <p14:creationId xmlns:p14="http://schemas.microsoft.com/office/powerpoint/2010/main" val="3049724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05B656BF-3257-49BE-BFEE-8ADC0E5CE1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a:extLst>
              <a:ext uri="{FF2B5EF4-FFF2-40B4-BE49-F238E27FC236}">
                <a16:creationId xmlns:a16="http://schemas.microsoft.com/office/drawing/2014/main" id="{E945848D-D223-44CE-AF99-709A202E50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CB8BE2F9-FF95-4632-A478-94BCB782A62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46C5378-F00E-41F0-B76B-B289C108CB1B}" type="slidenum">
              <a:rPr lang="en-US" altLang="en-US">
                <a:latin typeface="Calibri" panose="020F0502020204030204" pitchFamily="34" charset="0"/>
              </a:rPr>
              <a:pPr eaLnBrk="1" hangingPunct="1"/>
              <a:t>87</a:t>
            </a:fld>
            <a:endParaRPr lang="en-US" altLang="en-US">
              <a:latin typeface="Calibri" panose="020F0502020204030204" pitchFamily="34" charset="0"/>
            </a:endParaRPr>
          </a:p>
        </p:txBody>
      </p:sp>
    </p:spTree>
    <p:extLst>
      <p:ext uri="{BB962C8B-B14F-4D97-AF65-F5344CB8AC3E}">
        <p14:creationId xmlns:p14="http://schemas.microsoft.com/office/powerpoint/2010/main" val="3925203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0F665C25-5912-45B4-98D6-502840703D7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199EFEF9-E40A-40D1-8401-6D3DBBC8FC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2708" name="Slide Number Placeholder 3">
            <a:extLst>
              <a:ext uri="{FF2B5EF4-FFF2-40B4-BE49-F238E27FC236}">
                <a16:creationId xmlns:a16="http://schemas.microsoft.com/office/drawing/2014/main" id="{00E58EA6-2F53-45E5-B706-A41D2ECBE55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6B19F5-3176-4FE6-BD1B-00062F24E270}" type="slidenum">
              <a:rPr lang="en-US" altLang="en-US">
                <a:latin typeface="Calibri" panose="020F0502020204030204" pitchFamily="34" charset="0"/>
              </a:rPr>
              <a:pPr eaLnBrk="1" hangingPunct="1"/>
              <a:t>88</a:t>
            </a:fld>
            <a:endParaRPr lang="en-US" altLang="en-US">
              <a:latin typeface="Calibri" panose="020F0502020204030204" pitchFamily="34" charset="0"/>
            </a:endParaRPr>
          </a:p>
        </p:txBody>
      </p:sp>
    </p:spTree>
    <p:extLst>
      <p:ext uri="{BB962C8B-B14F-4D97-AF65-F5344CB8AC3E}">
        <p14:creationId xmlns:p14="http://schemas.microsoft.com/office/powerpoint/2010/main" val="325980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Tree>
    <p:extLst>
      <p:ext uri="{BB962C8B-B14F-4D97-AF65-F5344CB8AC3E}">
        <p14:creationId xmlns:p14="http://schemas.microsoft.com/office/powerpoint/2010/main" val="1569577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E301CDE3-D7E0-4F3E-90E6-BE2450BB8C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a:extLst>
              <a:ext uri="{FF2B5EF4-FFF2-40B4-BE49-F238E27FC236}">
                <a16:creationId xmlns:a16="http://schemas.microsoft.com/office/drawing/2014/main" id="{F9335F79-BF35-4FF1-AA3C-16B2137AD1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0900" name="Slide Number Placeholder 3">
            <a:extLst>
              <a:ext uri="{FF2B5EF4-FFF2-40B4-BE49-F238E27FC236}">
                <a16:creationId xmlns:a16="http://schemas.microsoft.com/office/drawing/2014/main" id="{6509E4A3-9C6C-4B64-9020-7453CE64B00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2B5955-B7BA-4857-B2B7-8E34D979D7D6}" type="slidenum">
              <a:rPr lang="en-US" altLang="en-US">
                <a:latin typeface="Calibri" panose="020F0502020204030204" pitchFamily="34" charset="0"/>
              </a:rPr>
              <a:pPr eaLnBrk="1" hangingPunct="1"/>
              <a:t>93</a:t>
            </a:fld>
            <a:endParaRPr lang="en-US" altLang="en-US">
              <a:latin typeface="Calibri" panose="020F0502020204030204" pitchFamily="34" charset="0"/>
            </a:endParaRPr>
          </a:p>
        </p:txBody>
      </p:sp>
    </p:spTree>
    <p:extLst>
      <p:ext uri="{BB962C8B-B14F-4D97-AF65-F5344CB8AC3E}">
        <p14:creationId xmlns:p14="http://schemas.microsoft.com/office/powerpoint/2010/main" val="2399555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B5F14E01-561E-411E-A502-FBF33623B2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a:extLst>
              <a:ext uri="{FF2B5EF4-FFF2-40B4-BE49-F238E27FC236}">
                <a16:creationId xmlns:a16="http://schemas.microsoft.com/office/drawing/2014/main" id="{91C7ABE2-F98A-4262-8CD4-FAE4D79F65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24" name="Slide Number Placeholder 3">
            <a:extLst>
              <a:ext uri="{FF2B5EF4-FFF2-40B4-BE49-F238E27FC236}">
                <a16:creationId xmlns:a16="http://schemas.microsoft.com/office/drawing/2014/main" id="{8D22B485-0C81-4229-B315-DCD62DDEE7A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BDF7CEA-61FA-4E51-9D18-9E50CCBCF03E}" type="slidenum">
              <a:rPr lang="en-US" altLang="en-US">
                <a:latin typeface="Calibri" panose="020F0502020204030204" pitchFamily="34" charset="0"/>
              </a:rPr>
              <a:pPr eaLnBrk="1" hangingPunct="1"/>
              <a:t>94</a:t>
            </a:fld>
            <a:endParaRPr lang="en-US" altLang="en-US">
              <a:latin typeface="Calibri" panose="020F0502020204030204" pitchFamily="34" charset="0"/>
            </a:endParaRPr>
          </a:p>
        </p:txBody>
      </p:sp>
    </p:spTree>
    <p:extLst>
      <p:ext uri="{BB962C8B-B14F-4D97-AF65-F5344CB8AC3E}">
        <p14:creationId xmlns:p14="http://schemas.microsoft.com/office/powerpoint/2010/main" val="834355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D12A30F7-EBE4-4600-B7AD-5E18ED2ADC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a:extLst>
              <a:ext uri="{FF2B5EF4-FFF2-40B4-BE49-F238E27FC236}">
                <a16:creationId xmlns:a16="http://schemas.microsoft.com/office/drawing/2014/main" id="{84E97D2E-BA8E-458D-BD7F-E56660F39C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2948" name="Slide Number Placeholder 3">
            <a:extLst>
              <a:ext uri="{FF2B5EF4-FFF2-40B4-BE49-F238E27FC236}">
                <a16:creationId xmlns:a16="http://schemas.microsoft.com/office/drawing/2014/main" id="{637B526D-5EEE-47D3-BED5-E760D742111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010346-0A10-4FFE-B43F-A1BE8CA4C541}" type="slidenum">
              <a:rPr lang="en-US" altLang="en-US">
                <a:latin typeface="Calibri" panose="020F0502020204030204" pitchFamily="34" charset="0"/>
              </a:rPr>
              <a:pPr eaLnBrk="1" hangingPunct="1"/>
              <a:t>95</a:t>
            </a:fld>
            <a:endParaRPr lang="en-US" altLang="en-US">
              <a:latin typeface="Calibri" panose="020F0502020204030204" pitchFamily="34" charset="0"/>
            </a:endParaRPr>
          </a:p>
        </p:txBody>
      </p:sp>
    </p:spTree>
    <p:extLst>
      <p:ext uri="{BB962C8B-B14F-4D97-AF65-F5344CB8AC3E}">
        <p14:creationId xmlns:p14="http://schemas.microsoft.com/office/powerpoint/2010/main" val="180131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8944ADCB-A1EA-410A-A3EB-C1C7AC812F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4C882F90-F566-4FBD-B81F-82C00CFE48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BSBSwh	hwhhdwhw    kq1kedbfceJCQK ;DW[</a:t>
            </a:r>
          </a:p>
          <a:p>
            <a:pPr eaLnBrk="1" hangingPunct="1">
              <a:spcBef>
                <a:spcPct val="0"/>
              </a:spcBef>
            </a:pPr>
            <a:r>
              <a:rPr lang="en-US" altLang="en-US"/>
              <a:t>LMHYI;’</a:t>
            </a:r>
          </a:p>
          <a:p>
            <a:pPr eaLnBrk="1" hangingPunct="1">
              <a:spcBef>
                <a:spcPct val="0"/>
              </a:spcBef>
            </a:pPr>
            <a:r>
              <a:rPr lang="en-US" altLang="en-US"/>
              <a:t>;LI</a:t>
            </a:r>
          </a:p>
        </p:txBody>
      </p:sp>
      <p:sp>
        <p:nvSpPr>
          <p:cNvPr id="83972" name="Slide Number Placeholder 3">
            <a:extLst>
              <a:ext uri="{FF2B5EF4-FFF2-40B4-BE49-F238E27FC236}">
                <a16:creationId xmlns:a16="http://schemas.microsoft.com/office/drawing/2014/main" id="{3A1489AC-8817-438B-B680-14203746647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03AC844-CD55-4DD8-9739-82435E175577}" type="slidenum">
              <a:rPr lang="en-US" altLang="en-US">
                <a:latin typeface="Calibri" panose="020F0502020204030204" pitchFamily="34" charset="0"/>
              </a:rPr>
              <a:pPr eaLnBrk="1" hangingPunct="1"/>
              <a:t>99</a:t>
            </a:fld>
            <a:endParaRPr lang="en-US" altLang="en-US">
              <a:latin typeface="Calibri" panose="020F0502020204030204" pitchFamily="34" charset="0"/>
            </a:endParaRPr>
          </a:p>
        </p:txBody>
      </p:sp>
    </p:spTree>
    <p:extLst>
      <p:ext uri="{BB962C8B-B14F-4D97-AF65-F5344CB8AC3E}">
        <p14:creationId xmlns:p14="http://schemas.microsoft.com/office/powerpoint/2010/main" val="139052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3C79B292-56E9-4D23-8615-568685947D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a:extLst>
              <a:ext uri="{FF2B5EF4-FFF2-40B4-BE49-F238E27FC236}">
                <a16:creationId xmlns:a16="http://schemas.microsoft.com/office/drawing/2014/main" id="{43573AD0-C1F1-4F27-8B85-1D39E4585D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id="{6260BDE3-CCBE-4C11-BBDD-4613D033B7D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6EE6AAD-BF7A-480D-840E-FE721B82B3B1}" type="slidenum">
              <a:rPr lang="en-US" altLang="en-US">
                <a:latin typeface="Calibri" panose="020F0502020204030204" pitchFamily="34" charset="0"/>
              </a:rPr>
              <a:pPr eaLnBrk="1" hangingPunct="1"/>
              <a:t>100</a:t>
            </a:fld>
            <a:endParaRPr lang="en-US" altLang="en-US">
              <a:latin typeface="Calibri" panose="020F0502020204030204" pitchFamily="34" charset="0"/>
            </a:endParaRPr>
          </a:p>
        </p:txBody>
      </p:sp>
    </p:spTree>
    <p:extLst>
      <p:ext uri="{BB962C8B-B14F-4D97-AF65-F5344CB8AC3E}">
        <p14:creationId xmlns:p14="http://schemas.microsoft.com/office/powerpoint/2010/main" val="3012203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F4DAB03C-24D2-458F-BE9E-742C0FA0FD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id="{D51C3B83-D41D-4265-8630-E361D62741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id="{3D34EB43-9439-4BC0-9B33-AE002B8DF9E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1955E6-60D1-4F3C-90FF-FBEAD9699A43}" type="slidenum">
              <a:rPr lang="en-US" altLang="en-US">
                <a:latin typeface="Calibri" panose="020F0502020204030204" pitchFamily="34" charset="0"/>
              </a:rPr>
              <a:pPr eaLnBrk="1" hangingPunct="1"/>
              <a:t>101</a:t>
            </a:fld>
            <a:endParaRPr lang="en-US" altLang="en-US">
              <a:latin typeface="Calibri" panose="020F0502020204030204" pitchFamily="34" charset="0"/>
            </a:endParaRPr>
          </a:p>
        </p:txBody>
      </p:sp>
    </p:spTree>
    <p:extLst>
      <p:ext uri="{BB962C8B-B14F-4D97-AF65-F5344CB8AC3E}">
        <p14:creationId xmlns:p14="http://schemas.microsoft.com/office/powerpoint/2010/main" val="1910940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195F8F85-7B0C-4031-A167-39F357A636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a:extLst>
              <a:ext uri="{FF2B5EF4-FFF2-40B4-BE49-F238E27FC236}">
                <a16:creationId xmlns:a16="http://schemas.microsoft.com/office/drawing/2014/main" id="{DFCD1DAE-DE30-408E-A3A9-4D105109AF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id="{1AC648C7-AA4D-41C5-8BC5-A7A5FC2C268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09F7CFE-D6FA-422A-A239-C8A50A6BCDE4}" type="slidenum">
              <a:rPr lang="en-US" altLang="en-US">
                <a:latin typeface="Calibri" panose="020F0502020204030204" pitchFamily="34" charset="0"/>
              </a:rPr>
              <a:pPr eaLnBrk="1" hangingPunct="1"/>
              <a:t>102</a:t>
            </a:fld>
            <a:endParaRPr lang="en-US" altLang="en-US">
              <a:latin typeface="Calibri" panose="020F0502020204030204" pitchFamily="34" charset="0"/>
            </a:endParaRPr>
          </a:p>
        </p:txBody>
      </p:sp>
    </p:spTree>
    <p:extLst>
      <p:ext uri="{BB962C8B-B14F-4D97-AF65-F5344CB8AC3E}">
        <p14:creationId xmlns:p14="http://schemas.microsoft.com/office/powerpoint/2010/main" val="148938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D7A1729D-B711-4B7C-817B-7D544AF190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a:extLst>
              <a:ext uri="{FF2B5EF4-FFF2-40B4-BE49-F238E27FC236}">
                <a16:creationId xmlns:a16="http://schemas.microsoft.com/office/drawing/2014/main" id="{C846971E-9064-4294-9DCD-F43711E9E4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id="{90D2786A-F0FD-41C2-926C-32127C25006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6050376-D719-401F-9A3C-AD0F4FADDFA1}" type="slidenum">
              <a:rPr lang="en-US" altLang="en-US">
                <a:latin typeface="Calibri" panose="020F0502020204030204" pitchFamily="34" charset="0"/>
              </a:rPr>
              <a:pPr eaLnBrk="1" hangingPunct="1"/>
              <a:t>103</a:t>
            </a:fld>
            <a:endParaRPr lang="en-US" altLang="en-US">
              <a:latin typeface="Calibri" panose="020F0502020204030204" pitchFamily="34" charset="0"/>
            </a:endParaRPr>
          </a:p>
        </p:txBody>
      </p:sp>
    </p:spTree>
    <p:extLst>
      <p:ext uri="{BB962C8B-B14F-4D97-AF65-F5344CB8AC3E}">
        <p14:creationId xmlns:p14="http://schemas.microsoft.com/office/powerpoint/2010/main" val="1772263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525720AD-F43B-41AE-AD4C-D338544DB8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EE10DCBA-422E-4CC0-837A-DBD48961A0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id="{AC1F8E47-33C6-4E54-B569-521BB573708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326F478-1CBD-4E87-8DA9-0A29D478D11C}" type="slidenum">
              <a:rPr lang="en-US" altLang="en-US">
                <a:latin typeface="Calibri" panose="020F0502020204030204" pitchFamily="34" charset="0"/>
              </a:rPr>
              <a:pPr eaLnBrk="1" hangingPunct="1"/>
              <a:t>104</a:t>
            </a:fld>
            <a:endParaRPr lang="en-US" altLang="en-US">
              <a:latin typeface="Calibri" panose="020F0502020204030204" pitchFamily="34" charset="0"/>
            </a:endParaRPr>
          </a:p>
        </p:txBody>
      </p:sp>
    </p:spTree>
    <p:extLst>
      <p:ext uri="{BB962C8B-B14F-4D97-AF65-F5344CB8AC3E}">
        <p14:creationId xmlns:p14="http://schemas.microsoft.com/office/powerpoint/2010/main" val="1681829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63EBB403-2024-427E-8C50-111DBDCDB4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a:extLst>
              <a:ext uri="{FF2B5EF4-FFF2-40B4-BE49-F238E27FC236}">
                <a16:creationId xmlns:a16="http://schemas.microsoft.com/office/drawing/2014/main" id="{B50A6778-4D6F-4043-AF61-4A7309563D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id="{C40B293F-0049-404D-8F19-7DA76454222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98CF2D4-85FD-460A-8795-3CE8E236B9E7}" type="slidenum">
              <a:rPr lang="en-US" altLang="en-US">
                <a:latin typeface="Calibri" panose="020F0502020204030204" pitchFamily="34" charset="0"/>
              </a:rPr>
              <a:pPr eaLnBrk="1" hangingPunct="1"/>
              <a:t>105</a:t>
            </a:fld>
            <a:endParaRPr lang="en-US" altLang="en-US">
              <a:latin typeface="Calibri" panose="020F0502020204030204" pitchFamily="34" charset="0"/>
            </a:endParaRPr>
          </a:p>
        </p:txBody>
      </p:sp>
    </p:spTree>
    <p:extLst>
      <p:ext uri="{BB962C8B-B14F-4D97-AF65-F5344CB8AC3E}">
        <p14:creationId xmlns:p14="http://schemas.microsoft.com/office/powerpoint/2010/main" val="2824309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5B62DA17-2EE3-42E1-8875-9A5ACF762996}" type="slidenum">
              <a:rPr lang="en-US" smtClean="0"/>
              <a:pPr/>
              <a:t>20</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51EDFC98-5249-49AD-9220-5B96091129A3}" type="datetime1">
              <a:rPr lang="en-US" smtClean="0"/>
              <a:t>12/8/2024</a:t>
            </a:fld>
            <a:endParaRPr lang="en-US"/>
          </a:p>
        </p:txBody>
      </p:sp>
    </p:spTree>
    <p:extLst>
      <p:ext uri="{BB962C8B-B14F-4D97-AF65-F5344CB8AC3E}">
        <p14:creationId xmlns:p14="http://schemas.microsoft.com/office/powerpoint/2010/main" val="3651711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81F9FE90-F26A-4B95-8DD5-60D0DDD421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4CDF7BAF-50ED-4607-9F5F-FB4259FC0D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4996" name="Slide Number Placeholder 3">
            <a:extLst>
              <a:ext uri="{FF2B5EF4-FFF2-40B4-BE49-F238E27FC236}">
                <a16:creationId xmlns:a16="http://schemas.microsoft.com/office/drawing/2014/main" id="{45F83FAA-5976-435E-8420-1F515968FAF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AF37F1A-1BDB-496F-8154-CFF3B94F1EEE}" type="slidenum">
              <a:rPr lang="en-US" altLang="en-US">
                <a:latin typeface="Calibri" panose="020F0502020204030204" pitchFamily="34" charset="0"/>
              </a:rPr>
              <a:pPr eaLnBrk="1" hangingPunct="1"/>
              <a:t>111</a:t>
            </a:fld>
            <a:endParaRPr lang="en-US" altLang="en-US">
              <a:latin typeface="Calibri" panose="020F0502020204030204" pitchFamily="34" charset="0"/>
            </a:endParaRPr>
          </a:p>
        </p:txBody>
      </p:sp>
    </p:spTree>
    <p:extLst>
      <p:ext uri="{BB962C8B-B14F-4D97-AF65-F5344CB8AC3E}">
        <p14:creationId xmlns:p14="http://schemas.microsoft.com/office/powerpoint/2010/main" val="1957409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1B53E739-0382-43B9-BE5F-0267FC5F48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id="{4374A1C8-6410-4A87-8134-20BFC52476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6020" name="Slide Number Placeholder 3">
            <a:extLst>
              <a:ext uri="{FF2B5EF4-FFF2-40B4-BE49-F238E27FC236}">
                <a16:creationId xmlns:a16="http://schemas.microsoft.com/office/drawing/2014/main" id="{E57A1CC8-24B9-4273-A0DD-C101912D47B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C496B7-5C9D-4F36-9566-607CC1AB15B0}" type="slidenum">
              <a:rPr lang="en-US" altLang="en-US">
                <a:latin typeface="Calibri" panose="020F0502020204030204" pitchFamily="34" charset="0"/>
              </a:rPr>
              <a:pPr eaLnBrk="1" hangingPunct="1"/>
              <a:t>112</a:t>
            </a:fld>
            <a:endParaRPr lang="en-US" altLang="en-US">
              <a:latin typeface="Calibri" panose="020F0502020204030204" pitchFamily="34" charset="0"/>
            </a:endParaRPr>
          </a:p>
        </p:txBody>
      </p:sp>
    </p:spTree>
    <p:extLst>
      <p:ext uri="{BB962C8B-B14F-4D97-AF65-F5344CB8AC3E}">
        <p14:creationId xmlns:p14="http://schemas.microsoft.com/office/powerpoint/2010/main" val="2832389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5B62DA17-2EE3-42E1-8875-9A5ACF762996}" type="slidenum">
              <a:rPr lang="en-US" smtClean="0"/>
              <a:pPr/>
              <a:t>21</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1163204E-7F3C-46EF-94F3-47BCDEC35574}" type="datetime1">
              <a:rPr lang="en-US" smtClean="0"/>
              <a:t>12/8/2024</a:t>
            </a:fld>
            <a:endParaRPr lang="en-US"/>
          </a:p>
        </p:txBody>
      </p:sp>
    </p:spTree>
    <p:extLst>
      <p:ext uri="{BB962C8B-B14F-4D97-AF65-F5344CB8AC3E}">
        <p14:creationId xmlns:p14="http://schemas.microsoft.com/office/powerpoint/2010/main" val="3544473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5B62DA17-2EE3-42E1-8875-9A5ACF762996}" type="slidenum">
              <a:rPr lang="en-US" smtClean="0"/>
              <a:pPr/>
              <a:t>22</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796DB6E2-A226-460A-AC99-3068C1558553}" type="datetime1">
              <a:rPr lang="en-US" smtClean="0"/>
              <a:t>12/8/2024</a:t>
            </a:fld>
            <a:endParaRPr lang="en-US"/>
          </a:p>
        </p:txBody>
      </p:sp>
    </p:spTree>
    <p:extLst>
      <p:ext uri="{BB962C8B-B14F-4D97-AF65-F5344CB8AC3E}">
        <p14:creationId xmlns:p14="http://schemas.microsoft.com/office/powerpoint/2010/main" val="213435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5B62DA17-2EE3-42E1-8875-9A5ACF762996}" type="slidenum">
              <a:rPr lang="en-US" smtClean="0"/>
              <a:pPr/>
              <a:t>23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12EB24C7-ACC9-4330-B6B2-B9E5B78BB6A8}" type="datetime1">
              <a:rPr lang="en-US" smtClean="0"/>
              <a:t>12/8/2024</a:t>
            </a:fld>
            <a:endParaRPr lang="en-US"/>
          </a:p>
        </p:txBody>
      </p:sp>
    </p:spTree>
    <p:extLst>
      <p:ext uri="{BB962C8B-B14F-4D97-AF65-F5344CB8AC3E}">
        <p14:creationId xmlns:p14="http://schemas.microsoft.com/office/powerpoint/2010/main" val="3098855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5B62DA17-2EE3-42E1-8875-9A5ACF762996}" type="slidenum">
              <a:rPr lang="en-US" smtClean="0"/>
              <a:pPr/>
              <a:t>24</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06A47783-13DD-4309-8A3D-BFED9B517F15}" type="datetime1">
              <a:rPr lang="en-US" smtClean="0"/>
              <a:t>12/8/2024</a:t>
            </a:fld>
            <a:endParaRPr lang="en-US"/>
          </a:p>
        </p:txBody>
      </p:sp>
    </p:spTree>
    <p:extLst>
      <p:ext uri="{BB962C8B-B14F-4D97-AF65-F5344CB8AC3E}">
        <p14:creationId xmlns:p14="http://schemas.microsoft.com/office/powerpoint/2010/main" val="356008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5B62DA17-2EE3-42E1-8875-9A5ACF762996}" type="slidenum">
              <a:rPr lang="en-US" smtClean="0"/>
              <a:pPr/>
              <a:t>25</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
        <p:nvSpPr>
          <p:cNvPr id="5" name="Date Placeholder 4"/>
          <p:cNvSpPr>
            <a:spLocks noGrp="1"/>
          </p:cNvSpPr>
          <p:nvPr>
            <p:ph type="dt" idx="10"/>
          </p:nvPr>
        </p:nvSpPr>
        <p:spPr/>
        <p:txBody>
          <a:bodyPr/>
          <a:lstStyle/>
          <a:p>
            <a:fld id="{9078FE2A-FED5-4A37-B70D-3CD2937BBD2C}" type="datetime1">
              <a:rPr lang="en-US" smtClean="0"/>
              <a:t>12/8/2024</a:t>
            </a:fld>
            <a:endParaRPr lang="en-US"/>
          </a:p>
        </p:txBody>
      </p:sp>
    </p:spTree>
    <p:extLst>
      <p:ext uri="{BB962C8B-B14F-4D97-AF65-F5344CB8AC3E}">
        <p14:creationId xmlns:p14="http://schemas.microsoft.com/office/powerpoint/2010/main" val="669204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C7EB7F-650D-4C65-813B-9EACB0FF34EB}"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logo for a company&#10;&#10;Description automatically generated">
            <a:extLst>
              <a:ext uri="{FF2B5EF4-FFF2-40B4-BE49-F238E27FC236}">
                <a16:creationId xmlns:a16="http://schemas.microsoft.com/office/drawing/2014/main" id="{E4B93FC6-EC52-E675-0F07-B1E374B24B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411" y="0"/>
            <a:ext cx="1816790" cy="95837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4CD06C-9143-46C3-9969-5EF4E32259DF}"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B84D7A-938A-417F-A781-CD02D183BF35}"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F2AB20-04D7-41EB-BA07-2011FD7C261F}"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logo for a company&#10;&#10;Description automatically generated">
            <a:extLst>
              <a:ext uri="{FF2B5EF4-FFF2-40B4-BE49-F238E27FC236}">
                <a16:creationId xmlns:a16="http://schemas.microsoft.com/office/drawing/2014/main" id="{768BD30C-7240-DB4B-A85E-6DBD4FF10A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159" y="136526"/>
            <a:ext cx="2211042" cy="123507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1D449-6EBD-401D-849D-F5218F393CD1}"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80C794-33D2-4F86-8F71-CBEDE7947697}" type="datetime1">
              <a:rPr lang="en-US" smtClean="0"/>
              <a:t>12/8/2024</a:t>
            </a:fld>
            <a:endParaRPr lang="en-US"/>
          </a:p>
        </p:txBody>
      </p:sp>
      <p:sp>
        <p:nvSpPr>
          <p:cNvPr id="6" name="Footer Placeholder 5"/>
          <p:cNvSpPr>
            <a:spLocks noGrp="1"/>
          </p:cNvSpPr>
          <p:nvPr>
            <p:ph type="ftr" sz="quarter" idx="11"/>
          </p:nvPr>
        </p:nvSpPr>
        <p:spPr/>
        <p:txBody>
          <a:bodyPr/>
          <a:lstStyle/>
          <a:p>
            <a:r>
              <a:rPr lang="fi-FI" dirty="0"/>
              <a:t>Anamika Chaudhary   ACSE0401 DAA        Unit III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A2606C-90BE-48AF-80E9-96C897CDCF35}" type="datetime1">
              <a:rPr lang="en-US" smtClean="0"/>
              <a:t>12/8/2024</a:t>
            </a:fld>
            <a:endParaRPr lang="en-US"/>
          </a:p>
        </p:txBody>
      </p:sp>
      <p:sp>
        <p:nvSpPr>
          <p:cNvPr id="8" name="Footer Placeholder 7"/>
          <p:cNvSpPr>
            <a:spLocks noGrp="1"/>
          </p:cNvSpPr>
          <p:nvPr>
            <p:ph type="ftr" sz="quarter" idx="11"/>
          </p:nvPr>
        </p:nvSpPr>
        <p:spPr/>
        <p:txBody>
          <a:bodyPr/>
          <a:lstStyle/>
          <a:p>
            <a:r>
              <a:rPr lang="fi-FI" dirty="0"/>
              <a:t>Anamika Chaudhary   ACSE0401 DAA        Unit III</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44497B-D12D-45D5-A926-1E6671853896}" type="datetime1">
              <a:rPr lang="en-US" smtClean="0"/>
              <a:t>12/8/2024</a:t>
            </a:fld>
            <a:endParaRPr lang="en-US"/>
          </a:p>
        </p:txBody>
      </p:sp>
      <p:sp>
        <p:nvSpPr>
          <p:cNvPr id="4" name="Footer Placeholder 3"/>
          <p:cNvSpPr>
            <a:spLocks noGrp="1"/>
          </p:cNvSpPr>
          <p:nvPr>
            <p:ph type="ftr" sz="quarter" idx="11"/>
          </p:nvPr>
        </p:nvSpPr>
        <p:spPr/>
        <p:txBody>
          <a:bodyPr/>
          <a:lstStyle/>
          <a:p>
            <a:r>
              <a:rPr lang="fi-FI" dirty="0"/>
              <a:t>Anamika Chaudhary   ACSE0401 DAA        Unit III</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DBB66-BECC-40D4-9886-D2216E70FA5D}" type="datetime1">
              <a:rPr lang="en-US" smtClean="0"/>
              <a:t>12/8/2024</a:t>
            </a:fld>
            <a:endParaRPr lang="en-US"/>
          </a:p>
        </p:txBody>
      </p:sp>
      <p:sp>
        <p:nvSpPr>
          <p:cNvPr id="3" name="Footer Placeholder 2"/>
          <p:cNvSpPr>
            <a:spLocks noGrp="1"/>
          </p:cNvSpPr>
          <p:nvPr>
            <p:ph type="ftr" sz="quarter" idx="11"/>
          </p:nvPr>
        </p:nvSpPr>
        <p:spPr/>
        <p:txBody>
          <a:bodyPr/>
          <a:lstStyle/>
          <a:p>
            <a:r>
              <a:rPr lang="fi-FI" dirty="0"/>
              <a:t>Anamika Chaudhary   ACSE0401 DAA        Unit III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A6BF70-35F5-48D3-B6CF-C3EF6B5C7A5A}" type="datetime1">
              <a:rPr lang="en-US" smtClean="0"/>
              <a:t>12/8/2024</a:t>
            </a:fld>
            <a:endParaRPr lang="en-US"/>
          </a:p>
        </p:txBody>
      </p:sp>
      <p:sp>
        <p:nvSpPr>
          <p:cNvPr id="6" name="Footer Placeholder 5"/>
          <p:cNvSpPr>
            <a:spLocks noGrp="1"/>
          </p:cNvSpPr>
          <p:nvPr>
            <p:ph type="ftr" sz="quarter" idx="11"/>
          </p:nvPr>
        </p:nvSpPr>
        <p:spPr/>
        <p:txBody>
          <a:bodyPr/>
          <a:lstStyle/>
          <a:p>
            <a:r>
              <a:rPr lang="fi-FI" dirty="0"/>
              <a:t>Anamika Chaudhary   ACSE0401 DAA        Unit III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3EDCB3-F9C5-4294-93AC-78A07D252930}" type="datetime1">
              <a:rPr lang="en-US" smtClean="0"/>
              <a:t>12/8/2024</a:t>
            </a:fld>
            <a:endParaRPr lang="en-US"/>
          </a:p>
        </p:txBody>
      </p:sp>
      <p:sp>
        <p:nvSpPr>
          <p:cNvPr id="6" name="Footer Placeholder 5"/>
          <p:cNvSpPr>
            <a:spLocks noGrp="1"/>
          </p:cNvSpPr>
          <p:nvPr>
            <p:ph type="ftr" sz="quarter" idx="11"/>
          </p:nvPr>
        </p:nvSpPr>
        <p:spPr/>
        <p:txBody>
          <a:bodyPr/>
          <a:lstStyle/>
          <a:p>
            <a:r>
              <a:rPr lang="fi-FI" dirty="0"/>
              <a:t>Anamika Chaudhary   ACSE0401 DAA        Unit III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E850F9-3F3D-46D2-8DF3-78C51CFF1305}" type="datetime1">
              <a:rPr lang="en-US" smtClean="0"/>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dirty="0"/>
              <a:t>Anamika Chaudhary   ACSE0401 DAA        Unit III</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www.youtube.com/watch?v=FtN3BYH2Zes" TargetMode="External"/><Relationship Id="rId2" Type="http://schemas.openxmlformats.org/officeDocument/2006/relationships/hyperlink" Target="https://www.youtube.com/watch?v=XB4MIexjvY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youtube.com/watch?v=co4_ahEDCho" TargetMode="External"/><Relationship Id="rId4" Type="http://schemas.openxmlformats.org/officeDocument/2006/relationships/hyperlink" Target="https://www.youtube.com/watch?v=4ZlRH0eK-qQ"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youtube.com/watch?v=yOl-EpY39kM" TargetMode="External"/><Relationship Id="rId5" Type="http://schemas.openxmlformats.org/officeDocument/2006/relationships/hyperlink" Target="https://www.youtube.com/watch?v=0IAPZzGSbME"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0oJyNmEbS4w" TargetMode="External"/><Relationship Id="rId2" Type="http://schemas.openxmlformats.org/officeDocument/2006/relationships/hyperlink" Target="https://www.geeksforgeeks.org/analysis-algorithm-set-4-master-method-solving-recurrence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B0FC7971-DBB3-4BFC-A838-79E0ECEAAFA0}" type="datetime1">
              <a:rPr lang="en-US" smtClean="0"/>
              <a:t>12/8/2024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3" name="Footer Placeholder 12"/>
          <p:cNvSpPr>
            <a:spLocks noGrp="1"/>
          </p:cNvSpPr>
          <p:nvPr>
            <p:ph type="ftr" sz="quarter" idx="11"/>
          </p:nvPr>
        </p:nvSpPr>
        <p:spPr>
          <a:xfrm>
            <a:off x="381000" y="6294437"/>
            <a:ext cx="6953487" cy="487363"/>
          </a:xfrm>
        </p:spPr>
        <p:txBody>
          <a:bodyPr/>
          <a:lstStyle/>
          <a:p>
            <a:r>
              <a:rPr lang="fi-FI" dirty="0"/>
              <a:t>Anamika Chaudhary   ACSE0401 DAA        Unit III</a:t>
            </a:r>
            <a:endParaRPr lang="en-US" dirty="0"/>
          </a:p>
        </p:txBody>
      </p:sp>
      <p:sp>
        <p:nvSpPr>
          <p:cNvPr id="16" name="Subtitle 2"/>
          <p:cNvSpPr txBox="1">
            <a:spLocks/>
          </p:cNvSpPr>
          <p:nvPr/>
        </p:nvSpPr>
        <p:spPr>
          <a:xfrm>
            <a:off x="5791200" y="38100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Anamika Chaudhary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Assistant Professor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a:solidFill>
                  <a:schemeClr val="tx1"/>
                </a:solidFill>
              </a:rPr>
              <a:t>DS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Subtitle 2"/>
          <p:cNvSpPr txBox="1">
            <a:spLocks/>
          </p:cNvSpPr>
          <p:nvPr/>
        </p:nvSpPr>
        <p:spPr>
          <a:xfrm>
            <a:off x="178777" y="3824654"/>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Design &amp; Analysis of Algorithms</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ACSE0501</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p:txBody>
      </p:sp>
      <p:sp>
        <p:nvSpPr>
          <p:cNvPr id="18" name="Subtitle 2"/>
          <p:cNvSpPr txBox="1">
            <a:spLocks/>
          </p:cNvSpPr>
          <p:nvPr/>
        </p:nvSpPr>
        <p:spPr>
          <a:xfrm>
            <a:off x="178777" y="4891454"/>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1" i="0" u="none" strike="noStrike" kern="1200" cap="none" spc="0" normalizeH="0" noProof="0" dirty="0">
                <a:ln>
                  <a:noFill/>
                </a:ln>
                <a:solidFill>
                  <a:schemeClr val="tx1"/>
                </a:solidFill>
                <a:effectLst/>
                <a:uLnTx/>
                <a:uFillTx/>
                <a:latin typeface="+mn-lt"/>
                <a:ea typeface="+mn-ea"/>
                <a:cs typeface="+mn-cs"/>
              </a:rPr>
              <a:t>DS</a:t>
            </a:r>
            <a:r>
              <a:rPr lang="en-US" sz="2000" b="1" dirty="0">
                <a:solidFill>
                  <a:schemeClr val="tx1"/>
                </a:solidFill>
              </a:rPr>
              <a:t> 5</a:t>
            </a:r>
            <a:r>
              <a:rPr lang="en-US" sz="2000" b="1" baseline="30000" dirty="0">
                <a:solidFill>
                  <a:schemeClr val="tx1"/>
                </a:solidFill>
              </a:rPr>
              <a:t>TH</a:t>
            </a:r>
            <a:r>
              <a:rPr lang="en-US" sz="2000" b="1" dirty="0">
                <a:solidFill>
                  <a:schemeClr val="tx1"/>
                </a:solidFill>
              </a:rPr>
              <a:t> SEM </a:t>
            </a:r>
            <a:endParaRPr kumimoji="0" lang="en-US" sz="2000" b="1" i="0" u="none" strike="noStrike" kern="1200" cap="none" spc="0" normalizeH="0" baseline="0" noProof="0" dirty="0">
              <a:ln>
                <a:noFill/>
              </a:ln>
              <a:solidFill>
                <a:schemeClr val="tx1"/>
              </a:solidFill>
              <a:effectLst/>
              <a:uLnTx/>
              <a:uFillTx/>
            </a:endParaRPr>
          </a:p>
        </p:txBody>
      </p:sp>
      <p:sp>
        <p:nvSpPr>
          <p:cNvPr id="19" name="Title 1"/>
          <p:cNvSpPr txBox="1">
            <a:spLocks/>
          </p:cNvSpPr>
          <p:nvPr/>
        </p:nvSpPr>
        <p:spPr>
          <a:xfrm>
            <a:off x="1403839" y="-293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a:t>Noida Institute of Engineering and Technology, Greater Noida</a:t>
            </a:r>
            <a:endParaRPr lang="en-US" sz="2400" dirty="0"/>
          </a:p>
        </p:txBody>
      </p:sp>
      <p:sp>
        <p:nvSpPr>
          <p:cNvPr id="20" name="Subtitle 2"/>
          <p:cNvSpPr txBox="1">
            <a:spLocks/>
          </p:cNvSpPr>
          <p:nvPr/>
        </p:nvSpPr>
        <p:spPr>
          <a:xfrm>
            <a:off x="1556239" y="876255"/>
            <a:ext cx="6400800" cy="1254741"/>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2800" b="1" dirty="0">
              <a:solidFill>
                <a:schemeClr val="tx1"/>
              </a:solidFill>
            </a:endParaRPr>
          </a:p>
          <a:p>
            <a:pPr>
              <a:defRPr/>
            </a:pPr>
            <a:r>
              <a:rPr lang="en-US" sz="2800" b="1" dirty="0">
                <a:solidFill>
                  <a:schemeClr val="tx1"/>
                </a:solidFill>
              </a:rPr>
              <a:t>Divide and Conquer and Greedy Method</a:t>
            </a:r>
          </a:p>
        </p:txBody>
      </p:sp>
      <p:pic>
        <p:nvPicPr>
          <p:cNvPr id="21" name="Picture 2" descr="E:\NIET\Project\xLogo11.png.pagespeed.ic.pydHLuCQEZ.png"/>
          <p:cNvPicPr>
            <a:picLocks noChangeAspect="1" noChangeArrowheads="1"/>
          </p:cNvPicPr>
          <p:nvPr/>
        </p:nvPicPr>
        <p:blipFill>
          <a:blip r:embed="rId4" cstate="print"/>
          <a:srcRect/>
          <a:stretch>
            <a:fillRect/>
          </a:stretch>
        </p:blipFill>
        <p:spPr bwMode="auto">
          <a:xfrm>
            <a:off x="32239" y="-2931"/>
            <a:ext cx="1447800" cy="817163"/>
          </a:xfrm>
          <a:prstGeom prst="rect">
            <a:avLst/>
          </a:prstGeom>
          <a:noFill/>
        </p:spPr>
      </p:pic>
      <p:sp>
        <p:nvSpPr>
          <p:cNvPr id="22" name="Subtitle 2"/>
          <p:cNvSpPr txBox="1">
            <a:spLocks/>
          </p:cNvSpPr>
          <p:nvPr/>
        </p:nvSpPr>
        <p:spPr>
          <a:xfrm>
            <a:off x="184639" y="2968869"/>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3</a:t>
            </a:r>
            <a:endParaRPr kumimoji="0" lang="en-US" sz="2500" b="1"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27199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5C02DB-01C3-4957-BAEF-B40CD1E5FA2F}" type="datetime1">
              <a:rPr lang="en-US" smtClean="0"/>
              <a:t>12/8/2024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Program</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Educational Objectives(PEOs)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2">
            <a:extLst>
              <a:ext uri="{FF2B5EF4-FFF2-40B4-BE49-F238E27FC236}">
                <a16:creationId xmlns:a16="http://schemas.microsoft.com/office/drawing/2014/main" id="{10D0E64F-BB5C-4A30-8895-5CCE8F366BE7}"/>
              </a:ext>
            </a:extLst>
          </p:cNvPr>
          <p:cNvSpPr txBox="1">
            <a:spLocks noGrp="1"/>
          </p:cNvSpPr>
          <p:nvPr>
            <p:ph idx="4294967295"/>
          </p:nvPr>
        </p:nvSpPr>
        <p:spPr>
          <a:xfrm>
            <a:off x="533400" y="1214438"/>
            <a:ext cx="8001000" cy="4271962"/>
          </a:xfrm>
        </p:spPr>
        <p:txBody>
          <a:bodyPr>
            <a:normAutofit lnSpcReduction="10000"/>
          </a:bodyPr>
          <a:lstStyle/>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PEO1: </a:t>
            </a:r>
            <a:r>
              <a:rPr lang="en-US" altLang="en-US" sz="2000" dirty="0">
                <a:latin typeface="Times New Roman" panose="02020603050405020304" pitchFamily="18" charset="0"/>
                <a:cs typeface="Times New Roman" panose="02020603050405020304" pitchFamily="18" charset="0"/>
              </a:rPr>
              <a:t>To have an excellent scientific and engineering breadth so as to</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comprehend, analyze, design and provide sustainable solutions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real-life problems using state-of-the-art technologies.</a:t>
            </a:r>
          </a:p>
          <a:p>
            <a:pPr algn="just">
              <a:spcBef>
                <a:spcPct val="0"/>
              </a:spcBef>
              <a:spcAft>
                <a:spcPct val="0"/>
              </a:spcAf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PEO2:</a:t>
            </a:r>
            <a:r>
              <a:rPr lang="en-US" altLang="en-US" sz="2000" dirty="0">
                <a:latin typeface="Times New Roman" panose="02020603050405020304" pitchFamily="18" charset="0"/>
                <a:cs typeface="Times New Roman" panose="02020603050405020304" pitchFamily="18" charset="0"/>
              </a:rPr>
              <a:t>To have a successful career in industries, to pursue higher studies 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to support entrepreneurial endeavors and to face global challenges.</a:t>
            </a:r>
          </a:p>
          <a:p>
            <a:pPr algn="just">
              <a:spcBef>
                <a:spcPct val="0"/>
              </a:spcBef>
              <a:spcAft>
                <a:spcPct val="0"/>
              </a:spcAf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PEO3:</a:t>
            </a:r>
            <a:r>
              <a:rPr lang="en-US" altLang="en-US" sz="2000" dirty="0">
                <a:latin typeface="Times New Roman" panose="02020603050405020304" pitchFamily="18" charset="0"/>
                <a:cs typeface="Times New Roman" panose="02020603050405020304" pitchFamily="18" charset="0"/>
              </a:rPr>
              <a:t>To have an effective communication skills, professional attitude,</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ethical values and a desire to learn specific knowledge in emerging</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trends, technologies for  research, innovation and product</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development and contribution to society.</a:t>
            </a:r>
          </a:p>
          <a:p>
            <a:pPr algn="just">
              <a:spcBef>
                <a:spcPct val="0"/>
              </a:spcBef>
              <a:spcAft>
                <a:spcPct val="0"/>
              </a:spcAft>
              <a:buClr>
                <a:srgbClr val="000000"/>
              </a:buClr>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PEO4: </a:t>
            </a:r>
            <a:r>
              <a:rPr lang="en-US" altLang="en-US" sz="2000" dirty="0">
                <a:latin typeface="Times New Roman" panose="02020603050405020304" pitchFamily="18" charset="0"/>
                <a:cs typeface="Times New Roman" panose="02020603050405020304" pitchFamily="18" charset="0"/>
              </a:rPr>
              <a:t>To have life-long learning for up-skilling and re-skilling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successful professional career as engineer, scientist, entrepreneur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and bureaucrat for betterment of society</a:t>
            </a:r>
            <a:endParaRPr lang="en-I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625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a:extLst>
              <a:ext uri="{FF2B5EF4-FFF2-40B4-BE49-F238E27FC236}">
                <a16:creationId xmlns:a16="http://schemas.microsoft.com/office/drawing/2014/main" id="{789572A0-2FA9-4F20-809C-EA7001FEE429}"/>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endParaRPr lang="en-US" altLang="en-US" sz="2400" dirty="0"/>
          </a:p>
          <a:p>
            <a:pPr algn="just" eaLnBrk="1" hangingPunct="1"/>
            <a:endParaRPr lang="en-US" altLang="en-US" dirty="0"/>
          </a:p>
        </p:txBody>
      </p:sp>
      <p:sp>
        <p:nvSpPr>
          <p:cNvPr id="4" name="Date Placeholder 3">
            <a:extLst>
              <a:ext uri="{FF2B5EF4-FFF2-40B4-BE49-F238E27FC236}">
                <a16:creationId xmlns:a16="http://schemas.microsoft.com/office/drawing/2014/main" id="{17B79EEF-8D3A-48A6-80AF-82ED5E5E14E9}"/>
              </a:ext>
            </a:extLst>
          </p:cNvPr>
          <p:cNvSpPr>
            <a:spLocks noGrp="1"/>
          </p:cNvSpPr>
          <p:nvPr>
            <p:ph type="dt" sz="quarter" idx="10"/>
          </p:nvPr>
        </p:nvSpPr>
        <p:spPr/>
        <p:txBody>
          <a:bodyPr/>
          <a:lstStyle/>
          <a:p>
            <a:pPr>
              <a:defRPr/>
            </a:pPr>
            <a:fld id="{B93344A8-5CA6-4F17-8290-C85658AD3468}" type="datetime1">
              <a:rPr lang="en-US" smtClean="0"/>
              <a:t>12/8/2024</a:t>
            </a:fld>
            <a:endParaRPr lang="en-US"/>
          </a:p>
        </p:txBody>
      </p:sp>
      <p:sp>
        <p:nvSpPr>
          <p:cNvPr id="5" name="Footer Placeholder 4">
            <a:extLst>
              <a:ext uri="{FF2B5EF4-FFF2-40B4-BE49-F238E27FC236}">
                <a16:creationId xmlns:a16="http://schemas.microsoft.com/office/drawing/2014/main" id="{492C0527-42EC-4D50-86DA-5BEC91BCC5F0}"/>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D27D4482-C38D-47AE-AD04-63DE9793E8E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7A8DF6-4E67-40BC-A0E7-7FE2934ED2AB}" type="slidenum">
              <a:rPr lang="en-US" altLang="en-US">
                <a:solidFill>
                  <a:srgbClr val="898989"/>
                </a:solidFill>
                <a:latin typeface="Calibri" panose="020F0502020204030204" pitchFamily="34" charset="0"/>
              </a:rPr>
              <a:pPr eaLnBrk="1" hangingPunct="1"/>
              <a:t>100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B545FE3-26A2-4729-8F09-EE600E2085B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4279" name="Picture 2" descr="E:\NIET\Project\xLogo11.png.pagespeed.ic.pydHLuCQEZ.png">
            <a:extLst>
              <a:ext uri="{FF2B5EF4-FFF2-40B4-BE49-F238E27FC236}">
                <a16:creationId xmlns:a16="http://schemas.microsoft.com/office/drawing/2014/main" id="{575936FF-BE3B-40BC-A38A-707913E1B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35A7C391-E719-4D36-B302-63981AFA5B61}"/>
              </a:ext>
            </a:extLst>
          </p:cNvPr>
          <p:cNvSpPr/>
          <p:nvPr/>
        </p:nvSpPr>
        <p:spPr>
          <a:xfrm>
            <a:off x="241300" y="914400"/>
            <a:ext cx="8445500" cy="3805657"/>
          </a:xfrm>
          <a:prstGeom prst="rect">
            <a:avLst/>
          </a:prstGeom>
        </p:spPr>
        <p:txBody>
          <a:bodyPr>
            <a:spAutoFit/>
          </a:bodyPr>
          <a:lstStyle/>
          <a:p>
            <a:pPr fontAlgn="auto">
              <a:lnSpc>
                <a:spcPct val="95000"/>
              </a:lnSpc>
              <a:spcAft>
                <a:spcPts val="0"/>
              </a:spcAft>
              <a:defRPr/>
            </a:pPr>
            <a:r>
              <a:rPr lang="en-US" sz="2800" b="1" dirty="0">
                <a:solidFill>
                  <a:srgbClr val="3B62AF"/>
                </a:solidFill>
                <a:latin typeface="Arial" charset="0"/>
                <a:cs typeface="+mn-cs"/>
              </a:rPr>
              <a:t>Huffman (C)</a:t>
            </a:r>
          </a:p>
          <a:p>
            <a:pPr fontAlgn="auto">
              <a:lnSpc>
                <a:spcPct val="95000"/>
              </a:lnSpc>
              <a:spcAft>
                <a:spcPts val="0"/>
              </a:spcAft>
              <a:defRPr/>
            </a:pPr>
            <a:endParaRPr lang="en-US" sz="2800" b="1" dirty="0">
              <a:solidFill>
                <a:srgbClr val="3B62AF"/>
              </a:solidFill>
              <a:latin typeface="Arial" charset="0"/>
              <a:cs typeface="+mn-cs"/>
            </a:endParaRPr>
          </a:p>
          <a:p>
            <a:pPr marL="514350" indent="-514350" fontAlgn="auto">
              <a:lnSpc>
                <a:spcPct val="95000"/>
              </a:lnSpc>
              <a:spcAft>
                <a:spcPts val="0"/>
              </a:spcAft>
              <a:buFont typeface="+mj-lt"/>
              <a:buAutoNum type="arabicPeriod"/>
              <a:defRPr/>
            </a:pPr>
            <a:r>
              <a:rPr lang="en-US" sz="2200" b="1" dirty="0">
                <a:solidFill>
                  <a:srgbClr val="674EA7"/>
                </a:solidFill>
                <a:latin typeface="Constantia" pitchFamily="18" charset="0"/>
                <a:cs typeface="+mn-cs"/>
              </a:rPr>
              <a:t>n</a:t>
            </a:r>
            <a:r>
              <a:rPr lang="en-US" sz="2200" dirty="0">
                <a:solidFill>
                  <a:srgbClr val="674EA7"/>
                </a:solidFill>
                <a:latin typeface="Constantia" pitchFamily="18" charset="0"/>
                <a:cs typeface="+mn-cs"/>
              </a:rPr>
              <a:t> ←[C]</a:t>
            </a:r>
            <a:endParaRPr lang="en-US" sz="2200" b="1" dirty="0">
              <a:latin typeface="+mn-lt"/>
              <a:cs typeface="+mn-cs"/>
            </a:endParaRP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Q ←C</a:t>
            </a:r>
          </a:p>
          <a:p>
            <a:pPr marL="514350" indent="-514350" fontAlgn="auto">
              <a:lnSpc>
                <a:spcPct val="95000"/>
              </a:lnSpc>
              <a:spcAft>
                <a:spcPts val="0"/>
              </a:spcAft>
              <a:buFont typeface="+mj-lt"/>
              <a:buAutoNum type="arabicPeriod"/>
              <a:defRPr/>
            </a:pPr>
            <a:r>
              <a:rPr lang="en-US" sz="2200" dirty="0">
                <a:solidFill>
                  <a:srgbClr val="444444"/>
                </a:solidFill>
                <a:latin typeface="Constantia" pitchFamily="18" charset="0"/>
                <a:cs typeface="+mn-cs"/>
              </a:rPr>
              <a:t>For i </a:t>
            </a:r>
            <a:r>
              <a:rPr lang="en-US" sz="2200" dirty="0">
                <a:solidFill>
                  <a:srgbClr val="674EA7"/>
                </a:solidFill>
                <a:latin typeface="Constantia" pitchFamily="18" charset="0"/>
                <a:cs typeface="+mn-cs"/>
              </a:rPr>
              <a:t>← 1 to n-1</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allocate a new node Z </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left[z] </a:t>
            </a:r>
            <a:r>
              <a:rPr lang="en-US" sz="2200" dirty="0">
                <a:solidFill>
                  <a:srgbClr val="674EA7"/>
                </a:solidFill>
                <a:latin typeface="Constantia" pitchFamily="18" charset="0"/>
                <a:cs typeface="+mn-cs"/>
              </a:rPr>
              <a:t> ← </a:t>
            </a:r>
            <a:r>
              <a:rPr lang="en-US" sz="2200" dirty="0">
                <a:solidFill>
                  <a:srgbClr val="444444"/>
                </a:solidFill>
                <a:latin typeface="Constantia" pitchFamily="18" charset="0"/>
                <a:cs typeface="+mn-cs"/>
              </a:rPr>
              <a:t> </a:t>
            </a:r>
            <a:r>
              <a:rPr lang="en-US" sz="2200" dirty="0">
                <a:solidFill>
                  <a:srgbClr val="674EA7"/>
                </a:solidFill>
                <a:latin typeface="Constantia" pitchFamily="18" charset="0"/>
                <a:cs typeface="+mn-cs"/>
              </a:rPr>
              <a:t> x ← </a:t>
            </a:r>
            <a:r>
              <a:rPr lang="en-US" sz="2200" dirty="0">
                <a:solidFill>
                  <a:srgbClr val="444444"/>
                </a:solidFill>
                <a:latin typeface="Constantia" pitchFamily="18" charset="0"/>
                <a:cs typeface="+mn-cs"/>
              </a:rPr>
              <a:t>EXTRACT-MIN</a:t>
            </a:r>
            <a:r>
              <a:rPr lang="en-US" sz="2200" dirty="0">
                <a:solidFill>
                  <a:srgbClr val="674EA7"/>
                </a:solidFill>
                <a:latin typeface="Constantia" pitchFamily="18" charset="0"/>
                <a:cs typeface="+mn-cs"/>
              </a:rPr>
              <a:t>(Q)</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Right[z] </a:t>
            </a:r>
            <a:r>
              <a:rPr lang="en-US" sz="2200" dirty="0">
                <a:solidFill>
                  <a:srgbClr val="674EA7"/>
                </a:solidFill>
                <a:latin typeface="Constantia" pitchFamily="18" charset="0"/>
                <a:cs typeface="+mn-cs"/>
              </a:rPr>
              <a:t> ← </a:t>
            </a:r>
            <a:r>
              <a:rPr lang="en-US" sz="2200" dirty="0">
                <a:solidFill>
                  <a:srgbClr val="444444"/>
                </a:solidFill>
                <a:latin typeface="Constantia" pitchFamily="18" charset="0"/>
                <a:cs typeface="+mn-cs"/>
              </a:rPr>
              <a:t> </a:t>
            </a:r>
            <a:r>
              <a:rPr lang="en-US" sz="2200" dirty="0">
                <a:solidFill>
                  <a:srgbClr val="674EA7"/>
                </a:solidFill>
                <a:latin typeface="Constantia" pitchFamily="18" charset="0"/>
                <a:cs typeface="+mn-cs"/>
              </a:rPr>
              <a:t> y ← </a:t>
            </a:r>
            <a:r>
              <a:rPr lang="en-US" sz="2200" dirty="0">
                <a:solidFill>
                  <a:srgbClr val="444444"/>
                </a:solidFill>
                <a:latin typeface="Constantia" pitchFamily="18" charset="0"/>
                <a:cs typeface="+mn-cs"/>
              </a:rPr>
              <a:t>EXTRACT-MIN</a:t>
            </a:r>
            <a:r>
              <a:rPr lang="en-US" sz="2200" dirty="0">
                <a:solidFill>
                  <a:srgbClr val="674EA7"/>
                </a:solidFill>
                <a:latin typeface="Constantia" pitchFamily="18" charset="0"/>
                <a:cs typeface="+mn-cs"/>
              </a:rPr>
              <a:t>(Q)</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F[z] </a:t>
            </a: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F[x] + F[y] </a:t>
            </a:r>
            <a:endParaRPr lang="en-US" sz="2200" dirty="0">
              <a:solidFill>
                <a:srgbClr val="674EA7"/>
              </a:solidFill>
              <a:latin typeface="Constantia" pitchFamily="18" charset="0"/>
              <a:cs typeface="+mn-cs"/>
            </a:endParaRP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Insert (Q, Z)	</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Return </a:t>
            </a:r>
            <a:r>
              <a:rPr lang="en-US" sz="2200" dirty="0">
                <a:solidFill>
                  <a:srgbClr val="444444"/>
                </a:solidFill>
                <a:latin typeface="Constantia" pitchFamily="18" charset="0"/>
                <a:cs typeface="+mn-cs"/>
              </a:rPr>
              <a:t>EXTRACT-MIN</a:t>
            </a:r>
            <a:r>
              <a:rPr lang="en-US" sz="2200" dirty="0">
                <a:solidFill>
                  <a:srgbClr val="674EA7"/>
                </a:solidFill>
                <a:latin typeface="Constantia" pitchFamily="18" charset="0"/>
                <a:cs typeface="+mn-cs"/>
              </a:rPr>
              <a:t>(Q)</a:t>
            </a:r>
            <a:endParaRPr lang="en-US" sz="2200" b="1" dirty="0">
              <a:solidFill>
                <a:srgbClr val="3B62AF"/>
              </a:solidFill>
              <a:latin typeface="Arial" charset="0"/>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B81F14-3823-40D9-91FF-F41838D5A2EC}"/>
              </a:ext>
            </a:extLst>
          </p:cNvPr>
          <p:cNvSpPr>
            <a:spLocks noGrp="1"/>
          </p:cNvSpPr>
          <p:nvPr>
            <p:ph type="dt" sz="quarter" idx="10"/>
          </p:nvPr>
        </p:nvSpPr>
        <p:spPr/>
        <p:txBody>
          <a:bodyPr/>
          <a:lstStyle/>
          <a:p>
            <a:pPr>
              <a:defRPr/>
            </a:pPr>
            <a:fld id="{6A095563-63AD-4EA7-B66B-E575230862DD}" type="datetime1">
              <a:rPr lang="en-US" smtClean="0"/>
              <a:t>12/8/2024</a:t>
            </a:fld>
            <a:endParaRPr lang="en-US"/>
          </a:p>
        </p:txBody>
      </p:sp>
      <p:sp>
        <p:nvSpPr>
          <p:cNvPr id="5" name="Footer Placeholder 4">
            <a:extLst>
              <a:ext uri="{FF2B5EF4-FFF2-40B4-BE49-F238E27FC236}">
                <a16:creationId xmlns:a16="http://schemas.microsoft.com/office/drawing/2014/main" id="{5214AA93-BDBB-4F23-9712-4755FDF4CCBC}"/>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B2FF90DF-E5AB-4626-A6F1-CE307901321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C2510E1-AAF4-4EE6-8C99-D7AE613743F9}" type="slidenum">
              <a:rPr lang="en-US" altLang="en-US">
                <a:solidFill>
                  <a:srgbClr val="898989"/>
                </a:solidFill>
                <a:latin typeface="Calibri" panose="020F0502020204030204" pitchFamily="34" charset="0"/>
              </a:rPr>
              <a:pPr eaLnBrk="1" hangingPunct="1"/>
              <a:t>101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53A5E77-6E91-476B-8EEF-94C9225D592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6326" name="Picture 2" descr="E:\NIET\Project\xLogo11.png.pagespeed.ic.pydHLuCQEZ.png">
            <a:extLst>
              <a:ext uri="{FF2B5EF4-FFF2-40B4-BE49-F238E27FC236}">
                <a16:creationId xmlns:a16="http://schemas.microsoft.com/office/drawing/2014/main" id="{3CB7AAC6-AC98-46BC-8193-C6DD76EE9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4" descr="greeidly picking nodes">
            <a:extLst>
              <a:ext uri="{FF2B5EF4-FFF2-40B4-BE49-F238E27FC236}">
                <a16:creationId xmlns:a16="http://schemas.microsoft.com/office/drawing/2014/main" id="{B5721723-AE7D-4DC9-AECE-2B96B1511F22}"/>
              </a:ext>
            </a:extLst>
          </p:cNvPr>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a:xfrm>
            <a:off x="1119188" y="1676400"/>
            <a:ext cx="6981825" cy="2971800"/>
          </a:xfrm>
          <a:noFill/>
        </p:spPr>
      </p:pic>
      <p:sp>
        <p:nvSpPr>
          <p:cNvPr id="2" name="Rectangle 1">
            <a:extLst>
              <a:ext uri="{FF2B5EF4-FFF2-40B4-BE49-F238E27FC236}">
                <a16:creationId xmlns:a16="http://schemas.microsoft.com/office/drawing/2014/main" id="{3E82E361-65A1-40C3-B1AF-A79083B96D75}"/>
              </a:ext>
            </a:extLst>
          </p:cNvPr>
          <p:cNvSpPr/>
          <p:nvPr/>
        </p:nvSpPr>
        <p:spPr>
          <a:xfrm>
            <a:off x="801528" y="1003359"/>
            <a:ext cx="2682145" cy="501676"/>
          </a:xfrm>
          <a:prstGeom prst="rect">
            <a:avLst/>
          </a:prstGeom>
        </p:spPr>
        <p:txBody>
          <a:bodyPr wrap="none">
            <a:spAutoFit/>
          </a:bodyPr>
          <a:lstStyle/>
          <a:p>
            <a:pPr fontAlgn="auto">
              <a:lnSpc>
                <a:spcPct val="95000"/>
              </a:lnSpc>
              <a:spcAft>
                <a:spcPts val="0"/>
              </a:spcAft>
              <a:defRPr/>
            </a:pPr>
            <a:r>
              <a:rPr lang="en-US" sz="2800" b="1" dirty="0">
                <a:solidFill>
                  <a:srgbClr val="3B62AF"/>
                </a:solidFill>
              </a:rPr>
              <a:t>Huffman Coding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6327"/>
                                        </p:tgtEl>
                                        <p:attrNameLst>
                                          <p:attrName>style.visibility</p:attrName>
                                        </p:attrNameLst>
                                      </p:cBhvr>
                                      <p:to>
                                        <p:strVal val="visible"/>
                                      </p:to>
                                    </p:set>
                                    <p:animEffect transition="in" filter="barn(inVertical)">
                                      <p:cBhvr>
                                        <p:cTn id="7" dur="500"/>
                                        <p:tgtEl>
                                          <p:spTgt spid="56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A012F84-E40C-43EB-9BB5-4703CB02E677}"/>
              </a:ext>
            </a:extLst>
          </p:cNvPr>
          <p:cNvSpPr>
            <a:spLocks noGrp="1"/>
          </p:cNvSpPr>
          <p:nvPr>
            <p:ph type="dt" sz="quarter" idx="10"/>
          </p:nvPr>
        </p:nvSpPr>
        <p:spPr/>
        <p:txBody>
          <a:bodyPr/>
          <a:lstStyle/>
          <a:p>
            <a:pPr>
              <a:defRPr/>
            </a:pPr>
            <a:fld id="{4ABFCF93-A196-464C-A784-8097F469F519}" type="datetime1">
              <a:rPr lang="en-US" smtClean="0"/>
              <a:t>12/8/2024</a:t>
            </a:fld>
            <a:endParaRPr lang="en-US"/>
          </a:p>
        </p:txBody>
      </p:sp>
      <p:sp>
        <p:nvSpPr>
          <p:cNvPr id="5" name="Footer Placeholder 4">
            <a:extLst>
              <a:ext uri="{FF2B5EF4-FFF2-40B4-BE49-F238E27FC236}">
                <a16:creationId xmlns:a16="http://schemas.microsoft.com/office/drawing/2014/main" id="{899829E3-073A-4CF5-AB98-54DA57D72DCB}"/>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F6B6B351-CFF1-40A0-8CBD-53EC1F6184B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99BBE9-160D-427D-B2BB-B71E83CD9080}" type="slidenum">
              <a:rPr lang="en-US" altLang="en-US">
                <a:solidFill>
                  <a:srgbClr val="898989"/>
                </a:solidFill>
                <a:latin typeface="Calibri" panose="020F0502020204030204" pitchFamily="34" charset="0"/>
              </a:rPr>
              <a:pPr eaLnBrk="1" hangingPunct="1"/>
              <a:t>102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5256C79-6A54-4F72-A331-AFAED4E129C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7350" name="Picture 2" descr="E:\NIET\Project\xLogo11.png.pagespeed.ic.pydHLuCQEZ.png">
            <a:extLst>
              <a:ext uri="{FF2B5EF4-FFF2-40B4-BE49-F238E27FC236}">
                <a16:creationId xmlns:a16="http://schemas.microsoft.com/office/drawing/2014/main" id="{29B1D702-1A5E-490B-BCA9-2A229270B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Rectangle 10">
            <a:extLst>
              <a:ext uri="{FF2B5EF4-FFF2-40B4-BE49-F238E27FC236}">
                <a16:creationId xmlns:a16="http://schemas.microsoft.com/office/drawing/2014/main" id="{3F209178-992E-4E5A-8C34-906839B820E6}"/>
              </a:ext>
            </a:extLst>
          </p:cNvPr>
          <p:cNvSpPr>
            <a:spLocks noChangeArrowheads="1"/>
          </p:cNvSpPr>
          <p:nvPr/>
        </p:nvSpPr>
        <p:spPr bwMode="auto">
          <a:xfrm>
            <a:off x="457200" y="1219200"/>
            <a:ext cx="83820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dirty="0">
                <a:latin typeface="+mj-lt"/>
              </a:rPr>
              <a:t>We again sort the nodes according to the values and repeat the same process with the first two nodes.</a:t>
            </a:r>
          </a:p>
          <a:p>
            <a:pPr eaLnBrk="1" hangingPunct="1"/>
            <a:endParaRPr lang="en-US" altLang="en-US" sz="2200" dirty="0"/>
          </a:p>
          <a:p>
            <a:pPr eaLnBrk="1" hangingPunct="1"/>
            <a:r>
              <a:rPr lang="en-US" altLang="en-US" sz="2400" dirty="0"/>
              <a:t> </a:t>
            </a:r>
          </a:p>
          <a:p>
            <a:pPr eaLnBrk="1" hangingPunct="1"/>
            <a:endParaRPr lang="en-US" altLang="en-US" sz="2200" dirty="0"/>
          </a:p>
          <a:p>
            <a:pPr eaLnBrk="1" hangingPunct="1"/>
            <a:endParaRPr lang="en-US" altLang="en-US" sz="2200" dirty="0"/>
          </a:p>
        </p:txBody>
      </p:sp>
      <p:sp>
        <p:nvSpPr>
          <p:cNvPr id="57352" name="Rectangle 1">
            <a:extLst>
              <a:ext uri="{FF2B5EF4-FFF2-40B4-BE49-F238E27FC236}">
                <a16:creationId xmlns:a16="http://schemas.microsoft.com/office/drawing/2014/main" id="{E37F67D5-190D-48B0-B9CA-72A9F1388D96}"/>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333333"/>
                </a:solidFill>
                <a:latin typeface="Noto Sans"/>
              </a:rPr>
              <a:t>s.</a:t>
            </a:r>
            <a:endParaRPr lang="en-US" altLang="en-US" sz="800"/>
          </a:p>
          <a:p>
            <a:r>
              <a:rPr lang="en-US" altLang="en-US" sz="1200">
                <a:solidFill>
                  <a:srgbClr val="333333"/>
                </a:solidFill>
                <a:latin typeface="Noto Sans"/>
              </a:rPr>
              <a:t>  </a:t>
            </a:r>
            <a:endParaRPr lang="en-US" altLang="en-US" sz="11500">
              <a:solidFill>
                <a:srgbClr val="333333"/>
              </a:solidFill>
              <a:latin typeface="Noto Sans"/>
            </a:endParaRPr>
          </a:p>
        </p:txBody>
      </p:sp>
      <p:pic>
        <p:nvPicPr>
          <p:cNvPr id="57353" name="Picture 2" descr="step-wise huffman algorithm">
            <a:extLst>
              <a:ext uri="{FF2B5EF4-FFF2-40B4-BE49-F238E27FC236}">
                <a16:creationId xmlns:a16="http://schemas.microsoft.com/office/drawing/2014/main" id="{CDE06123-325D-4F14-ADF1-FD7A00B2D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590800"/>
            <a:ext cx="7239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FCCE0FF-2DFC-40CF-9219-B15EB8C99E2D}"/>
              </a:ext>
            </a:extLst>
          </p:cNvPr>
          <p:cNvSpPr/>
          <p:nvPr/>
        </p:nvSpPr>
        <p:spPr>
          <a:xfrm>
            <a:off x="472440" y="871715"/>
            <a:ext cx="2682145" cy="501676"/>
          </a:xfrm>
          <a:prstGeom prst="rect">
            <a:avLst/>
          </a:prstGeom>
        </p:spPr>
        <p:txBody>
          <a:bodyPr wrap="none">
            <a:spAutoFit/>
          </a:bodyPr>
          <a:lstStyle/>
          <a:p>
            <a:pPr fontAlgn="auto">
              <a:lnSpc>
                <a:spcPct val="95000"/>
              </a:lnSpc>
              <a:spcAft>
                <a:spcPts val="0"/>
              </a:spcAft>
              <a:defRPr/>
            </a:pPr>
            <a:r>
              <a:rPr lang="en-US" sz="2800" b="1" dirty="0">
                <a:solidFill>
                  <a:srgbClr val="3B62AF"/>
                </a:solidFill>
              </a:rPr>
              <a:t>Huffman Coding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7353"/>
                                        </p:tgtEl>
                                        <p:attrNameLst>
                                          <p:attrName>style.visibility</p:attrName>
                                        </p:attrNameLst>
                                      </p:cBhvr>
                                      <p:to>
                                        <p:strVal val="visible"/>
                                      </p:to>
                                    </p:set>
                                    <p:animEffect transition="in" filter="barn(inVertical)">
                                      <p:cBhvr>
                                        <p:cTn id="7" dur="500"/>
                                        <p:tgtEl>
                                          <p:spTgt spid="57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C4836CE-9940-443F-9E45-6A102EB2C768}"/>
              </a:ext>
            </a:extLst>
          </p:cNvPr>
          <p:cNvSpPr>
            <a:spLocks noGrp="1"/>
          </p:cNvSpPr>
          <p:nvPr>
            <p:ph type="dt" sz="quarter" idx="10"/>
          </p:nvPr>
        </p:nvSpPr>
        <p:spPr/>
        <p:txBody>
          <a:bodyPr/>
          <a:lstStyle/>
          <a:p>
            <a:pPr>
              <a:defRPr/>
            </a:pPr>
            <a:fld id="{743307E8-F184-4CD9-B0D6-7AE0E85A3140}" type="datetime1">
              <a:rPr lang="en-US" smtClean="0"/>
              <a:t>12/8/2024</a:t>
            </a:fld>
            <a:endParaRPr lang="en-US"/>
          </a:p>
        </p:txBody>
      </p:sp>
      <p:sp>
        <p:nvSpPr>
          <p:cNvPr id="5" name="Footer Placeholder 4">
            <a:extLst>
              <a:ext uri="{FF2B5EF4-FFF2-40B4-BE49-F238E27FC236}">
                <a16:creationId xmlns:a16="http://schemas.microsoft.com/office/drawing/2014/main" id="{03F2BA91-B103-4A99-A306-A73C75C76F6B}"/>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05232D8E-6727-430D-A2D0-A71B701A8DA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2A233EF-C76C-4D1C-B5FA-ADB0A7D8B279}" type="slidenum">
              <a:rPr lang="en-US" altLang="en-US">
                <a:solidFill>
                  <a:srgbClr val="898989"/>
                </a:solidFill>
                <a:latin typeface="Calibri" panose="020F0502020204030204" pitchFamily="34" charset="0"/>
              </a:rPr>
              <a:pPr eaLnBrk="1" hangingPunct="1"/>
              <a:t>103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F152573-EF6D-47C6-9C56-F31D812FB42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8374" name="Picture 2" descr="E:\NIET\Project\xLogo11.png.pagespeed.ic.pydHLuCQEZ.png">
            <a:extLst>
              <a:ext uri="{FF2B5EF4-FFF2-40B4-BE49-F238E27FC236}">
                <a16:creationId xmlns:a16="http://schemas.microsoft.com/office/drawing/2014/main" id="{3353EDD1-5E6C-4087-B637-68111D3E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Rectangle 1">
            <a:extLst>
              <a:ext uri="{FF2B5EF4-FFF2-40B4-BE49-F238E27FC236}">
                <a16:creationId xmlns:a16="http://schemas.microsoft.com/office/drawing/2014/main" id="{CD162309-2186-4FC4-AF82-9063B141E048}"/>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333333"/>
                </a:solidFill>
                <a:latin typeface="Noto Sans"/>
              </a:rPr>
              <a:t>s.</a:t>
            </a:r>
            <a:endParaRPr lang="en-US" altLang="en-US" sz="800"/>
          </a:p>
          <a:p>
            <a:r>
              <a:rPr lang="en-US" altLang="en-US" sz="1200">
                <a:solidFill>
                  <a:srgbClr val="333333"/>
                </a:solidFill>
                <a:latin typeface="Noto Sans"/>
              </a:rPr>
              <a:t>  </a:t>
            </a:r>
            <a:endParaRPr lang="en-US" altLang="en-US" sz="11500">
              <a:solidFill>
                <a:srgbClr val="333333"/>
              </a:solidFill>
              <a:latin typeface="Noto Sans"/>
            </a:endParaRPr>
          </a:p>
        </p:txBody>
      </p:sp>
      <p:pic>
        <p:nvPicPr>
          <p:cNvPr id="58376" name="Picture 5" descr="step-wise huffman algorithm">
            <a:extLst>
              <a:ext uri="{FF2B5EF4-FFF2-40B4-BE49-F238E27FC236}">
                <a16:creationId xmlns:a16="http://schemas.microsoft.com/office/drawing/2014/main" id="{6A057045-7947-4C37-9956-70F028EA9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600200"/>
            <a:ext cx="6705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F377BFF-DE77-46E9-8A18-33E41C80EE88}"/>
              </a:ext>
            </a:extLst>
          </p:cNvPr>
          <p:cNvSpPr/>
          <p:nvPr/>
        </p:nvSpPr>
        <p:spPr>
          <a:xfrm>
            <a:off x="629364" y="899377"/>
            <a:ext cx="2682145" cy="501676"/>
          </a:xfrm>
          <a:prstGeom prst="rect">
            <a:avLst/>
          </a:prstGeom>
        </p:spPr>
        <p:txBody>
          <a:bodyPr wrap="none">
            <a:spAutoFit/>
          </a:bodyPr>
          <a:lstStyle/>
          <a:p>
            <a:pPr fontAlgn="auto">
              <a:lnSpc>
                <a:spcPct val="95000"/>
              </a:lnSpc>
              <a:spcAft>
                <a:spcPts val="0"/>
              </a:spcAft>
              <a:defRPr/>
            </a:pPr>
            <a:r>
              <a:rPr lang="en-US" sz="2800" b="1" dirty="0">
                <a:solidFill>
                  <a:srgbClr val="3B62AF"/>
                </a:solidFill>
              </a:rPr>
              <a:t>Huffman Coding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8376"/>
                                        </p:tgtEl>
                                        <p:attrNameLst>
                                          <p:attrName>style.visibility</p:attrName>
                                        </p:attrNameLst>
                                      </p:cBhvr>
                                      <p:to>
                                        <p:strVal val="visible"/>
                                      </p:to>
                                    </p:set>
                                    <p:animEffect transition="in" filter="barn(inVertical)">
                                      <p:cBhvr>
                                        <p:cTn id="7" dur="500"/>
                                        <p:tgtEl>
                                          <p:spTgt spid="58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ED86E-3248-406C-AA3C-E0BF71D3C436}"/>
              </a:ext>
            </a:extLst>
          </p:cNvPr>
          <p:cNvSpPr>
            <a:spLocks noGrp="1"/>
          </p:cNvSpPr>
          <p:nvPr>
            <p:ph type="dt" sz="quarter" idx="10"/>
          </p:nvPr>
        </p:nvSpPr>
        <p:spPr/>
        <p:txBody>
          <a:bodyPr/>
          <a:lstStyle/>
          <a:p>
            <a:pPr>
              <a:defRPr/>
            </a:pPr>
            <a:fld id="{83D1D902-7606-4D69-AB71-8E976BA0E637}" type="datetime1">
              <a:rPr lang="en-US" smtClean="0"/>
              <a:t>12/8/2024</a:t>
            </a:fld>
            <a:endParaRPr lang="en-US"/>
          </a:p>
        </p:txBody>
      </p:sp>
      <p:sp>
        <p:nvSpPr>
          <p:cNvPr id="5" name="Footer Placeholder 4">
            <a:extLst>
              <a:ext uri="{FF2B5EF4-FFF2-40B4-BE49-F238E27FC236}">
                <a16:creationId xmlns:a16="http://schemas.microsoft.com/office/drawing/2014/main" id="{49ED3BC2-E05C-4FB3-8532-DFA665B88820}"/>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BD3A718D-37BE-438B-ACDF-19334C03F9E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6703CE-969D-4DE3-AB19-EBF9BF066824}" type="slidenum">
              <a:rPr lang="en-US" altLang="en-US">
                <a:solidFill>
                  <a:srgbClr val="898989"/>
                </a:solidFill>
                <a:latin typeface="Calibri" panose="020F0502020204030204" pitchFamily="34" charset="0"/>
              </a:rPr>
              <a:pPr eaLnBrk="1" hangingPunct="1"/>
              <a:t>104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5E324EB-E9F7-4916-9026-14988A89D84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9398" name="Picture 2" descr="E:\NIET\Project\xLogo11.png.pagespeed.ic.pydHLuCQEZ.png">
            <a:extLst>
              <a:ext uri="{FF2B5EF4-FFF2-40B4-BE49-F238E27FC236}">
                <a16:creationId xmlns:a16="http://schemas.microsoft.com/office/drawing/2014/main" id="{05F5789B-5DCA-43DB-8C68-EBFE0B2BB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Rectangle 1">
            <a:extLst>
              <a:ext uri="{FF2B5EF4-FFF2-40B4-BE49-F238E27FC236}">
                <a16:creationId xmlns:a16="http://schemas.microsoft.com/office/drawing/2014/main" id="{30687244-DC90-4375-A128-34D0DA6309D8}"/>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333333"/>
                </a:solidFill>
                <a:latin typeface="Noto Sans"/>
              </a:rPr>
              <a:t>s.</a:t>
            </a:r>
            <a:endParaRPr lang="en-US" altLang="en-US" sz="800"/>
          </a:p>
          <a:p>
            <a:r>
              <a:rPr lang="en-US" altLang="en-US" sz="1200">
                <a:solidFill>
                  <a:srgbClr val="333333"/>
                </a:solidFill>
                <a:latin typeface="Noto Sans"/>
              </a:rPr>
              <a:t>  </a:t>
            </a:r>
            <a:endParaRPr lang="en-US" altLang="en-US" sz="11500">
              <a:solidFill>
                <a:srgbClr val="333333"/>
              </a:solidFill>
              <a:latin typeface="Noto Sans"/>
            </a:endParaRPr>
          </a:p>
        </p:txBody>
      </p:sp>
      <p:pic>
        <p:nvPicPr>
          <p:cNvPr id="59400" name="Picture 8" descr="step-wise huffman algorithm">
            <a:extLst>
              <a:ext uri="{FF2B5EF4-FFF2-40B4-BE49-F238E27FC236}">
                <a16:creationId xmlns:a16="http://schemas.microsoft.com/office/drawing/2014/main" id="{CB7D55EB-BEE3-47C1-A755-EA1231CAB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00200"/>
            <a:ext cx="722153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318696F4-C3DF-4BC3-9609-A08C1A12F16A}"/>
              </a:ext>
            </a:extLst>
          </p:cNvPr>
          <p:cNvSpPr/>
          <p:nvPr/>
        </p:nvSpPr>
        <p:spPr>
          <a:xfrm>
            <a:off x="801528" y="884355"/>
            <a:ext cx="2682145" cy="501676"/>
          </a:xfrm>
          <a:prstGeom prst="rect">
            <a:avLst/>
          </a:prstGeom>
        </p:spPr>
        <p:txBody>
          <a:bodyPr wrap="none">
            <a:spAutoFit/>
          </a:bodyPr>
          <a:lstStyle/>
          <a:p>
            <a:pPr fontAlgn="auto">
              <a:lnSpc>
                <a:spcPct val="95000"/>
              </a:lnSpc>
              <a:spcAft>
                <a:spcPts val="0"/>
              </a:spcAft>
              <a:defRPr/>
            </a:pPr>
            <a:r>
              <a:rPr lang="en-US" sz="2800" b="1" dirty="0">
                <a:solidFill>
                  <a:srgbClr val="3B62AF"/>
                </a:solidFill>
              </a:rPr>
              <a:t>Huffman Coding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400"/>
                                        </p:tgtEl>
                                        <p:attrNameLst>
                                          <p:attrName>style.visibility</p:attrName>
                                        </p:attrNameLst>
                                      </p:cBhvr>
                                      <p:to>
                                        <p:strVal val="visible"/>
                                      </p:to>
                                    </p:set>
                                    <p:animEffect transition="in" filter="barn(inVertical)">
                                      <p:cBhvr>
                                        <p:cTn id="7" dur="500"/>
                                        <p:tgtEl>
                                          <p:spTgt spid="59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C45E7F-0012-4D7B-955A-BBF9C528189A}"/>
              </a:ext>
            </a:extLst>
          </p:cNvPr>
          <p:cNvSpPr>
            <a:spLocks noGrp="1"/>
          </p:cNvSpPr>
          <p:nvPr>
            <p:ph type="dt" sz="quarter" idx="10"/>
          </p:nvPr>
        </p:nvSpPr>
        <p:spPr/>
        <p:txBody>
          <a:bodyPr/>
          <a:lstStyle/>
          <a:p>
            <a:pPr>
              <a:defRPr/>
            </a:pPr>
            <a:fld id="{249398F3-6CF8-45CE-A068-4AF504CF1B88}" type="datetime1">
              <a:rPr lang="en-US" smtClean="0"/>
              <a:t>12/8/2024</a:t>
            </a:fld>
            <a:endParaRPr lang="en-US"/>
          </a:p>
        </p:txBody>
      </p:sp>
      <p:sp>
        <p:nvSpPr>
          <p:cNvPr id="5" name="Footer Placeholder 4">
            <a:extLst>
              <a:ext uri="{FF2B5EF4-FFF2-40B4-BE49-F238E27FC236}">
                <a16:creationId xmlns:a16="http://schemas.microsoft.com/office/drawing/2014/main" id="{245EE217-5E11-43E5-ABE3-EE218FDDFEAB}"/>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BA78AD84-E1F2-42E7-9C2D-F579F56A70A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748A189-017A-4C01-82DC-528C27E49FFA}" type="slidenum">
              <a:rPr lang="en-US" altLang="en-US">
                <a:solidFill>
                  <a:srgbClr val="898989"/>
                </a:solidFill>
                <a:latin typeface="Calibri" panose="020F0502020204030204" pitchFamily="34" charset="0"/>
              </a:rPr>
              <a:pPr eaLnBrk="1" hangingPunct="1"/>
              <a:t>105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7BDECE9-51A9-41EF-914D-6644892D891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60422" name="Picture 2" descr="E:\NIET\Project\xLogo11.png.pagespeed.ic.pydHLuCQEZ.png">
            <a:extLst>
              <a:ext uri="{FF2B5EF4-FFF2-40B4-BE49-F238E27FC236}">
                <a16:creationId xmlns:a16="http://schemas.microsoft.com/office/drawing/2014/main" id="{B0CBBAEB-EC50-4EE9-B494-CE7A947A4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Rectangle 1">
            <a:extLst>
              <a:ext uri="{FF2B5EF4-FFF2-40B4-BE49-F238E27FC236}">
                <a16:creationId xmlns:a16="http://schemas.microsoft.com/office/drawing/2014/main" id="{E1D3A305-A964-4285-B674-084BDECB74E0}"/>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333333"/>
                </a:solidFill>
                <a:latin typeface="Noto Sans"/>
              </a:rPr>
              <a:t>s.</a:t>
            </a:r>
            <a:endParaRPr lang="en-US" altLang="en-US" sz="800"/>
          </a:p>
          <a:p>
            <a:r>
              <a:rPr lang="en-US" altLang="en-US" sz="1200">
                <a:solidFill>
                  <a:srgbClr val="333333"/>
                </a:solidFill>
                <a:latin typeface="Noto Sans"/>
              </a:rPr>
              <a:t>  </a:t>
            </a:r>
            <a:endParaRPr lang="en-US" altLang="en-US" sz="11500">
              <a:solidFill>
                <a:srgbClr val="333333"/>
              </a:solidFill>
              <a:latin typeface="Noto Sans"/>
            </a:endParaRPr>
          </a:p>
        </p:txBody>
      </p:sp>
      <p:pic>
        <p:nvPicPr>
          <p:cNvPr id="60424" name="Picture 11" descr="step-wise huffman algorithm">
            <a:extLst>
              <a:ext uri="{FF2B5EF4-FFF2-40B4-BE49-F238E27FC236}">
                <a16:creationId xmlns:a16="http://schemas.microsoft.com/office/drawing/2014/main" id="{725EB296-EB39-481D-A517-636CB7967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1219200"/>
            <a:ext cx="8001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7CC7C09-3F31-4477-960F-FCB05781DA0A}"/>
              </a:ext>
            </a:extLst>
          </p:cNvPr>
          <p:cNvSpPr/>
          <p:nvPr/>
        </p:nvSpPr>
        <p:spPr>
          <a:xfrm>
            <a:off x="672905" y="909696"/>
            <a:ext cx="2682145" cy="501676"/>
          </a:xfrm>
          <a:prstGeom prst="rect">
            <a:avLst/>
          </a:prstGeom>
        </p:spPr>
        <p:txBody>
          <a:bodyPr wrap="none">
            <a:spAutoFit/>
          </a:bodyPr>
          <a:lstStyle/>
          <a:p>
            <a:pPr fontAlgn="auto">
              <a:lnSpc>
                <a:spcPct val="95000"/>
              </a:lnSpc>
              <a:spcAft>
                <a:spcPts val="0"/>
              </a:spcAft>
              <a:defRPr/>
            </a:pPr>
            <a:r>
              <a:rPr lang="en-US" sz="2800" b="1" dirty="0">
                <a:solidFill>
                  <a:srgbClr val="3B62AF"/>
                </a:solidFill>
              </a:rPr>
              <a:t>Huffman Coding </a:t>
            </a:r>
          </a:p>
        </p:txBody>
      </p:sp>
      <p:pic>
        <p:nvPicPr>
          <p:cNvPr id="10" name="Picture 2" descr="E:\NIET\Project\xLogo11.png.pagespeed.ic.pydHLuCQEZ.png">
            <a:extLst>
              <a:ext uri="{FF2B5EF4-FFF2-40B4-BE49-F238E27FC236}">
                <a16:creationId xmlns:a16="http://schemas.microsoft.com/office/drawing/2014/main" id="{B0CBBAEB-EC50-4EE9-B494-CE7A947A4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0424"/>
                                        </p:tgtEl>
                                        <p:attrNameLst>
                                          <p:attrName>style.visibility</p:attrName>
                                        </p:attrNameLst>
                                      </p:cBhvr>
                                      <p:to>
                                        <p:strVal val="visible"/>
                                      </p:to>
                                    </p:set>
                                    <p:animEffect transition="in" filter="barn(inVertical)">
                                      <p:cBhvr>
                                        <p:cTn id="7" dur="500"/>
                                        <p:tgtEl>
                                          <p:spTgt spid="6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BF4224-1535-42B2-A6CC-5C39A102727B}"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pic>
        <p:nvPicPr>
          <p:cNvPr id="7" name="Picture 2" descr="E:\NIET\Project\xLogo11.png.pagespeed.ic.pydHLuCQEZ.png">
            <a:extLst>
              <a:ext uri="{FF2B5EF4-FFF2-40B4-BE49-F238E27FC236}">
                <a16:creationId xmlns:a16="http://schemas.microsoft.com/office/drawing/2014/main" id="{B0CBBAEB-EC50-4EE9-B494-CE7A947A4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F7BDECE9-51A9-41EF-914D-6644892D891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sp>
        <p:nvSpPr>
          <p:cNvPr id="9" name="Rectangle 8"/>
          <p:cNvSpPr/>
          <p:nvPr/>
        </p:nvSpPr>
        <p:spPr>
          <a:xfrm>
            <a:off x="381000" y="1169469"/>
            <a:ext cx="5638800" cy="400110"/>
          </a:xfrm>
          <a:prstGeom prst="rect">
            <a:avLst/>
          </a:prstGeom>
        </p:spPr>
        <p:txBody>
          <a:bodyPr wrap="square">
            <a:spAutoFit/>
          </a:bodyPr>
          <a:lstStyle/>
          <a:p>
            <a:r>
              <a:rPr lang="en-US" sz="2000" b="1" dirty="0"/>
              <a:t> Task Scheduling Problem-</a:t>
            </a:r>
          </a:p>
        </p:txBody>
      </p:sp>
      <p:sp>
        <p:nvSpPr>
          <p:cNvPr id="10" name="Rectangle 9"/>
          <p:cNvSpPr/>
          <p:nvPr/>
        </p:nvSpPr>
        <p:spPr>
          <a:xfrm>
            <a:off x="381000" y="1752600"/>
            <a:ext cx="8382000" cy="1477328"/>
          </a:xfrm>
          <a:prstGeom prst="rect">
            <a:avLst/>
          </a:prstGeom>
        </p:spPr>
        <p:txBody>
          <a:bodyPr wrap="square">
            <a:spAutoFit/>
          </a:bodyPr>
          <a:lstStyle/>
          <a:p>
            <a:pPr algn="just"/>
            <a:r>
              <a:rPr lang="en-US" dirty="0"/>
              <a:t>A unit-time task is a job, such as a program to be rush on a computer that needed precisely one unit of time to complete. Given a finite set S of unit-time tasks, a schedule for S is a permutation of S specifying the order in which to perform these tasks. The first task in the schedule starts at time 0 and ends at time 1; the second task begins at time 1 and finishes at time 2, and so on.</a:t>
            </a:r>
          </a:p>
        </p:txBody>
      </p:sp>
      <p:sp>
        <p:nvSpPr>
          <p:cNvPr id="11" name="Rectangle 10"/>
          <p:cNvSpPr/>
          <p:nvPr/>
        </p:nvSpPr>
        <p:spPr>
          <a:xfrm>
            <a:off x="381000" y="3229928"/>
            <a:ext cx="8610600" cy="2585323"/>
          </a:xfrm>
          <a:prstGeom prst="rect">
            <a:avLst/>
          </a:prstGeom>
        </p:spPr>
        <p:txBody>
          <a:bodyPr wrap="square">
            <a:spAutoFit/>
          </a:bodyPr>
          <a:lstStyle/>
          <a:p>
            <a:r>
              <a:rPr lang="en-US" dirty="0"/>
              <a:t>The dispute of scheduling unit-time tasks with deadlines and penalties for each processor has the following inputs:</a:t>
            </a:r>
          </a:p>
          <a:p>
            <a:endParaRPr lang="en-US" dirty="0"/>
          </a:p>
          <a:p>
            <a:pPr marL="285750" indent="-285750">
              <a:buFont typeface="Arial" pitchFamily="34" charset="0"/>
              <a:buChar char="•"/>
            </a:pPr>
            <a:r>
              <a:rPr lang="en-US" dirty="0"/>
              <a:t>a set S = {1, 2, 3.....n} of n unit-time tasks.</a:t>
            </a:r>
          </a:p>
          <a:p>
            <a:pPr marL="285750" indent="-285750">
              <a:buFont typeface="Arial" pitchFamily="34" charset="0"/>
              <a:buChar char="•"/>
            </a:pPr>
            <a:r>
              <a:rPr lang="en-US" dirty="0"/>
              <a:t>a set of n integer deadlines d1 d2 d3...</a:t>
            </a:r>
            <a:r>
              <a:rPr lang="en-US" dirty="0" err="1"/>
              <a:t>dn</a:t>
            </a:r>
            <a:r>
              <a:rPr lang="en-US" dirty="0"/>
              <a:t> such that di satisfies 1≤ di ≤ n and task i is supposed to finish by time di and</a:t>
            </a:r>
          </a:p>
          <a:p>
            <a:pPr marL="285750" indent="-285750">
              <a:buFont typeface="Arial" pitchFamily="34" charset="0"/>
              <a:buChar char="•"/>
            </a:pPr>
            <a:r>
              <a:rPr lang="en-US" dirty="0"/>
              <a:t>a set of n non-negative weights or penalties w1 w2....</a:t>
            </a:r>
            <a:r>
              <a:rPr lang="en-US" dirty="0" err="1"/>
              <a:t>wn</a:t>
            </a:r>
            <a:r>
              <a:rPr lang="en-US" dirty="0"/>
              <a:t> such that we incur a penalty of </a:t>
            </a:r>
            <a:r>
              <a:rPr lang="en-US" dirty="0" err="1"/>
              <a:t>wi</a:t>
            </a:r>
            <a:r>
              <a:rPr lang="en-US" dirty="0"/>
              <a:t> if task i is not finished by time di, and we incurred no penalty if a task finishes by its deadline.</a:t>
            </a:r>
          </a:p>
        </p:txBody>
      </p:sp>
      <p:pic>
        <p:nvPicPr>
          <p:cNvPr id="12" name="Picture 2" descr="E:\NIET\Project\xLogo11.png.pagespeed.ic.pydHLuCQEZ.png">
            <a:extLst>
              <a:ext uri="{FF2B5EF4-FFF2-40B4-BE49-F238E27FC236}">
                <a16:creationId xmlns:a16="http://schemas.microsoft.com/office/drawing/2014/main" id="{B0CBBAEB-EC50-4EE9-B494-CE7A947A4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F7BDECE9-51A9-41EF-914D-6644892D8918}"/>
              </a:ext>
            </a:extLst>
          </p:cNvPr>
          <p:cNvSpPr txBox="1">
            <a:spLocks/>
          </p:cNvSpPr>
          <p:nvPr/>
        </p:nvSpPr>
        <p:spPr>
          <a:xfrm>
            <a:off x="1396465"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spTree>
    <p:extLst>
      <p:ext uri="{BB962C8B-B14F-4D97-AF65-F5344CB8AC3E}">
        <p14:creationId xmlns:p14="http://schemas.microsoft.com/office/powerpoint/2010/main" val="128463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7F49823-EC94-4C81-84E9-11F0BD641900}"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Rectangle 6"/>
          <p:cNvSpPr/>
          <p:nvPr/>
        </p:nvSpPr>
        <p:spPr>
          <a:xfrm>
            <a:off x="289560" y="1143000"/>
            <a:ext cx="8001000" cy="2862322"/>
          </a:xfrm>
          <a:prstGeom prst="rect">
            <a:avLst/>
          </a:prstGeom>
        </p:spPr>
        <p:txBody>
          <a:bodyPr wrap="square">
            <a:spAutoFit/>
          </a:bodyPr>
          <a:lstStyle/>
          <a:p>
            <a:r>
              <a:rPr lang="en-US" dirty="0"/>
              <a:t>Following is the algorithm.</a:t>
            </a:r>
          </a:p>
          <a:p>
            <a:endParaRPr lang="en-US" dirty="0"/>
          </a:p>
          <a:p>
            <a:pPr marL="342900" indent="-342900">
              <a:buAutoNum type="arabicParenR"/>
            </a:pPr>
            <a:r>
              <a:rPr lang="en-US" dirty="0"/>
              <a:t>Sort all jobs in decreasing order of profit. </a:t>
            </a:r>
          </a:p>
          <a:p>
            <a:endParaRPr lang="en-US" dirty="0"/>
          </a:p>
          <a:p>
            <a:r>
              <a:rPr lang="en-US" dirty="0"/>
              <a:t>2) Iterate on jobs in decreasing order of </a:t>
            </a:r>
            <a:r>
              <a:rPr lang="en-US" dirty="0" err="1"/>
              <a:t>profit.For</a:t>
            </a:r>
            <a:r>
              <a:rPr lang="en-US" dirty="0"/>
              <a:t> each job , do the following : </a:t>
            </a:r>
          </a:p>
          <a:p>
            <a:endParaRPr lang="en-US" dirty="0"/>
          </a:p>
          <a:p>
            <a:r>
              <a:rPr lang="en-US" dirty="0"/>
              <a:t>a)Find a time slot i, such that slot is empty and i &lt; deadline and i is </a:t>
            </a:r>
            <a:r>
              <a:rPr lang="en-US" dirty="0" err="1"/>
              <a:t>greatest.Put</a:t>
            </a:r>
            <a:r>
              <a:rPr lang="en-US" dirty="0"/>
              <a:t> the job in this slot and mark this slot filled. </a:t>
            </a:r>
          </a:p>
          <a:p>
            <a:endParaRPr lang="en-US" dirty="0"/>
          </a:p>
          <a:p>
            <a:r>
              <a:rPr lang="en-US" dirty="0"/>
              <a:t>b)If no such i exists, then ignore the job. </a:t>
            </a:r>
          </a:p>
        </p:txBody>
      </p:sp>
      <p:pic>
        <p:nvPicPr>
          <p:cNvPr id="8" name="Picture 2" descr="E:\NIET\Project\xLogo11.png.pagespeed.ic.pydHLuCQEZ.png">
            <a:extLst>
              <a:ext uri="{FF2B5EF4-FFF2-40B4-BE49-F238E27FC236}">
                <a16:creationId xmlns:a16="http://schemas.microsoft.com/office/drawing/2014/main" id="{B0CBBAEB-EC50-4EE9-B494-CE7A947A4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5"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F7BDECE9-51A9-41EF-914D-6644892D8918}"/>
              </a:ext>
            </a:extLst>
          </p:cNvPr>
          <p:cNvSpPr txBox="1">
            <a:spLocks/>
          </p:cNvSpPr>
          <p:nvPr/>
        </p:nvSpPr>
        <p:spPr>
          <a:xfrm>
            <a:off x="1396465"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spTree>
    <p:extLst>
      <p:ext uri="{BB962C8B-B14F-4D97-AF65-F5344CB8AC3E}">
        <p14:creationId xmlns:p14="http://schemas.microsoft.com/office/powerpoint/2010/main" val="41080829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6BB2E6-B6BF-43C2-9431-84D6EA003558}"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Rectangle 6"/>
          <p:cNvSpPr/>
          <p:nvPr/>
        </p:nvSpPr>
        <p:spPr>
          <a:xfrm>
            <a:off x="152400" y="1120676"/>
            <a:ext cx="8458200" cy="1754326"/>
          </a:xfrm>
          <a:prstGeom prst="rect">
            <a:avLst/>
          </a:prstGeom>
        </p:spPr>
        <p:txBody>
          <a:bodyPr wrap="square">
            <a:spAutoFit/>
          </a:bodyPr>
          <a:lstStyle/>
          <a:p>
            <a:r>
              <a:rPr lang="en-US" dirty="0"/>
              <a:t>Example: Find the optimal schedule for the following task with given weight (penalties) and deadlines.</a:t>
            </a:r>
          </a:p>
          <a:p>
            <a:endParaRPr lang="en-US" dirty="0"/>
          </a:p>
          <a:p>
            <a:r>
              <a:rPr lang="en-US" dirty="0"/>
              <a:t>                  1	2	3	4              	5	6	7</a:t>
            </a:r>
          </a:p>
          <a:p>
            <a:r>
              <a:rPr lang="en-US" dirty="0"/>
              <a:t>di	4	2	4	3	1	4	6</a:t>
            </a:r>
          </a:p>
          <a:p>
            <a:r>
              <a:rPr lang="en-US" dirty="0" err="1"/>
              <a:t>wi</a:t>
            </a:r>
            <a:r>
              <a:rPr lang="en-US" dirty="0"/>
              <a:t>	70	60	50	40	30	20	10</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1"/>
            <a:ext cx="1450975"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481"/>
            <a:ext cx="7870825"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52400" y="3441901"/>
            <a:ext cx="8458200" cy="1477328"/>
          </a:xfrm>
          <a:prstGeom prst="rect">
            <a:avLst/>
          </a:prstGeom>
        </p:spPr>
        <p:txBody>
          <a:bodyPr wrap="square">
            <a:spAutoFit/>
          </a:bodyPr>
          <a:lstStyle/>
          <a:p>
            <a:r>
              <a:rPr lang="en-US" dirty="0"/>
              <a:t>Solution: According to the Greedy algorithm we sort the jobs in decreasing order of their penalties so that minimum of penalties will be charged.</a:t>
            </a:r>
          </a:p>
          <a:p>
            <a:endParaRPr lang="en-US" dirty="0"/>
          </a:p>
          <a:p>
            <a:r>
              <a:rPr lang="en-US" dirty="0"/>
              <a:t>In this problem, we can see that the maximum time for which uniprocessor machine will run in 6 units because it is the maximum deadline.</a:t>
            </a:r>
          </a:p>
        </p:txBody>
      </p:sp>
    </p:spTree>
    <p:extLst>
      <p:ext uri="{BB962C8B-B14F-4D97-AF65-F5344CB8AC3E}">
        <p14:creationId xmlns:p14="http://schemas.microsoft.com/office/powerpoint/2010/main" val="34700708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EC9066-CEAE-49B9-B7C0-AB376E97F510}"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Rectangle 6"/>
          <p:cNvSpPr/>
          <p:nvPr/>
        </p:nvSpPr>
        <p:spPr>
          <a:xfrm>
            <a:off x="304800" y="1371600"/>
            <a:ext cx="5410200" cy="369332"/>
          </a:xfrm>
          <a:prstGeom prst="rect">
            <a:avLst/>
          </a:prstGeom>
        </p:spPr>
        <p:txBody>
          <a:bodyPr wrap="square">
            <a:spAutoFit/>
          </a:bodyPr>
          <a:lstStyle/>
          <a:p>
            <a:r>
              <a:rPr lang="en-US" dirty="0"/>
              <a:t>Let T</a:t>
            </a:r>
            <a:r>
              <a:rPr lang="en-US" baseline="-25000" dirty="0"/>
              <a:t>i</a:t>
            </a:r>
            <a:r>
              <a:rPr lang="en-US" dirty="0"/>
              <a:t> represents the tasks where i = 1 to 7</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1"/>
            <a:ext cx="1450975"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481"/>
            <a:ext cx="7870825"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697" y="2057400"/>
            <a:ext cx="623887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33400" y="3048000"/>
            <a:ext cx="6629400" cy="923330"/>
          </a:xfrm>
          <a:prstGeom prst="rect">
            <a:avLst/>
          </a:prstGeom>
        </p:spPr>
        <p:txBody>
          <a:bodyPr wrap="square">
            <a:spAutoFit/>
          </a:bodyPr>
          <a:lstStyle/>
          <a:p>
            <a:r>
              <a:rPr lang="en-US" dirty="0"/>
              <a:t>T5 and T6 cannot be accepted after T7 so penalty is</a:t>
            </a:r>
          </a:p>
          <a:p>
            <a:endParaRPr lang="en-US" dirty="0"/>
          </a:p>
          <a:p>
            <a:r>
              <a:rPr lang="en-US" dirty="0"/>
              <a:t>w5 + w6 = 30 + 20 = 50 (2 3 4 1 7 5 6)</a:t>
            </a:r>
          </a:p>
        </p:txBody>
      </p:sp>
    </p:spTree>
    <p:extLst>
      <p:ext uri="{BB962C8B-B14F-4D97-AF65-F5344CB8AC3E}">
        <p14:creationId xmlns:p14="http://schemas.microsoft.com/office/powerpoint/2010/main" val="2084598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C269D1B-1C71-46D4-97DD-E9E98F1F98FA}"/>
              </a:ext>
            </a:extLst>
          </p:cNvPr>
          <p:cNvSpPr txBox="1">
            <a:spLocks noGrp="1"/>
          </p:cNvSpPr>
          <p:nvPr>
            <p:ph type="title" idx="4294967295"/>
          </p:nvPr>
        </p:nvSpPr>
        <p:spPr>
          <a:xfrm>
            <a:off x="1785938" y="0"/>
            <a:ext cx="7358062" cy="714375"/>
          </a:xfrm>
        </p:spPr>
        <p:style>
          <a:lnRef idx="1">
            <a:schemeClr val="accent5"/>
          </a:lnRef>
          <a:fillRef idx="2">
            <a:schemeClr val="accent5"/>
          </a:fillRef>
          <a:effectRef idx="1">
            <a:schemeClr val="accent5"/>
          </a:effectRef>
          <a:fontRef idx="minor">
            <a:schemeClr val="dk1"/>
          </a:fontRef>
        </p:style>
        <p:txBody>
          <a:bodyPr lIns="91440" tIns="45720" rIns="91440" bIns="45720" rtlCol="0"/>
          <a:lstStyle/>
          <a:p>
            <a:pPr eaLnBrk="1" fontAlgn="auto" hangingPunct="1">
              <a:spcBef>
                <a:spcPct val="0"/>
              </a:spcBef>
              <a:buClrTx/>
              <a:buSzTx/>
              <a:buFontTx/>
              <a:buNone/>
              <a:defRPr/>
            </a:pPr>
            <a:r>
              <a:rPr lang="en-US" sz="3200" kern="1200" dirty="0">
                <a:latin typeface="Times New Roman" pitchFamily="18" charset="0"/>
                <a:cs typeface="Times New Roman" pitchFamily="18" charset="0"/>
                <a:sym typeface="Arial" charset="0"/>
              </a:rPr>
              <a:t>Result Analysis</a:t>
            </a:r>
          </a:p>
        </p:txBody>
      </p:sp>
      <p:sp>
        <p:nvSpPr>
          <p:cNvPr id="52229" name="Footer Placeholder 4">
            <a:extLst>
              <a:ext uri="{FF2B5EF4-FFF2-40B4-BE49-F238E27FC236}">
                <a16:creationId xmlns:a16="http://schemas.microsoft.com/office/drawing/2014/main" id="{D13FEE09-441B-4F95-96A6-91181D72A552}"/>
              </a:ext>
            </a:extLst>
          </p:cNvPr>
          <p:cNvSpPr>
            <a:spLocks noGrp="1"/>
          </p:cNvSpPr>
          <p:nvPr>
            <p:ph type="ftr" sz="quarter" idx="12"/>
          </p:nvPr>
        </p:nvSpPr>
        <p:spPr>
          <a:xfrm>
            <a:off x="2514600" y="6356350"/>
            <a:ext cx="4191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Font typeface="Arial" panose="020B0604020202020204" pitchFamily="34" charset="0"/>
              <a:buNone/>
            </a:pPr>
            <a:r>
              <a:rPr lang="fi-FI" altLang="en-US" sz="1200" dirty="0">
                <a:solidFill>
                  <a:srgbClr val="888888"/>
                </a:solidFill>
                <a:latin typeface="Calibri" panose="020F0502020204030204" pitchFamily="34" charset="0"/>
                <a:sym typeface="Calibri" panose="020F0502020204030204" pitchFamily="34" charset="0"/>
              </a:rPr>
              <a:t>Anamika Chaudhary   ACSE0401 DAA        Unit III</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2230" name="Slide Number Placeholder 8">
            <a:extLst>
              <a:ext uri="{FF2B5EF4-FFF2-40B4-BE49-F238E27FC236}">
                <a16:creationId xmlns:a16="http://schemas.microsoft.com/office/drawing/2014/main" id="{D79C5C8A-AFC2-4C7D-99A7-FECD9C2BCD46}"/>
              </a:ext>
            </a:extLst>
          </p:cNvPr>
          <p:cNvSpPr>
            <a:spLocks noGrp="1"/>
          </p:cNvSpPr>
          <p:nvPr>
            <p:ph type="sldNum" sz="quarter" idx="4294967295"/>
          </p:nvPr>
        </p:nvSpPr>
        <p:spPr bwMode="auto">
          <a:xfrm>
            <a:off x="7239000" y="6320008"/>
            <a:ext cx="1651782"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11</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2231" name="Date Placeholder 7">
            <a:extLst>
              <a:ext uri="{FF2B5EF4-FFF2-40B4-BE49-F238E27FC236}">
                <a16:creationId xmlns:a16="http://schemas.microsoft.com/office/drawing/2014/main" id="{C9161480-6915-48B2-AA7C-B24B1C3239FE}"/>
              </a:ext>
            </a:extLst>
          </p:cNvPr>
          <p:cNvSpPr>
            <a:spLocks noGrp="1"/>
          </p:cNvSpPr>
          <p:nvPr>
            <p:ph type="dt" sz="quarter" idx="11"/>
          </p:nvPr>
        </p:nvSpPr>
        <p:spPr>
          <a:xfrm>
            <a:off x="838200" y="6356350"/>
            <a:ext cx="518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D10F900D-8732-478A-83FD-242316B69B21}" type="datetime1">
              <a:rPr lang="en-US" altLang="en-US" sz="1200" smtClean="0">
                <a:solidFill>
                  <a:srgbClr val="888888"/>
                </a:solidFill>
                <a:latin typeface="Calibri" panose="020F0502020204030204" pitchFamily="34" charset="0"/>
                <a:sym typeface="Calibri" panose="020F0502020204030204" pitchFamily="34" charset="0"/>
              </a:rPr>
              <a:t>12/8/2024</a:t>
            </a:fld>
            <a:endParaRPr lang="en-US" altLang="en-US" sz="1200" dirty="0">
              <a:solidFill>
                <a:srgbClr val="888888"/>
              </a:solidFill>
              <a:latin typeface="Calibri" panose="020F0502020204030204" pitchFamily="34" charset="0"/>
              <a:sym typeface="Calibri" panose="020F0502020204030204" pitchFamily="34" charset="0"/>
            </a:endParaRPr>
          </a:p>
        </p:txBody>
      </p:sp>
      <p:pic>
        <p:nvPicPr>
          <p:cNvPr id="8" name="Picture 7">
            <a:extLst>
              <a:ext uri="{FF2B5EF4-FFF2-40B4-BE49-F238E27FC236}">
                <a16:creationId xmlns:a16="http://schemas.microsoft.com/office/drawing/2014/main" id="{CDB1F6B5-4FD2-4335-B29D-A22D58C63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447800" cy="581757"/>
          </a:xfrm>
          <a:prstGeom prst="rect">
            <a:avLst/>
          </a:prstGeom>
        </p:spPr>
      </p:pic>
      <p:sp>
        <p:nvSpPr>
          <p:cNvPr id="2" name="TextBox 1">
            <a:extLst>
              <a:ext uri="{FF2B5EF4-FFF2-40B4-BE49-F238E27FC236}">
                <a16:creationId xmlns:a16="http://schemas.microsoft.com/office/drawing/2014/main" id="{7703136C-354D-B0E5-AC8F-B698C0503F2A}"/>
              </a:ext>
            </a:extLst>
          </p:cNvPr>
          <p:cNvSpPr txBox="1"/>
          <p:nvPr/>
        </p:nvSpPr>
        <p:spPr>
          <a:xfrm>
            <a:off x="1905000" y="1327355"/>
            <a:ext cx="5181600" cy="2862322"/>
          </a:xfrm>
          <a:prstGeom prst="rect">
            <a:avLst/>
          </a:prstGeom>
          <a:noFill/>
        </p:spPr>
        <p:txBody>
          <a:bodyPr wrap="square" rtlCol="0">
            <a:spAutoFit/>
          </a:bodyPr>
          <a:lstStyle/>
          <a:p>
            <a:pPr fontAlgn="base"/>
            <a:r>
              <a:rPr lang="en-IN" dirty="0"/>
              <a:t>2022-23</a:t>
            </a:r>
            <a:r>
              <a:rPr lang="en-US" dirty="0"/>
              <a:t>​</a:t>
            </a:r>
          </a:p>
          <a:p>
            <a:pPr fontAlgn="base"/>
            <a:r>
              <a:rPr lang="en-IN" dirty="0"/>
              <a:t>Overall Result: 97%</a:t>
            </a:r>
            <a:r>
              <a:rPr lang="en-US" dirty="0"/>
              <a:t>​</a:t>
            </a:r>
          </a:p>
          <a:p>
            <a:pPr fontAlgn="base"/>
            <a:r>
              <a:rPr lang="en-IN" dirty="0"/>
              <a:t>Ms </a:t>
            </a:r>
            <a:r>
              <a:rPr lang="en-IN" dirty="0" err="1"/>
              <a:t>Priya</a:t>
            </a:r>
            <a:r>
              <a:rPr lang="en-IN" dirty="0"/>
              <a:t>(Section A): 98.4</a:t>
            </a:r>
            <a:r>
              <a:rPr lang="en-US" dirty="0"/>
              <a:t>​</a:t>
            </a:r>
          </a:p>
          <a:p>
            <a:pPr fontAlgn="base"/>
            <a:r>
              <a:rPr lang="en-IN" dirty="0"/>
              <a:t>Mr. Manish Chaudhry(Section B): 98.46</a:t>
            </a:r>
            <a:r>
              <a:rPr lang="en-US" dirty="0"/>
              <a:t>​</a:t>
            </a:r>
          </a:p>
          <a:p>
            <a:pPr fontAlgn="base"/>
            <a:r>
              <a:rPr lang="en-IN" dirty="0"/>
              <a:t>Ms. </a:t>
            </a:r>
            <a:r>
              <a:rPr lang="en-IN" dirty="0" err="1"/>
              <a:t>Priya</a:t>
            </a:r>
            <a:r>
              <a:rPr lang="en-IN" dirty="0"/>
              <a:t>(Section C): 94.28</a:t>
            </a:r>
            <a:r>
              <a:rPr lang="en-US" dirty="0"/>
              <a:t>​</a:t>
            </a:r>
          </a:p>
          <a:p>
            <a:pPr fontAlgn="base"/>
            <a:r>
              <a:rPr lang="en-IN" dirty="0"/>
              <a:t>​</a:t>
            </a:r>
          </a:p>
          <a:p>
            <a:pPr fontAlgn="base"/>
            <a:r>
              <a:rPr lang="en-IN" dirty="0"/>
              <a:t>2021-22</a:t>
            </a:r>
            <a:r>
              <a:rPr lang="en-US" dirty="0"/>
              <a:t>​</a:t>
            </a:r>
          </a:p>
          <a:p>
            <a:pPr fontAlgn="base"/>
            <a:r>
              <a:rPr lang="en-IN" dirty="0"/>
              <a:t>Overall Result: 94%</a:t>
            </a:r>
            <a:r>
              <a:rPr lang="en-US" dirty="0"/>
              <a:t>​</a:t>
            </a:r>
          </a:p>
          <a:p>
            <a:pPr fontAlgn="base"/>
            <a:r>
              <a:rPr lang="en-IN" dirty="0"/>
              <a:t>Mr. </a:t>
            </a:r>
            <a:r>
              <a:rPr lang="en-IN" dirty="0" err="1"/>
              <a:t>Nagesh</a:t>
            </a:r>
            <a:r>
              <a:rPr lang="en-IN" dirty="0"/>
              <a:t> Sharma (Section A&amp;B): 95.59</a:t>
            </a:r>
            <a:r>
              <a:rPr lang="en-US" dirty="0"/>
              <a:t>​</a:t>
            </a:r>
          </a:p>
          <a:p>
            <a:pPr fontAlgn="base"/>
            <a:r>
              <a:rPr lang="en-IN" dirty="0"/>
              <a:t>Mr. </a:t>
            </a:r>
            <a:r>
              <a:rPr lang="en-IN" dirty="0" err="1"/>
              <a:t>Dileep</a:t>
            </a:r>
            <a:r>
              <a:rPr lang="en-IN" dirty="0"/>
              <a:t> </a:t>
            </a:r>
            <a:r>
              <a:rPr lang="en-IN" dirty="0" err="1"/>
              <a:t>Kushwaha</a:t>
            </a:r>
            <a:r>
              <a:rPr lang="en-IN" dirty="0"/>
              <a:t> (Section C): 94.12</a:t>
            </a:r>
            <a:r>
              <a:rPr lang="en-US" dirty="0"/>
              <a:t>​</a:t>
            </a:r>
          </a:p>
        </p:txBody>
      </p:sp>
    </p:spTree>
    <p:extLst>
      <p:ext uri="{BB962C8B-B14F-4D97-AF65-F5344CB8AC3E}">
        <p14:creationId xmlns:p14="http://schemas.microsoft.com/office/powerpoint/2010/main" val="33540993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455EF7-1CA2-47D0-B31D-38C4AF3F2013}"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1"/>
            <a:ext cx="1450975"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481"/>
            <a:ext cx="7870825"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35112" y="4191000"/>
            <a:ext cx="7010400" cy="646331"/>
          </a:xfrm>
          <a:prstGeom prst="rect">
            <a:avLst/>
          </a:prstGeom>
        </p:spPr>
        <p:txBody>
          <a:bodyPr wrap="square">
            <a:spAutoFit/>
          </a:bodyPr>
          <a:lstStyle/>
          <a:p>
            <a:r>
              <a:rPr lang="en-US" dirty="0"/>
              <a:t>(2 4 1 3 7 5 6)</a:t>
            </a:r>
          </a:p>
          <a:p>
            <a:r>
              <a:rPr lang="en-US" dirty="0"/>
              <a:t>There can be many other schedules but (2 4 1 3 7 5 6) is optimal.</a:t>
            </a:r>
          </a:p>
        </p:txBody>
      </p:sp>
      <p:sp>
        <p:nvSpPr>
          <p:cNvPr id="10" name="Rectangle 9"/>
          <p:cNvSpPr/>
          <p:nvPr/>
        </p:nvSpPr>
        <p:spPr>
          <a:xfrm>
            <a:off x="570297" y="1524000"/>
            <a:ext cx="4154103" cy="369332"/>
          </a:xfrm>
          <a:prstGeom prst="rect">
            <a:avLst/>
          </a:prstGeom>
        </p:spPr>
        <p:txBody>
          <a:bodyPr wrap="square">
            <a:spAutoFit/>
          </a:bodyPr>
          <a:lstStyle/>
          <a:p>
            <a:r>
              <a:rPr lang="en-US" dirty="0"/>
              <a:t>Other schedule is</a:t>
            </a:r>
          </a:p>
        </p:txBody>
      </p:sp>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194" y="2771775"/>
            <a:ext cx="61817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7071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a:extLst>
              <a:ext uri="{FF2B5EF4-FFF2-40B4-BE49-F238E27FC236}">
                <a16:creationId xmlns:a16="http://schemas.microsoft.com/office/drawing/2014/main" id="{16FE354F-B70C-4519-8234-3A3D31474939}"/>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2A9255D2-7F3F-4A9B-AB56-D9DFCA0D8FDB}"/>
              </a:ext>
            </a:extLst>
          </p:cNvPr>
          <p:cNvSpPr>
            <a:spLocks noGrp="1"/>
          </p:cNvSpPr>
          <p:nvPr>
            <p:ph type="dt" sz="quarter" idx="10"/>
          </p:nvPr>
        </p:nvSpPr>
        <p:spPr/>
        <p:txBody>
          <a:bodyPr/>
          <a:lstStyle/>
          <a:p>
            <a:pPr>
              <a:defRPr/>
            </a:pPr>
            <a:fld id="{0BAD772D-B3D6-442A-A4F1-A9E7360A90EF}" type="datetime1">
              <a:rPr lang="en-US" smtClean="0"/>
              <a:t>12/8/2024</a:t>
            </a:fld>
            <a:endParaRPr lang="en-US"/>
          </a:p>
        </p:txBody>
      </p:sp>
      <p:sp>
        <p:nvSpPr>
          <p:cNvPr id="5" name="Footer Placeholder 4">
            <a:extLst>
              <a:ext uri="{FF2B5EF4-FFF2-40B4-BE49-F238E27FC236}">
                <a16:creationId xmlns:a16="http://schemas.microsoft.com/office/drawing/2014/main" id="{16B5A648-068C-45FD-8A06-83182D6B29B1}"/>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F126F99D-29EF-4805-BC0F-F6C0A646A64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DD848C-F72E-45CB-91CF-C9C024A6344C}" type="slidenum">
              <a:rPr lang="en-US" altLang="en-US">
                <a:solidFill>
                  <a:srgbClr val="898989"/>
                </a:solidFill>
                <a:latin typeface="Calibri" panose="020F0502020204030204" pitchFamily="34" charset="0"/>
              </a:rPr>
              <a:pPr eaLnBrk="1" hangingPunct="1"/>
              <a:t>111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500D130-621E-4413-8528-075622C103D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61447" name="Picture 2" descr="E:\NIET\Project\xLogo11.png.pagespeed.ic.pydHLuCQEZ.png">
            <a:extLst>
              <a:ext uri="{FF2B5EF4-FFF2-40B4-BE49-F238E27FC236}">
                <a16:creationId xmlns:a16="http://schemas.microsoft.com/office/drawing/2014/main" id="{1310C031-F3F7-4054-85E0-1557291FA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85EC49F1-34D6-4EB5-986C-400F8E9BCE27}"/>
              </a:ext>
            </a:extLst>
          </p:cNvPr>
          <p:cNvSpPr/>
          <p:nvPr/>
        </p:nvSpPr>
        <p:spPr>
          <a:xfrm>
            <a:off x="241300" y="914400"/>
            <a:ext cx="8140700" cy="4829014"/>
          </a:xfrm>
          <a:prstGeom prst="rect">
            <a:avLst/>
          </a:prstGeom>
        </p:spPr>
        <p:txBody>
          <a:bodyPr>
            <a:spAutoFit/>
          </a:bodyPr>
          <a:lstStyle/>
          <a:p>
            <a:pPr fontAlgn="auto">
              <a:lnSpc>
                <a:spcPct val="95000"/>
              </a:lnSpc>
              <a:spcAft>
                <a:spcPts val="0"/>
              </a:spcAft>
              <a:defRPr/>
            </a:pPr>
            <a:r>
              <a:rPr lang="en-US" sz="2800" b="1" dirty="0">
                <a:latin typeface="+mj-lt"/>
                <a:cs typeface="+mn-cs"/>
              </a:rPr>
              <a:t>Activity Selection</a:t>
            </a:r>
          </a:p>
          <a:p>
            <a:pPr fontAlgn="auto">
              <a:lnSpc>
                <a:spcPct val="95000"/>
              </a:lnSpc>
              <a:spcAft>
                <a:spcPts val="0"/>
              </a:spcAft>
              <a:defRPr/>
            </a:pPr>
            <a:r>
              <a:rPr lang="en-US" sz="2200" dirty="0">
                <a:latin typeface="+mj-lt"/>
                <a:cs typeface="+mn-cs"/>
              </a:rPr>
              <a:t>To select the activities from a pool of activities so that maximum resources can be utilized without any conflict.</a:t>
            </a:r>
          </a:p>
          <a:p>
            <a:pPr fontAlgn="auto">
              <a:lnSpc>
                <a:spcPct val="95000"/>
              </a:lnSpc>
              <a:spcAft>
                <a:spcPts val="0"/>
              </a:spcAft>
              <a:defRPr/>
            </a:pPr>
            <a:endParaRPr lang="en-US" sz="2200" dirty="0">
              <a:latin typeface="+mj-lt"/>
              <a:cs typeface="+mn-cs"/>
            </a:endParaRPr>
          </a:p>
          <a:p>
            <a:pPr fontAlgn="auto">
              <a:lnSpc>
                <a:spcPct val="95000"/>
              </a:lnSpc>
              <a:spcAft>
                <a:spcPts val="0"/>
              </a:spcAft>
              <a:defRPr/>
            </a:pPr>
            <a:r>
              <a:rPr lang="en-US" sz="2200" b="1" dirty="0">
                <a:latin typeface="+mj-lt"/>
                <a:cs typeface="+mn-cs"/>
              </a:rPr>
              <a:t>Recursive Activity Selector (s, f, </a:t>
            </a:r>
            <a:r>
              <a:rPr lang="en-US" sz="2200" b="1" dirty="0" err="1">
                <a:latin typeface="+mj-lt"/>
                <a:cs typeface="+mn-cs"/>
              </a:rPr>
              <a:t>i</a:t>
            </a:r>
            <a:r>
              <a:rPr lang="en-US" sz="2200" b="1" dirty="0">
                <a:latin typeface="+mj-lt"/>
                <a:cs typeface="+mn-cs"/>
              </a:rPr>
              <a:t>, j)</a:t>
            </a:r>
          </a:p>
          <a:p>
            <a:pPr fontAlgn="auto">
              <a:lnSpc>
                <a:spcPct val="95000"/>
              </a:lnSpc>
              <a:spcAft>
                <a:spcPts val="0"/>
              </a:spcAft>
              <a:defRPr/>
            </a:pPr>
            <a:endParaRPr lang="en-US" sz="2200" b="1" dirty="0">
              <a:latin typeface="+mj-lt"/>
              <a:cs typeface="+mn-cs"/>
            </a:endParaRPr>
          </a:p>
          <a:p>
            <a:pPr marL="514350" indent="-514350" fontAlgn="auto">
              <a:lnSpc>
                <a:spcPct val="95000"/>
              </a:lnSpc>
              <a:spcAft>
                <a:spcPts val="0"/>
              </a:spcAft>
              <a:buFont typeface="+mj-lt"/>
              <a:buAutoNum type="arabicPeriod"/>
              <a:defRPr/>
            </a:pPr>
            <a:r>
              <a:rPr lang="en-US" sz="2200" b="1" dirty="0">
                <a:latin typeface="Constantia" pitchFamily="18" charset="0"/>
                <a:cs typeface="+mn-cs"/>
              </a:rPr>
              <a:t>m</a:t>
            </a:r>
            <a:r>
              <a:rPr lang="en-US" sz="2200" dirty="0">
                <a:latin typeface="Constantia" pitchFamily="18" charset="0"/>
                <a:cs typeface="+mn-cs"/>
              </a:rPr>
              <a:t> ←i +1</a:t>
            </a:r>
            <a:endParaRPr lang="en-US" sz="2200" b="1" dirty="0">
              <a:cs typeface="+mn-cs"/>
            </a:endParaRPr>
          </a:p>
          <a:p>
            <a:pPr marL="514350" indent="-514350" fontAlgn="auto">
              <a:lnSpc>
                <a:spcPct val="95000"/>
              </a:lnSpc>
              <a:spcAft>
                <a:spcPts val="0"/>
              </a:spcAft>
              <a:buFont typeface="+mj-lt"/>
              <a:buAutoNum type="arabicPeriod"/>
              <a:defRPr/>
            </a:pPr>
            <a:r>
              <a:rPr lang="en-US" sz="2200" dirty="0">
                <a:latin typeface="Constantia" pitchFamily="18" charset="0"/>
                <a:cs typeface="+mn-cs"/>
              </a:rPr>
              <a:t>While  m &lt; j  and </a:t>
            </a:r>
            <a:r>
              <a:rPr lang="en-US" sz="2200" dirty="0" err="1">
                <a:latin typeface="+mn-lt"/>
                <a:cs typeface="+mn-cs"/>
              </a:rPr>
              <a:t>s</a:t>
            </a:r>
            <a:r>
              <a:rPr lang="en-US" sz="2200" baseline="-25000" dirty="0" err="1">
                <a:latin typeface="+mn-lt"/>
                <a:cs typeface="+mn-cs"/>
              </a:rPr>
              <a:t>m</a:t>
            </a:r>
            <a:r>
              <a:rPr lang="en-US" sz="2200" dirty="0">
                <a:latin typeface="Constantia" pitchFamily="18" charset="0"/>
                <a:cs typeface="+mn-cs"/>
              </a:rPr>
              <a:t> &lt; </a:t>
            </a:r>
            <a:r>
              <a:rPr lang="en-US" sz="2200" dirty="0" err="1">
                <a:latin typeface="+mn-lt"/>
                <a:cs typeface="+mn-cs"/>
              </a:rPr>
              <a:t>f</a:t>
            </a:r>
            <a:r>
              <a:rPr lang="en-US" sz="2200" baseline="-25000" dirty="0" err="1">
                <a:cs typeface="+mn-cs"/>
              </a:rPr>
              <a:t>i</a:t>
            </a:r>
            <a:endParaRPr lang="en-US" sz="2200" dirty="0">
              <a:latin typeface="Constantia" pitchFamily="18" charset="0"/>
              <a:cs typeface="+mn-cs"/>
            </a:endParaRPr>
          </a:p>
          <a:p>
            <a:pPr marL="514350" indent="-514350" fontAlgn="auto">
              <a:lnSpc>
                <a:spcPct val="95000"/>
              </a:lnSpc>
              <a:spcAft>
                <a:spcPts val="0"/>
              </a:spcAft>
              <a:buFont typeface="+mj-lt"/>
              <a:buAutoNum type="arabicPeriod"/>
              <a:defRPr/>
            </a:pPr>
            <a:r>
              <a:rPr lang="en-US" sz="2200" dirty="0">
                <a:latin typeface="Constantia" pitchFamily="18" charset="0"/>
                <a:cs typeface="+mn-cs"/>
              </a:rPr>
              <a:t>      do  m ← m + 1 </a:t>
            </a:r>
          </a:p>
          <a:p>
            <a:pPr marL="514350" indent="-514350" fontAlgn="auto">
              <a:lnSpc>
                <a:spcPct val="95000"/>
              </a:lnSpc>
              <a:spcAft>
                <a:spcPts val="0"/>
              </a:spcAft>
              <a:buFont typeface="+mj-lt"/>
              <a:buAutoNum type="arabicPeriod"/>
              <a:defRPr/>
            </a:pPr>
            <a:r>
              <a:rPr lang="en-US" sz="2200" dirty="0">
                <a:latin typeface="Constantia" pitchFamily="18" charset="0"/>
                <a:cs typeface="+mn-cs"/>
              </a:rPr>
              <a:t>    if m &lt; j </a:t>
            </a:r>
          </a:p>
          <a:p>
            <a:pPr marL="514350" indent="-514350" fontAlgn="auto">
              <a:lnSpc>
                <a:spcPct val="95000"/>
              </a:lnSpc>
              <a:spcAft>
                <a:spcPts val="0"/>
              </a:spcAft>
              <a:buFont typeface="+mj-lt"/>
              <a:buAutoNum type="arabicPeriod"/>
              <a:defRPr/>
            </a:pPr>
            <a:r>
              <a:rPr lang="en-US" sz="2200" dirty="0">
                <a:latin typeface="Constantia" pitchFamily="18" charset="0"/>
                <a:cs typeface="+mn-cs"/>
              </a:rPr>
              <a:t>          then return {</a:t>
            </a:r>
            <a:r>
              <a:rPr lang="en-US" sz="2200" dirty="0">
                <a:latin typeface="+mn-lt"/>
                <a:cs typeface="+mn-cs"/>
              </a:rPr>
              <a:t>a</a:t>
            </a:r>
            <a:r>
              <a:rPr lang="en-US" sz="2200" baseline="-25000" dirty="0">
                <a:latin typeface="+mn-lt"/>
                <a:cs typeface="+mn-cs"/>
              </a:rPr>
              <a:t>m</a:t>
            </a:r>
            <a:r>
              <a:rPr lang="en-US" sz="2200" dirty="0">
                <a:latin typeface="Constantia" pitchFamily="18" charset="0"/>
                <a:cs typeface="+mn-cs"/>
              </a:rPr>
              <a:t>} U </a:t>
            </a:r>
            <a:r>
              <a:rPr lang="en-US" sz="2200" b="1" dirty="0">
                <a:latin typeface="Arial" charset="0"/>
                <a:cs typeface="+mn-cs"/>
              </a:rPr>
              <a:t>Recursive Activity Selector (s, f, m, j)</a:t>
            </a:r>
            <a:endParaRPr lang="en-US" sz="2200" dirty="0">
              <a:latin typeface="Constantia" pitchFamily="18" charset="0"/>
              <a:cs typeface="+mn-cs"/>
            </a:endParaRPr>
          </a:p>
          <a:p>
            <a:pPr marL="514350" indent="-514350" fontAlgn="auto">
              <a:lnSpc>
                <a:spcPct val="95000"/>
              </a:lnSpc>
              <a:spcAft>
                <a:spcPts val="0"/>
              </a:spcAft>
              <a:buFont typeface="+mj-lt"/>
              <a:buAutoNum type="arabicPeriod"/>
              <a:defRPr/>
            </a:pPr>
            <a:r>
              <a:rPr lang="en-US" sz="2200" dirty="0">
                <a:latin typeface="Constantia" pitchFamily="18" charset="0"/>
                <a:cs typeface="+mn-cs"/>
              </a:rPr>
              <a:t>        else    Return ∅</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a:extLst>
              <a:ext uri="{FF2B5EF4-FFF2-40B4-BE49-F238E27FC236}">
                <a16:creationId xmlns:a16="http://schemas.microsoft.com/office/drawing/2014/main" id="{ED4F03DF-E9C4-4780-88BB-B45980996F4D}"/>
              </a:ext>
            </a:extLst>
          </p:cNvPr>
          <p:cNvSpPr>
            <a:spLocks noGrp="1"/>
          </p:cNvSpPr>
          <p:nvPr>
            <p:ph idx="4294967295"/>
          </p:nvPr>
        </p:nvSpPr>
        <p:spPr>
          <a:xfrm>
            <a:off x="228600" y="914400"/>
            <a:ext cx="8763000" cy="4754563"/>
          </a:xfrm>
        </p:spPr>
        <p:txBody>
          <a:bodyPr/>
          <a:lstStyle/>
          <a:p>
            <a:pPr algn="just">
              <a:buNone/>
            </a:pPr>
            <a:r>
              <a:rPr lang="en-US" altLang="en-US" dirty="0"/>
              <a:t>	</a:t>
            </a:r>
            <a:r>
              <a:rPr lang="en-US" b="1" dirty="0"/>
              <a:t>Activity Selection</a:t>
            </a:r>
          </a:p>
          <a:p>
            <a:pPr algn="just">
              <a:buNone/>
            </a:pPr>
            <a:endParaRPr lang="en-US" b="1" dirty="0"/>
          </a:p>
          <a:p>
            <a:pPr algn="just">
              <a:buNone/>
            </a:pPr>
            <a:endParaRPr lang="en-US" b="1" dirty="0"/>
          </a:p>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1F5D7F49-2D75-497E-B922-E6817F24AE8F}"/>
              </a:ext>
            </a:extLst>
          </p:cNvPr>
          <p:cNvSpPr>
            <a:spLocks noGrp="1"/>
          </p:cNvSpPr>
          <p:nvPr>
            <p:ph type="dt" sz="quarter" idx="10"/>
          </p:nvPr>
        </p:nvSpPr>
        <p:spPr/>
        <p:txBody>
          <a:bodyPr/>
          <a:lstStyle/>
          <a:p>
            <a:pPr>
              <a:defRPr/>
            </a:pPr>
            <a:fld id="{0D2F07D6-511E-40BF-A3EF-B02EBC20025C}" type="datetime1">
              <a:rPr lang="en-US" smtClean="0"/>
              <a:t>12/8/2024</a:t>
            </a:fld>
            <a:endParaRPr lang="en-US"/>
          </a:p>
        </p:txBody>
      </p:sp>
      <p:sp>
        <p:nvSpPr>
          <p:cNvPr id="5" name="Footer Placeholder 4">
            <a:extLst>
              <a:ext uri="{FF2B5EF4-FFF2-40B4-BE49-F238E27FC236}">
                <a16:creationId xmlns:a16="http://schemas.microsoft.com/office/drawing/2014/main" id="{862DA088-65A7-4647-827F-2ADCF89F1D29}"/>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610B6516-DA3D-4B89-8B79-956D5CEEDFC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D75BDDC-5930-4033-8C73-2B6D19FCFB41}" type="slidenum">
              <a:rPr lang="en-US" altLang="en-US">
                <a:solidFill>
                  <a:srgbClr val="898989"/>
                </a:solidFill>
                <a:latin typeface="Calibri" panose="020F0502020204030204" pitchFamily="34" charset="0"/>
              </a:rPr>
              <a:pPr eaLnBrk="1" hangingPunct="1"/>
              <a:t>112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5465E43-D3E0-4AC1-B58A-7A58A1DB58C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62471" name="Picture 2" descr="E:\NIET\Project\xLogo11.png.pagespeed.ic.pydHLuCQEZ.png">
            <a:extLst>
              <a:ext uri="{FF2B5EF4-FFF2-40B4-BE49-F238E27FC236}">
                <a16:creationId xmlns:a16="http://schemas.microsoft.com/office/drawing/2014/main" id="{4F5FA306-CD8E-41E6-872C-732E6BCFF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2A973F20-FF54-46D9-9070-5C5738CC21DD}"/>
              </a:ext>
            </a:extLst>
          </p:cNvPr>
          <p:cNvSpPr/>
          <p:nvPr/>
        </p:nvSpPr>
        <p:spPr>
          <a:xfrm>
            <a:off x="609600" y="1295400"/>
            <a:ext cx="8001000" cy="3981090"/>
          </a:xfrm>
          <a:prstGeom prst="rect">
            <a:avLst/>
          </a:prstGeom>
        </p:spPr>
        <p:txBody>
          <a:bodyPr>
            <a:spAutoFit/>
          </a:bodyPr>
          <a:lstStyle/>
          <a:p>
            <a:pPr fontAlgn="auto">
              <a:lnSpc>
                <a:spcPct val="95000"/>
              </a:lnSpc>
              <a:spcAft>
                <a:spcPts val="0"/>
              </a:spcAft>
              <a:defRPr/>
            </a:pPr>
            <a:endParaRPr lang="en-US" sz="2400" b="1" dirty="0">
              <a:solidFill>
                <a:srgbClr val="3B62AF"/>
              </a:solidFill>
              <a:latin typeface="+mj-lt"/>
              <a:cs typeface="+mn-cs"/>
            </a:endParaRPr>
          </a:p>
          <a:p>
            <a:pPr fontAlgn="auto">
              <a:lnSpc>
                <a:spcPct val="95000"/>
              </a:lnSpc>
              <a:spcAft>
                <a:spcPts val="0"/>
              </a:spcAft>
              <a:defRPr/>
            </a:pPr>
            <a:r>
              <a:rPr lang="en-US" sz="2200" b="1" dirty="0">
                <a:solidFill>
                  <a:srgbClr val="3B62AF"/>
                </a:solidFill>
                <a:latin typeface="+mj-lt"/>
                <a:cs typeface="+mn-cs"/>
              </a:rPr>
              <a:t>Greedy Activity Selector (s, f)</a:t>
            </a:r>
          </a:p>
          <a:p>
            <a:pPr fontAlgn="auto">
              <a:lnSpc>
                <a:spcPct val="95000"/>
              </a:lnSpc>
              <a:spcAft>
                <a:spcPts val="0"/>
              </a:spcAft>
              <a:defRPr/>
            </a:pPr>
            <a:endParaRPr lang="en-US" sz="2200" b="1" dirty="0">
              <a:solidFill>
                <a:srgbClr val="3B62AF"/>
              </a:solidFill>
              <a:latin typeface="+mj-lt"/>
              <a:cs typeface="+mn-cs"/>
            </a:endParaRPr>
          </a:p>
          <a:p>
            <a:pPr marL="514350" indent="-514350" fontAlgn="auto">
              <a:lnSpc>
                <a:spcPct val="95000"/>
              </a:lnSpc>
              <a:spcAft>
                <a:spcPts val="0"/>
              </a:spcAft>
              <a:buFont typeface="+mj-lt"/>
              <a:buAutoNum type="arabicPeriod"/>
              <a:defRPr/>
            </a:pPr>
            <a:r>
              <a:rPr lang="en-US" sz="2200" b="1" dirty="0">
                <a:solidFill>
                  <a:srgbClr val="674EA7"/>
                </a:solidFill>
                <a:latin typeface="Constantia" pitchFamily="18" charset="0"/>
                <a:cs typeface="+mn-cs"/>
              </a:rPr>
              <a:t>n</a:t>
            </a:r>
            <a:r>
              <a:rPr lang="en-US" sz="2200" dirty="0">
                <a:solidFill>
                  <a:srgbClr val="674EA7"/>
                </a:solidFill>
                <a:latin typeface="Constantia" pitchFamily="18" charset="0"/>
                <a:cs typeface="+mn-cs"/>
              </a:rPr>
              <a:t> ←length[s]</a:t>
            </a:r>
          </a:p>
          <a:p>
            <a:pPr marL="514350" indent="-514350" fontAlgn="auto">
              <a:lnSpc>
                <a:spcPct val="95000"/>
              </a:lnSpc>
              <a:spcAft>
                <a:spcPts val="0"/>
              </a:spcAft>
              <a:buFont typeface="+mj-lt"/>
              <a:buAutoNum type="arabicPeriod"/>
              <a:defRPr/>
            </a:pPr>
            <a:r>
              <a:rPr lang="en-US" sz="2200" b="1" dirty="0">
                <a:solidFill>
                  <a:srgbClr val="674EA7"/>
                </a:solidFill>
                <a:latin typeface="Constantia" pitchFamily="18" charset="0"/>
                <a:cs typeface="+mn-cs"/>
              </a:rPr>
              <a:t>A</a:t>
            </a:r>
            <a:r>
              <a:rPr lang="en-US" sz="2200" dirty="0">
                <a:solidFill>
                  <a:srgbClr val="674EA7"/>
                </a:solidFill>
                <a:latin typeface="Constantia" pitchFamily="18" charset="0"/>
                <a:cs typeface="+mn-cs"/>
              </a:rPr>
              <a:t> ← {</a:t>
            </a:r>
            <a:r>
              <a:rPr lang="en-US" sz="2200" dirty="0">
                <a:latin typeface="+mn-lt"/>
                <a:cs typeface="+mn-cs"/>
              </a:rPr>
              <a:t>a</a:t>
            </a:r>
            <a:r>
              <a:rPr lang="en-US" sz="2200" baseline="-25000" dirty="0">
                <a:latin typeface="+mn-lt"/>
                <a:cs typeface="+mn-cs"/>
              </a:rPr>
              <a:t>1</a:t>
            </a:r>
            <a:r>
              <a:rPr lang="en-US" sz="2200" dirty="0">
                <a:solidFill>
                  <a:srgbClr val="674EA7"/>
                </a:solidFill>
                <a:latin typeface="Constantia" pitchFamily="18" charset="0"/>
                <a:cs typeface="+mn-cs"/>
              </a:rPr>
              <a:t>}</a:t>
            </a:r>
          </a:p>
          <a:p>
            <a:pPr marL="514350" indent="-514350" fontAlgn="auto">
              <a:lnSpc>
                <a:spcPct val="95000"/>
              </a:lnSpc>
              <a:spcAft>
                <a:spcPts val="0"/>
              </a:spcAft>
              <a:buFont typeface="+mj-lt"/>
              <a:buAutoNum type="arabicPeriod"/>
              <a:defRPr/>
            </a:pPr>
            <a:r>
              <a:rPr lang="en-US" sz="2200" b="1" dirty="0" err="1">
                <a:solidFill>
                  <a:srgbClr val="674EA7"/>
                </a:solidFill>
                <a:latin typeface="Constantia" pitchFamily="18" charset="0"/>
                <a:cs typeface="+mn-cs"/>
              </a:rPr>
              <a:t>i</a:t>
            </a:r>
            <a:r>
              <a:rPr lang="en-US" sz="2200" dirty="0">
                <a:solidFill>
                  <a:srgbClr val="674EA7"/>
                </a:solidFill>
                <a:latin typeface="Constantia" pitchFamily="18" charset="0"/>
                <a:cs typeface="+mn-cs"/>
              </a:rPr>
              <a:t> ← 1</a:t>
            </a:r>
          </a:p>
          <a:p>
            <a:pPr marL="514350" indent="-514350" fontAlgn="auto">
              <a:lnSpc>
                <a:spcPct val="95000"/>
              </a:lnSpc>
              <a:spcAft>
                <a:spcPts val="0"/>
              </a:spcAft>
              <a:buFont typeface="+mj-lt"/>
              <a:buAutoNum type="arabicPeriod"/>
              <a:defRPr/>
            </a:pPr>
            <a:r>
              <a:rPr lang="en-US" sz="2200" dirty="0">
                <a:solidFill>
                  <a:srgbClr val="444444"/>
                </a:solidFill>
                <a:latin typeface="Constantia" pitchFamily="18" charset="0"/>
                <a:cs typeface="+mn-cs"/>
              </a:rPr>
              <a:t>For   m </a:t>
            </a:r>
            <a:r>
              <a:rPr lang="en-US" sz="2200" dirty="0">
                <a:solidFill>
                  <a:srgbClr val="674EA7"/>
                </a:solidFill>
                <a:latin typeface="Constantia" pitchFamily="18" charset="0"/>
                <a:cs typeface="+mn-cs"/>
              </a:rPr>
              <a:t>← 2 to n</a:t>
            </a:r>
            <a:endParaRPr lang="en-US" sz="2200" b="1" dirty="0">
              <a:latin typeface="+mn-lt"/>
              <a:cs typeface="+mn-cs"/>
            </a:endParaRP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if  </a:t>
            </a:r>
            <a:r>
              <a:rPr lang="en-US" sz="2200" dirty="0" err="1">
                <a:latin typeface="+mn-lt"/>
                <a:cs typeface="+mn-cs"/>
              </a:rPr>
              <a:t>s</a:t>
            </a:r>
            <a:r>
              <a:rPr lang="en-US" sz="2200" baseline="-25000" dirty="0" err="1">
                <a:latin typeface="+mn-lt"/>
                <a:cs typeface="+mn-cs"/>
              </a:rPr>
              <a:t>m</a:t>
            </a:r>
            <a:r>
              <a:rPr lang="en-US" sz="2200" dirty="0">
                <a:solidFill>
                  <a:srgbClr val="674EA7"/>
                </a:solidFill>
                <a:latin typeface="Constantia" pitchFamily="18" charset="0"/>
                <a:cs typeface="+mn-cs"/>
              </a:rPr>
              <a:t> &gt;= </a:t>
            </a:r>
            <a:r>
              <a:rPr lang="en-US" sz="2200" dirty="0" err="1">
                <a:latin typeface="+mn-lt"/>
                <a:cs typeface="+mn-cs"/>
              </a:rPr>
              <a:t>f</a:t>
            </a:r>
            <a:r>
              <a:rPr lang="en-US" sz="2200" baseline="-25000" dirty="0" err="1">
                <a:latin typeface="+mn-lt"/>
                <a:cs typeface="+mn-cs"/>
              </a:rPr>
              <a:t>i</a:t>
            </a:r>
            <a:endParaRPr lang="en-US" sz="2200" dirty="0">
              <a:solidFill>
                <a:srgbClr val="674EA7"/>
              </a:solidFill>
              <a:latin typeface="Constantia" pitchFamily="18" charset="0"/>
              <a:cs typeface="+mn-cs"/>
            </a:endParaRPr>
          </a:p>
          <a:p>
            <a:pPr marL="514350" indent="-514350" fontAlgn="auto">
              <a:lnSpc>
                <a:spcPct val="95000"/>
              </a:lnSpc>
              <a:spcAft>
                <a:spcPts val="0"/>
              </a:spcAft>
              <a:buFont typeface="+mj-lt"/>
              <a:buAutoNum type="arabicPeriod"/>
              <a:defRPr/>
            </a:pPr>
            <a:r>
              <a:rPr lang="en-US" sz="2200" dirty="0">
                <a:solidFill>
                  <a:srgbClr val="444444"/>
                </a:solidFill>
                <a:latin typeface="Constantia" pitchFamily="18" charset="0"/>
                <a:cs typeface="+mn-cs"/>
              </a:rPr>
              <a:t>           </a:t>
            </a:r>
            <a:r>
              <a:rPr lang="en-US" sz="2200" dirty="0">
                <a:solidFill>
                  <a:srgbClr val="674EA7"/>
                </a:solidFill>
                <a:latin typeface="Constantia" pitchFamily="18" charset="0"/>
                <a:cs typeface="+mn-cs"/>
              </a:rPr>
              <a:t>then </a:t>
            </a:r>
            <a:r>
              <a:rPr lang="en-US" sz="2200" b="1" dirty="0">
                <a:solidFill>
                  <a:srgbClr val="674EA7"/>
                </a:solidFill>
                <a:latin typeface="Constantia" pitchFamily="18" charset="0"/>
                <a:cs typeface="+mn-cs"/>
              </a:rPr>
              <a:t>A</a:t>
            </a:r>
            <a:r>
              <a:rPr lang="en-US" sz="2200" dirty="0">
                <a:solidFill>
                  <a:srgbClr val="674EA7"/>
                </a:solidFill>
                <a:latin typeface="Constantia" pitchFamily="18" charset="0"/>
                <a:cs typeface="+mn-cs"/>
              </a:rPr>
              <a:t> ← A U {</a:t>
            </a:r>
            <a:r>
              <a:rPr lang="en-US" sz="2200" dirty="0">
                <a:latin typeface="+mn-lt"/>
                <a:cs typeface="+mn-cs"/>
              </a:rPr>
              <a:t>a</a:t>
            </a:r>
            <a:r>
              <a:rPr lang="en-US" sz="2200" baseline="-25000" dirty="0">
                <a:latin typeface="+mn-lt"/>
                <a:cs typeface="+mn-cs"/>
              </a:rPr>
              <a:t>m</a:t>
            </a:r>
            <a:r>
              <a:rPr lang="en-US" sz="2200" dirty="0">
                <a:solidFill>
                  <a:srgbClr val="674EA7"/>
                </a:solidFill>
                <a:latin typeface="Constantia" pitchFamily="18" charset="0"/>
                <a:cs typeface="+mn-cs"/>
              </a:rPr>
              <a:t>} </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b="1" dirty="0" err="1">
                <a:solidFill>
                  <a:srgbClr val="674EA7"/>
                </a:solidFill>
                <a:latin typeface="Constantia" pitchFamily="18" charset="0"/>
                <a:cs typeface="+mn-cs"/>
              </a:rPr>
              <a:t>i</a:t>
            </a:r>
            <a:r>
              <a:rPr lang="en-US" sz="2200" dirty="0">
                <a:solidFill>
                  <a:srgbClr val="674EA7"/>
                </a:solidFill>
                <a:latin typeface="Constantia" pitchFamily="18" charset="0"/>
                <a:cs typeface="+mn-cs"/>
              </a:rPr>
              <a:t> ← m</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Return   A</a:t>
            </a:r>
          </a:p>
          <a:p>
            <a:pPr marL="514350" indent="-514350" fontAlgn="auto">
              <a:lnSpc>
                <a:spcPct val="95000"/>
              </a:lnSpc>
              <a:spcAft>
                <a:spcPts val="0"/>
              </a:spcAft>
              <a:buFont typeface="+mj-lt"/>
              <a:buAutoNum type="arabicPeriod"/>
              <a:defRPr/>
            </a:pPr>
            <a:endParaRPr lang="en-US" dirty="0">
              <a:solidFill>
                <a:srgbClr val="674EA7"/>
              </a:solidFill>
              <a:latin typeface="Constantia" pitchFamily="18" charset="0"/>
              <a:cs typeface="+mn-c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A06B8C-B9FC-4A3D-929F-2543D5BFD07B}"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a:extLst>
              <a:ext uri="{FF2B5EF4-FFF2-40B4-BE49-F238E27FC236}">
                <a16:creationId xmlns:a16="http://schemas.microsoft.com/office/drawing/2014/main" id="{45465E43-D3E0-4AC1-B58A-7A58A1DB58C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id="{4F5FA306-CD8E-41E6-872C-732E6BCFF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7200" y="1219200"/>
            <a:ext cx="8458200" cy="4801314"/>
          </a:xfrm>
          <a:prstGeom prst="rect">
            <a:avLst/>
          </a:prstGeom>
        </p:spPr>
        <p:txBody>
          <a:bodyPr wrap="square">
            <a:spAutoFit/>
          </a:bodyPr>
          <a:lstStyle/>
          <a:p>
            <a:r>
              <a:rPr lang="en-US" dirty="0"/>
              <a:t>Example 1 : Consider the following 3 activities sorted by</a:t>
            </a:r>
          </a:p>
          <a:p>
            <a:r>
              <a:rPr lang="en-US" dirty="0"/>
              <a:t>by finish time.</a:t>
            </a:r>
          </a:p>
          <a:p>
            <a:endParaRPr lang="en-US" dirty="0"/>
          </a:p>
          <a:p>
            <a:r>
              <a:rPr lang="en-US" dirty="0"/>
              <a:t>     start[]  =  {10, 12, 20};</a:t>
            </a:r>
          </a:p>
          <a:p>
            <a:r>
              <a:rPr lang="en-US" dirty="0"/>
              <a:t>     finish[] =  {20, 25, 30};</a:t>
            </a:r>
          </a:p>
          <a:p>
            <a:endParaRPr lang="en-US" dirty="0"/>
          </a:p>
          <a:p>
            <a:r>
              <a:rPr lang="en-US" dirty="0"/>
              <a:t>A person can perform at most two activities. The maximum set of activities that can be executed is {0, 2} [ These are indexes in start[] and finish[].</a:t>
            </a:r>
          </a:p>
          <a:p>
            <a:endParaRPr lang="en-US" dirty="0"/>
          </a:p>
          <a:p>
            <a:r>
              <a:rPr lang="en-US" dirty="0"/>
              <a:t>Example 2 : Consider the following 6 activities </a:t>
            </a:r>
          </a:p>
          <a:p>
            <a:r>
              <a:rPr lang="en-US" dirty="0"/>
              <a:t>sorted by </a:t>
            </a:r>
            <a:r>
              <a:rPr lang="en-US" dirty="0" err="1"/>
              <a:t>by</a:t>
            </a:r>
            <a:r>
              <a:rPr lang="en-US" dirty="0"/>
              <a:t> finish time.</a:t>
            </a:r>
          </a:p>
          <a:p>
            <a:endParaRPr lang="en-US" dirty="0"/>
          </a:p>
          <a:p>
            <a:r>
              <a:rPr lang="en-US" dirty="0"/>
              <a:t>     start[]  =  {1, 3, 0, 5, 8, 5};</a:t>
            </a:r>
          </a:p>
          <a:p>
            <a:r>
              <a:rPr lang="en-US" dirty="0"/>
              <a:t>     finish[] =  {2, 4, 6, 7, 9, 9};</a:t>
            </a:r>
          </a:p>
          <a:p>
            <a:endParaRPr lang="en-US" dirty="0"/>
          </a:p>
          <a:p>
            <a:r>
              <a:rPr lang="en-US" dirty="0"/>
              <a:t>A person can perform at most four activities. The maximum set of activities that can be executed is {0, 1, 3, 4} [ These are indexes in start[] and finish[].</a:t>
            </a:r>
          </a:p>
        </p:txBody>
      </p:sp>
    </p:spTree>
    <p:extLst>
      <p:ext uri="{BB962C8B-B14F-4D97-AF65-F5344CB8AC3E}">
        <p14:creationId xmlns:p14="http://schemas.microsoft.com/office/powerpoint/2010/main" val="22187186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609600"/>
            <a:ext cx="8229600" cy="1143000"/>
          </a:xfrm>
        </p:spPr>
        <p:txBody>
          <a:bodyPr/>
          <a:lstStyle/>
          <a:p>
            <a:r>
              <a:rPr lang="en-US" dirty="0"/>
              <a:t>Bellman Ford Algorithm</a:t>
            </a:r>
            <a:endParaRPr lang="en-IN" dirty="0"/>
          </a:p>
        </p:txBody>
      </p:sp>
      <p:sp>
        <p:nvSpPr>
          <p:cNvPr id="3" name="Content Placeholder 2"/>
          <p:cNvSpPr>
            <a:spLocks noGrp="1"/>
          </p:cNvSpPr>
          <p:nvPr>
            <p:ph idx="4294967295"/>
          </p:nvPr>
        </p:nvSpPr>
        <p:spPr>
          <a:xfrm>
            <a:off x="457200" y="1981200"/>
            <a:ext cx="8229600" cy="4525963"/>
          </a:xfrm>
        </p:spPr>
        <p:txBody>
          <a:bodyPr>
            <a:normAutofit/>
          </a:bodyPr>
          <a:lstStyle/>
          <a:p>
            <a:pPr algn="just"/>
            <a:r>
              <a:rPr lang="en-US" sz="2000" dirty="0">
                <a:latin typeface="Arial" panose="020B0604020202020204" pitchFamily="34" charset="0"/>
                <a:cs typeface="Arial" panose="020B0604020202020204" pitchFamily="34" charset="0"/>
              </a:rPr>
              <a:t>Bellman ford algorithm is a single-source shortest path algorithm. This algorithm is used to find the shortest distance from the single vertex to all the other vertices of a weighted graph. There are various other algorithms used to find the shortest path like </a:t>
            </a:r>
            <a:r>
              <a:rPr lang="en-US" sz="2000" dirty="0" err="1">
                <a:latin typeface="Arial" panose="020B0604020202020204" pitchFamily="34" charset="0"/>
                <a:cs typeface="Arial" panose="020B0604020202020204" pitchFamily="34" charset="0"/>
              </a:rPr>
              <a:t>Dijkstra</a:t>
            </a:r>
            <a:r>
              <a:rPr lang="en-US" sz="2000" dirty="0">
                <a:latin typeface="Arial" panose="020B0604020202020204" pitchFamily="34" charset="0"/>
                <a:cs typeface="Arial" panose="020B0604020202020204" pitchFamily="34" charset="0"/>
              </a:rPr>
              <a:t> algorithm, etc. If the weighted graph contains the negative weight values, then the </a:t>
            </a:r>
            <a:r>
              <a:rPr lang="en-US" sz="2000" dirty="0" err="1">
                <a:latin typeface="Arial" panose="020B0604020202020204" pitchFamily="34" charset="0"/>
                <a:cs typeface="Arial" panose="020B0604020202020204" pitchFamily="34" charset="0"/>
              </a:rPr>
              <a:t>Dijkstra</a:t>
            </a:r>
            <a:r>
              <a:rPr lang="en-US" sz="2000" dirty="0">
                <a:latin typeface="Arial" panose="020B0604020202020204" pitchFamily="34" charset="0"/>
                <a:cs typeface="Arial" panose="020B0604020202020204" pitchFamily="34" charset="0"/>
              </a:rPr>
              <a:t> algorithm does not confirm whether it produces the correct answer or not. In contrast to </a:t>
            </a:r>
            <a:r>
              <a:rPr lang="en-US" sz="2000" dirty="0" err="1">
                <a:latin typeface="Arial" panose="020B0604020202020204" pitchFamily="34" charset="0"/>
                <a:cs typeface="Arial" panose="020B0604020202020204" pitchFamily="34" charset="0"/>
              </a:rPr>
              <a:t>Dijkstra</a:t>
            </a:r>
            <a:r>
              <a:rPr lang="en-US" sz="2000" dirty="0">
                <a:latin typeface="Arial" panose="020B0604020202020204" pitchFamily="34" charset="0"/>
                <a:cs typeface="Arial" panose="020B0604020202020204" pitchFamily="34" charset="0"/>
              </a:rPr>
              <a:t> algorithm, bellman ford algorithm guarantees the correct answer even if the weighted graph contains the negative weight values.</a:t>
            </a:r>
            <a:endParaRPr lang="en-IN" sz="20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89A140B8-5CA5-4B44-B638-801727D74838}"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a:extLst>
              <a:ext uri="{FF2B5EF4-FFF2-40B4-BE49-F238E27FC236}">
                <a16:creationId xmlns:a16="http://schemas.microsoft.com/office/drawing/2014/main" id="{BF980FAD-AD0F-79CC-000D-A17E25FF56F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id="{12B75CED-C7CD-3A06-3E43-58E71DF3B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7953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5486400" cy="944562"/>
          </a:xfrm>
        </p:spPr>
        <p:txBody>
          <a:bodyPr>
            <a:normAutofit fontScale="90000"/>
          </a:bodyPr>
          <a:lstStyle/>
          <a:p>
            <a:r>
              <a:rPr lang="en-US" dirty="0"/>
              <a:t>Bellman Ford Algorithm</a:t>
            </a:r>
            <a:endParaRPr lang="en-IN" dirty="0"/>
          </a:p>
        </p:txBody>
      </p:sp>
      <p:sp>
        <p:nvSpPr>
          <p:cNvPr id="3" name="Content Placeholder 2"/>
          <p:cNvSpPr>
            <a:spLocks noGrp="1"/>
          </p:cNvSpPr>
          <p:nvPr>
            <p:ph idx="4294967295"/>
          </p:nvPr>
        </p:nvSpPr>
        <p:spPr>
          <a:xfrm>
            <a:off x="228600" y="1676400"/>
            <a:ext cx="8229600" cy="4525963"/>
          </a:xfrm>
        </p:spPr>
        <p:txBody>
          <a:bodyPr/>
          <a:lstStyle/>
          <a:p>
            <a:pPr algn="just"/>
            <a:r>
              <a:rPr lang="en-US" sz="2000" dirty="0">
                <a:latin typeface="Arial" panose="020B0604020202020204" pitchFamily="34" charset="0"/>
                <a:cs typeface="Arial" panose="020B0604020202020204" pitchFamily="34" charset="0"/>
              </a:rPr>
              <a:t>Negative weight edges can create negative weight cycles i.e. a cycle that will reduce the total path distance by coming back to the same point.</a:t>
            </a:r>
          </a:p>
          <a:p>
            <a:pPr algn="just"/>
            <a:endParaRPr lang="en-US" sz="2000" dirty="0">
              <a:latin typeface="Arial" panose="020B0604020202020204" pitchFamily="34" charset="0"/>
              <a:cs typeface="Arial" panose="020B0604020202020204" pitchFamily="34" charset="0"/>
            </a:endParaRPr>
          </a:p>
          <a:p>
            <a:br>
              <a:rPr lang="en-US" dirty="0"/>
            </a:br>
            <a:endParaRPr lang="en-IN" dirty="0"/>
          </a:p>
        </p:txBody>
      </p:sp>
      <p:sp>
        <p:nvSpPr>
          <p:cNvPr id="4" name="Date Placeholder 3"/>
          <p:cNvSpPr>
            <a:spLocks noGrp="1"/>
          </p:cNvSpPr>
          <p:nvPr>
            <p:ph type="dt" sz="half" idx="10"/>
          </p:nvPr>
        </p:nvSpPr>
        <p:spPr/>
        <p:txBody>
          <a:bodyPr/>
          <a:lstStyle/>
          <a:p>
            <a:fld id="{CEC75F65-4EB6-4A53-A61C-E4EBE1FF6F7E}"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pic>
        <p:nvPicPr>
          <p:cNvPr id="1026" name="Picture 2" descr="negative weight cycles can give an incorrect result when trying to find out the shortest 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91" y="2667000"/>
            <a:ext cx="9728311"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0512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5486400" cy="944562"/>
          </a:xfrm>
        </p:spPr>
        <p:txBody>
          <a:bodyPr>
            <a:normAutofit fontScale="90000"/>
          </a:bodyPr>
          <a:lstStyle/>
          <a:p>
            <a:r>
              <a:rPr lang="en-US" dirty="0"/>
              <a:t>Bellman Ford Algorithm</a:t>
            </a:r>
            <a:endParaRPr lang="en-IN" dirty="0"/>
          </a:p>
        </p:txBody>
      </p:sp>
      <p:sp>
        <p:nvSpPr>
          <p:cNvPr id="4" name="Date Placeholder 3"/>
          <p:cNvSpPr>
            <a:spLocks noGrp="1"/>
          </p:cNvSpPr>
          <p:nvPr>
            <p:ph type="dt" sz="half" idx="10"/>
          </p:nvPr>
        </p:nvSpPr>
        <p:spPr/>
        <p:txBody>
          <a:bodyPr/>
          <a:lstStyle/>
          <a:p>
            <a:fld id="{189A3BD3-EF15-492F-A6E7-68E1EF6BC070}"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pic>
        <p:nvPicPr>
          <p:cNvPr id="2050" name="Picture 2" descr="steps for bellman ford algorithm"/>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57200" y="1980519"/>
            <a:ext cx="8229600" cy="376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303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5486400" cy="944562"/>
          </a:xfrm>
        </p:spPr>
        <p:txBody>
          <a:bodyPr>
            <a:normAutofit fontScale="90000"/>
          </a:bodyPr>
          <a:lstStyle/>
          <a:p>
            <a:r>
              <a:rPr lang="en-US" dirty="0"/>
              <a:t>Bellman Ford Algorithm</a:t>
            </a:r>
            <a:endParaRPr lang="en-IN" dirty="0"/>
          </a:p>
        </p:txBody>
      </p:sp>
      <p:sp>
        <p:nvSpPr>
          <p:cNvPr id="4" name="Date Placeholder 3"/>
          <p:cNvSpPr>
            <a:spLocks noGrp="1"/>
          </p:cNvSpPr>
          <p:nvPr>
            <p:ph type="dt" sz="half" idx="10"/>
          </p:nvPr>
        </p:nvSpPr>
        <p:spPr/>
        <p:txBody>
          <a:bodyPr/>
          <a:lstStyle/>
          <a:p>
            <a:fld id="{83E7BE0A-220D-40AE-8DEC-6E529D9F4F09}"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pic>
        <p:nvPicPr>
          <p:cNvPr id="3074" name="Picture 2" descr="steps for bellman ford algorithm"/>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57200" y="1811418"/>
            <a:ext cx="8229600" cy="410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016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5486400" cy="944562"/>
          </a:xfrm>
        </p:spPr>
        <p:txBody>
          <a:bodyPr>
            <a:normAutofit fontScale="90000"/>
          </a:bodyPr>
          <a:lstStyle/>
          <a:p>
            <a:r>
              <a:rPr lang="en-US" dirty="0"/>
              <a:t>Bellman Ford Algorithm</a:t>
            </a:r>
            <a:endParaRPr lang="en-IN" dirty="0"/>
          </a:p>
        </p:txBody>
      </p:sp>
      <p:sp>
        <p:nvSpPr>
          <p:cNvPr id="4" name="Date Placeholder 3"/>
          <p:cNvSpPr>
            <a:spLocks noGrp="1"/>
          </p:cNvSpPr>
          <p:nvPr>
            <p:ph type="dt" sz="half" idx="10"/>
          </p:nvPr>
        </p:nvSpPr>
        <p:spPr/>
        <p:txBody>
          <a:bodyPr/>
          <a:lstStyle/>
          <a:p>
            <a:fld id="{912EE4F0-9863-4533-83B6-E2858166833A}"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pic>
        <p:nvPicPr>
          <p:cNvPr id="4098" name="Picture 2" descr="steps for bellman ford algorithm"/>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57200" y="1811418"/>
            <a:ext cx="8229600" cy="410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216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5486400" cy="944562"/>
          </a:xfrm>
        </p:spPr>
        <p:txBody>
          <a:bodyPr>
            <a:normAutofit fontScale="90000"/>
          </a:bodyPr>
          <a:lstStyle/>
          <a:p>
            <a:r>
              <a:rPr lang="en-US" dirty="0"/>
              <a:t>Bellman Ford Algorithm</a:t>
            </a:r>
            <a:endParaRPr lang="en-IN" dirty="0"/>
          </a:p>
        </p:txBody>
      </p:sp>
      <p:sp>
        <p:nvSpPr>
          <p:cNvPr id="4" name="Date Placeholder 3"/>
          <p:cNvSpPr>
            <a:spLocks noGrp="1"/>
          </p:cNvSpPr>
          <p:nvPr>
            <p:ph type="dt" sz="half" idx="10"/>
          </p:nvPr>
        </p:nvSpPr>
        <p:spPr/>
        <p:txBody>
          <a:bodyPr/>
          <a:lstStyle/>
          <a:p>
            <a:fld id="{7D200D65-4C79-43CA-A4A9-8235B4DF5A08}"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pic>
        <p:nvPicPr>
          <p:cNvPr id="5122" name="Picture 2" descr="steps for bellman ford algorithm"/>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57200" y="1811418"/>
            <a:ext cx="8229600" cy="410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92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3">
            <a:extLst>
              <a:ext uri="{FF2B5EF4-FFF2-40B4-BE49-F238E27FC236}">
                <a16:creationId xmlns:a16="http://schemas.microsoft.com/office/drawing/2014/main" id="{F07DA384-37D6-4169-B171-F551AFB58F28}"/>
              </a:ext>
            </a:extLst>
          </p:cNvPr>
          <p:cNvSpPr>
            <a:spLocks noGrp="1"/>
          </p:cNvSpPr>
          <p:nvPr>
            <p:ph type="dt" sz="quarter" idx="11"/>
          </p:nvPr>
        </p:nvSpPr>
        <p:spPr>
          <a:xfrm flipH="1">
            <a:off x="609600" y="6356350"/>
            <a:ext cx="137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1D6585B2-E233-45A0-890A-FC97F0C686CC}" type="datetime1">
              <a:rPr lang="en-US" altLang="en-US" sz="1200" smtClean="0">
                <a:solidFill>
                  <a:srgbClr val="888888"/>
                </a:solidFill>
                <a:latin typeface="Calibri" panose="020F0502020204030204" pitchFamily="34" charset="0"/>
                <a:sym typeface="Calibri" panose="020F0502020204030204" pitchFamily="34" charset="0"/>
              </a:rPr>
              <a:t>12/8/2024</a:t>
            </a:fld>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CB647E03-879D-4188-B9F7-4A741850D4F7}"/>
              </a:ext>
            </a:extLst>
          </p:cNvPr>
          <p:cNvSpPr txBox="1">
            <a:spLocks/>
          </p:cNvSpPr>
          <p:nvPr/>
        </p:nvSpPr>
        <p:spPr>
          <a:xfrm>
            <a:off x="1371600" y="0"/>
            <a:ext cx="7543800" cy="9302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 </a:t>
            </a:r>
            <a:endParaRPr lang="en-US" sz="3200" dirty="0">
              <a:latin typeface="Times New Roman" pitchFamily="18" charset="0"/>
              <a:cs typeface="Times New Roman" pitchFamily="18" charset="0"/>
              <a:sym typeface="Arial" charset="0"/>
            </a:endParaRPr>
          </a:p>
        </p:txBody>
      </p:sp>
      <p:sp>
        <p:nvSpPr>
          <p:cNvPr id="53253" name="Rectangle 2">
            <a:extLst>
              <a:ext uri="{FF2B5EF4-FFF2-40B4-BE49-F238E27FC236}">
                <a16:creationId xmlns:a16="http://schemas.microsoft.com/office/drawing/2014/main" id="{81D28AA1-B034-491D-9D7C-81CF11EE533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sp>
        <p:nvSpPr>
          <p:cNvPr id="2" name="Content Placeholder 1">
            <a:extLst>
              <a:ext uri="{FF2B5EF4-FFF2-40B4-BE49-F238E27FC236}">
                <a16:creationId xmlns:a16="http://schemas.microsoft.com/office/drawing/2014/main" id="{8222434C-AD44-4A72-A6D6-FCA4D781430A}"/>
              </a:ext>
            </a:extLst>
          </p:cNvPr>
          <p:cNvSpPr>
            <a:spLocks noGrp="1"/>
          </p:cNvSpPr>
          <p:nvPr>
            <p:ph idx="4294967295"/>
          </p:nvPr>
        </p:nvSpPr>
        <p:spPr>
          <a:xfrm>
            <a:off x="457200" y="1225550"/>
            <a:ext cx="8229600" cy="4754563"/>
          </a:xfrm>
        </p:spPr>
        <p:txBody>
          <a:bodyPr/>
          <a:lstStyle/>
          <a:p>
            <a:pPr marL="0" indent="0" algn="ctr">
              <a:buFont typeface="Arial" panose="020B0604020202020204" pitchFamily="34" charset="0"/>
              <a:buNone/>
              <a:defRPr/>
            </a:pPr>
            <a:r>
              <a:rPr lang="en-IN" sz="2000" dirty="0">
                <a:sym typeface="Arial" charset="0"/>
              </a:rPr>
              <a:t>B TECH </a:t>
            </a:r>
          </a:p>
          <a:p>
            <a:pPr marL="0" indent="0" algn="ctr">
              <a:buFont typeface="Arial" panose="020B0604020202020204" pitchFamily="34" charset="0"/>
              <a:buNone/>
              <a:defRPr/>
            </a:pPr>
            <a:r>
              <a:rPr lang="en-IN" sz="2000" dirty="0">
                <a:sym typeface="Arial" charset="0"/>
              </a:rPr>
              <a:t>(SEM-V) THEORY EXAMINATION 20__-20__</a:t>
            </a:r>
          </a:p>
          <a:p>
            <a:pPr marL="0" indent="0" algn="ctr">
              <a:buFont typeface="Arial" panose="020B0604020202020204" pitchFamily="34" charset="0"/>
              <a:buNone/>
              <a:defRPr/>
            </a:pPr>
            <a:r>
              <a:rPr lang="en-IN" sz="2000" dirty="0">
                <a:sym typeface="Arial" charset="0"/>
              </a:rPr>
              <a:t>Design and Analysis of Algorithms</a:t>
            </a:r>
          </a:p>
          <a:p>
            <a:pPr marL="0" indent="0">
              <a:buFont typeface="Arial" panose="020B0604020202020204" pitchFamily="34" charset="0"/>
              <a:buNone/>
              <a:defRPr/>
            </a:pPr>
            <a:r>
              <a:rPr lang="en-IN" sz="2000" b="1" dirty="0">
                <a:sym typeface="Arial" charset="0"/>
              </a:rPr>
              <a:t>Time: 3 Hours                                                                                    Total Marks: 100 </a:t>
            </a:r>
          </a:p>
          <a:p>
            <a:pPr marL="0" indent="0" algn="just">
              <a:buFont typeface="Arial" panose="020B0604020202020204" pitchFamily="34" charset="0"/>
              <a:buNone/>
              <a:defRPr/>
            </a:pPr>
            <a:r>
              <a:rPr lang="en-IN" sz="2000" b="1" i="1" dirty="0">
                <a:sym typeface="Arial" charset="0"/>
              </a:rPr>
              <a:t>Note: 1. Attempt all Sections. If require any missing data; then choose suitably.</a:t>
            </a:r>
          </a:p>
          <a:p>
            <a:pPr marL="0" indent="0" algn="ctr">
              <a:buFont typeface="Arial" panose="020B0604020202020204" pitchFamily="34" charset="0"/>
              <a:buNone/>
              <a:defRPr/>
            </a:pPr>
            <a:r>
              <a:rPr lang="en-IN" sz="2000" b="1" dirty="0">
                <a:sym typeface="Arial" charset="0"/>
              </a:rPr>
              <a:t>SECTION A </a:t>
            </a:r>
          </a:p>
          <a:p>
            <a:pPr indent="-457200">
              <a:buFont typeface="Arial" panose="020B0604020202020204" pitchFamily="34" charset="0"/>
              <a:buAutoNum type="arabicPeriod"/>
              <a:defRPr/>
            </a:pPr>
            <a:r>
              <a:rPr lang="en-IN" sz="2000" b="1" dirty="0">
                <a:sym typeface="Arial" charset="0"/>
              </a:rPr>
              <a:t>Attempt all questions in brief.                                                        2 x 10 = 20</a:t>
            </a:r>
          </a:p>
          <a:p>
            <a:pPr marL="0" indent="0">
              <a:buFont typeface="Arial" panose="020B0604020202020204" pitchFamily="34" charset="0"/>
              <a:buNone/>
              <a:defRPr/>
            </a:pPr>
            <a:endParaRPr lang="en-IN" sz="2000" b="1" i="1" dirty="0">
              <a:sym typeface="Arial" charset="0"/>
            </a:endParaRPr>
          </a:p>
        </p:txBody>
      </p:sp>
      <p:graphicFrame>
        <p:nvGraphicFramePr>
          <p:cNvPr id="3" name="Table 2">
            <a:extLst>
              <a:ext uri="{FF2B5EF4-FFF2-40B4-BE49-F238E27FC236}">
                <a16:creationId xmlns:a16="http://schemas.microsoft.com/office/drawing/2014/main" id="{6EE6E332-3563-4688-A211-4CE181CFE2C2}"/>
              </a:ext>
            </a:extLst>
          </p:cNvPr>
          <p:cNvGraphicFramePr>
            <a:graphicFrameLocks noGrp="1"/>
          </p:cNvGraphicFramePr>
          <p:nvPr/>
        </p:nvGraphicFramePr>
        <p:xfrm>
          <a:off x="609600" y="4114800"/>
          <a:ext cx="7924800" cy="18288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55847">
                <a:tc>
                  <a:txBody>
                    <a:bodyPr/>
                    <a:lstStyle/>
                    <a:p>
                      <a:r>
                        <a:rPr lang="en-IN" dirty="0" err="1">
                          <a:solidFill>
                            <a:schemeClr val="tx1"/>
                          </a:solidFill>
                        </a:rPr>
                        <a:t>Q.No</a:t>
                      </a:r>
                      <a:r>
                        <a:rPr lang="en-IN"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5847">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5847">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5847">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5847">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3287" name="Footer Placeholder 11">
            <a:extLst>
              <a:ext uri="{FF2B5EF4-FFF2-40B4-BE49-F238E27FC236}">
                <a16:creationId xmlns:a16="http://schemas.microsoft.com/office/drawing/2014/main" id="{60EB482F-3255-4322-ADE7-B556E8FD0605}"/>
              </a:ext>
            </a:extLst>
          </p:cNvPr>
          <p:cNvSpPr>
            <a:spLocks noGrp="1"/>
          </p:cNvSpPr>
          <p:nvPr>
            <p:ph type="ftr" sz="quarter" idx="12"/>
          </p:nvPr>
        </p:nvSpPr>
        <p:spPr>
          <a:xfrm>
            <a:off x="2349500" y="6384925"/>
            <a:ext cx="4508500" cy="336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fi-FI" altLang="en-US" sz="1200" dirty="0">
                <a:solidFill>
                  <a:srgbClr val="888888"/>
                </a:solidFill>
                <a:latin typeface="Calibri" panose="020F0502020204030204" pitchFamily="34" charset="0"/>
                <a:sym typeface="Calibri" panose="020F0502020204030204" pitchFamily="34" charset="0"/>
              </a:rPr>
              <a:t>Anamika Chaudhary   ACSE0401 DAA        Unit III</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3288" name="Slide Number Placeholder 12">
            <a:extLst>
              <a:ext uri="{FF2B5EF4-FFF2-40B4-BE49-F238E27FC236}">
                <a16:creationId xmlns:a16="http://schemas.microsoft.com/office/drawing/2014/main" id="{286F4104-4FCD-4E25-A149-B64C3FFC358D}"/>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12</a:t>
            </a:fld>
            <a:endParaRPr lang="en-US" altLang="en-US" sz="1200">
              <a:solidFill>
                <a:srgbClr val="888888"/>
              </a:solidFill>
              <a:latin typeface="Calibri" panose="020F0502020204030204" pitchFamily="34" charset="0"/>
              <a:sym typeface="Calibri" panose="020F0502020204030204" pitchFamily="34" charset="0"/>
            </a:endParaRPr>
          </a:p>
        </p:txBody>
      </p:sp>
      <p:pic>
        <p:nvPicPr>
          <p:cNvPr id="10" name="Picture 9">
            <a:extLst>
              <a:ext uri="{FF2B5EF4-FFF2-40B4-BE49-F238E27FC236}">
                <a16:creationId xmlns:a16="http://schemas.microsoft.com/office/drawing/2014/main" id="{C2336DCB-2E2B-4BD9-8F82-78F9054D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773844"/>
          </a:xfrm>
          <a:prstGeom prst="rect">
            <a:avLst/>
          </a:prstGeom>
        </p:spPr>
      </p:pic>
    </p:spTree>
    <p:extLst>
      <p:ext uri="{BB962C8B-B14F-4D97-AF65-F5344CB8AC3E}">
        <p14:creationId xmlns:p14="http://schemas.microsoft.com/office/powerpoint/2010/main" val="9449144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5486400" cy="944562"/>
          </a:xfrm>
        </p:spPr>
        <p:txBody>
          <a:bodyPr>
            <a:normAutofit fontScale="90000"/>
          </a:bodyPr>
          <a:lstStyle/>
          <a:p>
            <a:r>
              <a:rPr lang="en-US" dirty="0"/>
              <a:t>Bellman Ford Algorithm</a:t>
            </a:r>
            <a:endParaRPr lang="en-IN" dirty="0"/>
          </a:p>
        </p:txBody>
      </p:sp>
      <p:sp>
        <p:nvSpPr>
          <p:cNvPr id="4" name="Date Placeholder 3"/>
          <p:cNvSpPr>
            <a:spLocks noGrp="1"/>
          </p:cNvSpPr>
          <p:nvPr>
            <p:ph type="dt" sz="half" idx="10"/>
          </p:nvPr>
        </p:nvSpPr>
        <p:spPr/>
        <p:txBody>
          <a:bodyPr/>
          <a:lstStyle/>
          <a:p>
            <a:fld id="{A6D4CC11-5CB6-4183-84BE-61F855AA2014}"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pic>
        <p:nvPicPr>
          <p:cNvPr id="6146" name="Picture 2" descr="steps for bellman ford algorithm"/>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57200" y="1811418"/>
            <a:ext cx="8229600" cy="410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0422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5486400" cy="944562"/>
          </a:xfrm>
        </p:spPr>
        <p:txBody>
          <a:bodyPr>
            <a:normAutofit fontScale="90000"/>
          </a:bodyPr>
          <a:lstStyle/>
          <a:p>
            <a:r>
              <a:rPr lang="en-US" dirty="0"/>
              <a:t>Bellman Ford Algorithm</a:t>
            </a:r>
            <a:endParaRPr lang="en-IN" dirty="0"/>
          </a:p>
        </p:txBody>
      </p:sp>
      <p:sp>
        <p:nvSpPr>
          <p:cNvPr id="4" name="Date Placeholder 3"/>
          <p:cNvSpPr>
            <a:spLocks noGrp="1"/>
          </p:cNvSpPr>
          <p:nvPr>
            <p:ph type="dt" sz="half" idx="10"/>
          </p:nvPr>
        </p:nvSpPr>
        <p:spPr/>
        <p:txBody>
          <a:bodyPr/>
          <a:lstStyle/>
          <a:p>
            <a:fld id="{CBECA3A9-02D7-4DB5-96A9-42AA5CE9A743}"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pic>
        <p:nvPicPr>
          <p:cNvPr id="7170" name="Picture 2" descr="steps for bellman ford algorithm"/>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011706" y="1600200"/>
            <a:ext cx="7120587"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152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a:extLst>
              <a:ext uri="{FF2B5EF4-FFF2-40B4-BE49-F238E27FC236}">
                <a16:creationId xmlns:a16="http://schemas.microsoft.com/office/drawing/2014/main" id="{57A368E2-8BE4-4C13-A359-A0F1AF651C8C}"/>
              </a:ext>
            </a:extLst>
          </p:cNvPr>
          <p:cNvSpPr>
            <a:spLocks noGrp="1"/>
          </p:cNvSpPr>
          <p:nvPr>
            <p:ph idx="4294967295"/>
          </p:nvPr>
        </p:nvSpPr>
        <p:spPr>
          <a:xfrm>
            <a:off x="457200" y="1600201"/>
            <a:ext cx="5257800" cy="990600"/>
          </a:xfrm>
        </p:spPr>
        <p:txBody>
          <a:bodyPr>
            <a:normAutofit fontScale="25000" lnSpcReduction="20000"/>
          </a:bodyPr>
          <a:lstStyle/>
          <a:p>
            <a:r>
              <a:rPr lang="en-IN"/>
              <a:t>Kruskal’s algorithm is used to ________________</a:t>
            </a:r>
          </a:p>
          <a:p>
            <a:r>
              <a:rPr lang="en-IN"/>
              <a:t>What is the time complexity of Kruskal’s algorithm?</a:t>
            </a:r>
          </a:p>
          <a:p>
            <a:r>
              <a:rPr lang="en-IN"/>
              <a:t>Kruskal’s algorithm is best suited for the dense graphs than the prim’s algorithm.(True/False).</a:t>
            </a:r>
          </a:p>
          <a:p>
            <a:r>
              <a:rPr lang="en-IN"/>
              <a:t>Worst  case time complexity of Prim’s algorithm if adjacency matrix is used?</a:t>
            </a:r>
          </a:p>
          <a:p>
            <a:r>
              <a:rPr lang="en-IN"/>
              <a:t> Prim’s algorithm is a ______</a:t>
            </a:r>
          </a:p>
          <a:p>
            <a:r>
              <a:rPr lang="en-IN"/>
              <a:t>Prim’s algorithm resembles Dijkstra’s algorithm.(True/False)</a:t>
            </a:r>
          </a:p>
          <a:p>
            <a:r>
              <a:rPr lang="en-IN"/>
              <a:t>Kruskal’s algorithm is best suited for the sparse graphs than the prim’s algorithm.</a:t>
            </a:r>
          </a:p>
          <a:p>
            <a:r>
              <a:rPr lang="en-IN"/>
              <a:t>Dijkstra’s Algorithm is used to solve _____________ problems.</a:t>
            </a:r>
          </a:p>
          <a:p>
            <a:r>
              <a:rPr lang="en-IN"/>
              <a:t>What is the time complexity of Dijikstra’s algorithm?</a:t>
            </a:r>
          </a:p>
          <a:p>
            <a:r>
              <a:rPr lang="en-IN"/>
              <a:t>Dijkstra’s Algorithm cannot be applied on ______________</a:t>
            </a:r>
            <a:endParaRPr lang="en-US" altLang="en-US" dirty="0"/>
          </a:p>
        </p:txBody>
      </p:sp>
      <p:sp>
        <p:nvSpPr>
          <p:cNvPr id="4" name="Date Placeholder 3">
            <a:extLst>
              <a:ext uri="{FF2B5EF4-FFF2-40B4-BE49-F238E27FC236}">
                <a16:creationId xmlns:a16="http://schemas.microsoft.com/office/drawing/2014/main" id="{BB518493-E61D-44F4-870C-FCE2DE96299C}"/>
              </a:ext>
            </a:extLst>
          </p:cNvPr>
          <p:cNvSpPr>
            <a:spLocks noGrp="1"/>
          </p:cNvSpPr>
          <p:nvPr>
            <p:ph type="dt" sz="quarter" idx="10"/>
          </p:nvPr>
        </p:nvSpPr>
        <p:spPr/>
        <p:txBody>
          <a:bodyPr/>
          <a:lstStyle/>
          <a:p>
            <a:fld id="{0FE5EA55-45C1-434D-B977-C10E7C68ED19}" type="datetime1">
              <a:rPr lang="en-US" smtClean="0"/>
              <a:t>12/8/2024</a:t>
            </a:fld>
            <a:endParaRPr lang="en-US"/>
          </a:p>
        </p:txBody>
      </p:sp>
      <p:sp>
        <p:nvSpPr>
          <p:cNvPr id="5" name="Footer Placeholder 4">
            <a:extLst>
              <a:ext uri="{FF2B5EF4-FFF2-40B4-BE49-F238E27FC236}">
                <a16:creationId xmlns:a16="http://schemas.microsoft.com/office/drawing/2014/main" id="{92E94C0E-7DCD-4DC1-AA0E-937BF5C03244}"/>
              </a:ext>
            </a:extLst>
          </p:cNvPr>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C15771FC-35AD-402D-B057-109C9579103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455E82-4002-48FE-80FB-E730B833C723}" type="slidenum">
              <a:rPr lang="en-US" altLang="en-US" smtClean="0"/>
              <a:pPr/>
              <a:t>122</a:t>
            </a:fld>
            <a:endParaRPr lang="en-US" altLang="en-US"/>
          </a:p>
        </p:txBody>
      </p:sp>
      <p:sp>
        <p:nvSpPr>
          <p:cNvPr id="7" name="Title 1">
            <a:extLst>
              <a:ext uri="{FF2B5EF4-FFF2-40B4-BE49-F238E27FC236}">
                <a16:creationId xmlns:a16="http://schemas.microsoft.com/office/drawing/2014/main" id="{88AF7AF3-60F0-436C-BE6C-4D41A1B308E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Daily Quiz</a:t>
            </a:r>
          </a:p>
        </p:txBody>
      </p:sp>
      <p:pic>
        <p:nvPicPr>
          <p:cNvPr id="64519" name="Picture 2" descr="E:\NIET\Project\xLogo11.png.pagespeed.ic.pydHLuCQEZ.png">
            <a:extLst>
              <a:ext uri="{FF2B5EF4-FFF2-40B4-BE49-F238E27FC236}">
                <a16:creationId xmlns:a16="http://schemas.microsoft.com/office/drawing/2014/main" id="{4D604767-9087-48FC-9B9A-3901F8562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03807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2">
            <a:extLst>
              <a:ext uri="{FF2B5EF4-FFF2-40B4-BE49-F238E27FC236}">
                <a16:creationId xmlns:a16="http://schemas.microsoft.com/office/drawing/2014/main" id="{72C42DE0-DB65-4444-BD8D-35ADFD335CCC}"/>
              </a:ext>
            </a:extLst>
          </p:cNvPr>
          <p:cNvSpPr>
            <a:spLocks noGrp="1"/>
          </p:cNvSpPr>
          <p:nvPr>
            <p:ph idx="4294967295"/>
          </p:nvPr>
        </p:nvSpPr>
        <p:spPr>
          <a:xfrm>
            <a:off x="533400" y="1143000"/>
            <a:ext cx="8229600" cy="4525963"/>
          </a:xfrm>
        </p:spPr>
        <p:txBody>
          <a:bodyPr/>
          <a:lstStyle/>
          <a:p>
            <a:pPr eaLnBrk="1" hangingPunct="1"/>
            <a:endParaRPr lang="en-US" altLang="en-US" sz="2000" dirty="0"/>
          </a:p>
          <a:p>
            <a:pPr eaLnBrk="1" hangingPunct="1"/>
            <a:r>
              <a:rPr lang="en-US" altLang="en-US" sz="2200" dirty="0"/>
              <a:t>You tube/other  Video Links</a:t>
            </a:r>
          </a:p>
          <a:p>
            <a:pPr eaLnBrk="1" hangingPunct="1"/>
            <a:r>
              <a:rPr lang="en-US" altLang="en-US" sz="2400" dirty="0">
                <a:hlinkClick r:id="rId2"/>
              </a:rPr>
              <a:t>https://www.youtube.com/watch?v=XB4MIexjvY0</a:t>
            </a:r>
            <a:endParaRPr lang="en-US" altLang="en-US" sz="2400" dirty="0"/>
          </a:p>
          <a:p>
            <a:pPr eaLnBrk="1" hangingPunct="1"/>
            <a:r>
              <a:rPr lang="en-US" altLang="en-US" sz="2400" dirty="0">
                <a:hlinkClick r:id="rId3"/>
              </a:rPr>
              <a:t>https://www.youtube.com/watch?v=FtN3BYH2Zes</a:t>
            </a:r>
            <a:endParaRPr lang="en-US" altLang="en-US" sz="2400" dirty="0"/>
          </a:p>
          <a:p>
            <a:pPr eaLnBrk="1" hangingPunct="1"/>
            <a:r>
              <a:rPr lang="en-US" altLang="en-US" sz="2400" dirty="0">
                <a:hlinkClick r:id="rId4"/>
              </a:rPr>
              <a:t>https://www.youtube.com/watch?v=4ZlRH0eK-qQ</a:t>
            </a:r>
            <a:endParaRPr lang="en-US" altLang="en-US" sz="2400" dirty="0"/>
          </a:p>
          <a:p>
            <a:pPr eaLnBrk="1" hangingPunct="1"/>
            <a:r>
              <a:rPr lang="en-US" altLang="en-US" sz="2400" dirty="0">
                <a:hlinkClick r:id="rId5"/>
              </a:rPr>
              <a:t>https://www.youtube.com/watch?v=co4_ahEDCho</a:t>
            </a:r>
            <a:endParaRPr lang="en-US" altLang="en-US" sz="2200" dirty="0"/>
          </a:p>
        </p:txBody>
      </p:sp>
      <p:sp>
        <p:nvSpPr>
          <p:cNvPr id="4" name="Date Placeholder 3">
            <a:extLst>
              <a:ext uri="{FF2B5EF4-FFF2-40B4-BE49-F238E27FC236}">
                <a16:creationId xmlns:a16="http://schemas.microsoft.com/office/drawing/2014/main" id="{4820C536-CDB3-41C2-825B-4B5E9A154CB7}"/>
              </a:ext>
            </a:extLst>
          </p:cNvPr>
          <p:cNvSpPr>
            <a:spLocks noGrp="1"/>
          </p:cNvSpPr>
          <p:nvPr>
            <p:ph type="dt" sz="quarter" idx="10"/>
          </p:nvPr>
        </p:nvSpPr>
        <p:spPr/>
        <p:txBody>
          <a:bodyPr/>
          <a:lstStyle/>
          <a:p>
            <a:pPr>
              <a:defRPr/>
            </a:pPr>
            <a:fld id="{3865F955-9979-4945-B6A0-A1CB0EC2AACF}" type="datetime1">
              <a:rPr lang="en-US" smtClean="0"/>
              <a:t>12/8/2024</a:t>
            </a:fld>
            <a:endParaRPr lang="en-US"/>
          </a:p>
        </p:txBody>
      </p:sp>
      <p:sp>
        <p:nvSpPr>
          <p:cNvPr id="5" name="Footer Placeholder 4">
            <a:extLst>
              <a:ext uri="{FF2B5EF4-FFF2-40B4-BE49-F238E27FC236}">
                <a16:creationId xmlns:a16="http://schemas.microsoft.com/office/drawing/2014/main" id="{94A5F3BF-D6B6-4C3F-BE02-CE4FC0C1CF2A}"/>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15E03817-7106-4FC6-9993-323C36DAC3A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28D7D6B-3154-4B8A-9905-EE9FF72C2D1A}" type="slidenum">
              <a:rPr lang="en-US" altLang="en-US">
                <a:solidFill>
                  <a:srgbClr val="898989"/>
                </a:solidFill>
                <a:latin typeface="Calibri" panose="020F0502020204030204" pitchFamily="34" charset="0"/>
              </a:rPr>
              <a:pPr eaLnBrk="1" hangingPunct="1"/>
              <a:t>123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70045D6-7E92-4C86-8726-3E780A97D7B7}"/>
              </a:ext>
            </a:extLst>
          </p:cNvPr>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Faculty Video Links, You tube &amp; NPTEL Video Links and Online Courses Details  </a:t>
            </a:r>
          </a:p>
        </p:txBody>
      </p:sp>
      <p:pic>
        <p:nvPicPr>
          <p:cNvPr id="63495" name="Picture 2" descr="E:\NIET\Project\xLogo11.png.pagespeed.ic.pydHLuCQEZ.png">
            <a:extLst>
              <a:ext uri="{FF2B5EF4-FFF2-40B4-BE49-F238E27FC236}">
                <a16:creationId xmlns:a16="http://schemas.microsoft.com/office/drawing/2014/main" id="{14BFF32E-4370-47CF-934D-39FDFFA8BE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2">
            <a:extLst>
              <a:ext uri="{FF2B5EF4-FFF2-40B4-BE49-F238E27FC236}">
                <a16:creationId xmlns:a16="http://schemas.microsoft.com/office/drawing/2014/main" id="{F7F25699-11F7-4EAE-8955-93CF9D6F15FB}"/>
              </a:ext>
            </a:extLst>
          </p:cNvPr>
          <p:cNvSpPr>
            <a:spLocks noGrp="1"/>
          </p:cNvSpPr>
          <p:nvPr>
            <p:ph idx="4294967295"/>
          </p:nvPr>
        </p:nvSpPr>
        <p:spPr>
          <a:xfrm>
            <a:off x="533400" y="1143000"/>
            <a:ext cx="8382000" cy="4525963"/>
          </a:xfrm>
        </p:spPr>
        <p:txBody>
          <a:bodyPr/>
          <a:lstStyle/>
          <a:p>
            <a:pPr algn="just" eaLnBrk="1" hangingPunct="1">
              <a:buFont typeface="Arial" panose="020B0604020202020204" pitchFamily="34" charset="0"/>
              <a:buNone/>
            </a:pPr>
            <a:r>
              <a:rPr lang="en-US" altLang="en-US" sz="2200" dirty="0"/>
              <a:t>Q1 Solve the 0-1 knapsack problem where you have five objects whose weights are 1, 2, 5, 6, 7 and whose values are 1, 8, 6, 12, 18 and maximum weight is 12.				             [CO3]</a:t>
            </a:r>
          </a:p>
          <a:p>
            <a:pPr algn="just">
              <a:buNone/>
            </a:pPr>
            <a:r>
              <a:rPr lang="en-US" altLang="en-US" sz="2200" dirty="0"/>
              <a:t>Q2 Solve the 0-1 knapsack problem where you have five objects whose weights are 6, 7, 1, 2, 5 and whose values are 12, 18, 1, 8, 6 and maximum weight is 13.					[CO3]</a:t>
            </a:r>
          </a:p>
          <a:p>
            <a:pPr>
              <a:buNone/>
            </a:pPr>
            <a:r>
              <a:rPr lang="en-US" altLang="en-US" sz="2200" dirty="0"/>
              <a:t>Q3 What is the optimal Huffman Code for the following set of frequencies?       a: 05,  b: 48, c: 07, d: 17, e: 10, f: 13		[CO3]</a:t>
            </a:r>
          </a:p>
          <a:p>
            <a:pPr>
              <a:buNone/>
            </a:pPr>
            <a:r>
              <a:rPr lang="en-US" altLang="en-US" sz="2200" dirty="0"/>
              <a:t>Q4 Find the optimal solution for the knapsack 0/1 problem by using the dynamic programming approach?  Consider, N = 4, W =5, (w1, w2, w3, w4) = (2, 3, 4, 5) and (b1, b2,   b3,   b4) = (3, 4, 5, 6)            [CO3]</a:t>
            </a:r>
          </a:p>
          <a:p>
            <a:pPr>
              <a:buNone/>
            </a:pPr>
            <a:endParaRPr lang="en-US" altLang="en-US" sz="2200" dirty="0"/>
          </a:p>
          <a:p>
            <a:pPr algn="just" eaLnBrk="1" hangingPunct="1">
              <a:buFont typeface="Arial" panose="020B0604020202020204" pitchFamily="34" charset="0"/>
              <a:buNone/>
            </a:pPr>
            <a:endParaRPr lang="en-US" altLang="en-US" sz="2200" dirty="0"/>
          </a:p>
          <a:p>
            <a:pPr eaLnBrk="1" hangingPunct="1">
              <a:buFont typeface="Arial" panose="020B0604020202020204" pitchFamily="34" charset="0"/>
              <a:buNone/>
            </a:pPr>
            <a:endParaRPr lang="en-US" altLang="en-US" sz="2200" dirty="0"/>
          </a:p>
        </p:txBody>
      </p:sp>
      <p:sp>
        <p:nvSpPr>
          <p:cNvPr id="4" name="Date Placeholder 3">
            <a:extLst>
              <a:ext uri="{FF2B5EF4-FFF2-40B4-BE49-F238E27FC236}">
                <a16:creationId xmlns:a16="http://schemas.microsoft.com/office/drawing/2014/main" id="{091BD06A-F9D7-43EB-BF31-5F0EC84F697C}"/>
              </a:ext>
            </a:extLst>
          </p:cNvPr>
          <p:cNvSpPr>
            <a:spLocks noGrp="1"/>
          </p:cNvSpPr>
          <p:nvPr>
            <p:ph type="dt" sz="quarter" idx="10"/>
          </p:nvPr>
        </p:nvSpPr>
        <p:spPr/>
        <p:txBody>
          <a:bodyPr/>
          <a:lstStyle/>
          <a:p>
            <a:pPr>
              <a:defRPr/>
            </a:pPr>
            <a:fld id="{A1076A88-BFED-444B-B61D-CA85E4CD7C0E}" type="datetime1">
              <a:rPr lang="en-US" smtClean="0"/>
              <a:t>12/8/2024</a:t>
            </a:fld>
            <a:endParaRPr lang="en-US"/>
          </a:p>
        </p:txBody>
      </p:sp>
      <p:sp>
        <p:nvSpPr>
          <p:cNvPr id="5" name="Footer Placeholder 4">
            <a:extLst>
              <a:ext uri="{FF2B5EF4-FFF2-40B4-BE49-F238E27FC236}">
                <a16:creationId xmlns:a16="http://schemas.microsoft.com/office/drawing/2014/main" id="{EC8DA401-E1AA-4CB5-A38A-BC5630C212E9}"/>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3FEA02AA-3F16-4A59-999E-C1C459F1F44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CFEF1A-6DEC-4535-8A0F-2E02B83C4E01}" type="slidenum">
              <a:rPr lang="en-US" altLang="en-US">
                <a:solidFill>
                  <a:srgbClr val="898989"/>
                </a:solidFill>
                <a:latin typeface="Calibri" panose="020F0502020204030204" pitchFamily="34" charset="0"/>
              </a:rPr>
              <a:pPr eaLnBrk="1" hangingPunct="1"/>
              <a:t>124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C23919E-ECDF-49D1-98EA-B8B28F9425D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Weekly Assignment</a:t>
            </a:r>
          </a:p>
        </p:txBody>
      </p:sp>
      <p:pic>
        <p:nvPicPr>
          <p:cNvPr id="65543" name="Picture 2" descr="E:\NIET\Project\xLogo11.png.pagespeed.ic.pydHLuCQEZ.png">
            <a:extLst>
              <a:ext uri="{FF2B5EF4-FFF2-40B4-BE49-F238E27FC236}">
                <a16:creationId xmlns:a16="http://schemas.microsoft.com/office/drawing/2014/main" id="{88D8DFF2-3DF6-4411-A4EC-F5A6B4D4D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9D6A255-7726-49C0-BC36-A535E07B7221}"/>
              </a:ext>
            </a:extLst>
          </p:cNvPr>
          <p:cNvSpPr>
            <a:spLocks noGrp="1"/>
          </p:cNvSpPr>
          <p:nvPr>
            <p:ph type="dt" sz="quarter" idx="10"/>
          </p:nvPr>
        </p:nvSpPr>
        <p:spPr/>
        <p:txBody>
          <a:bodyPr/>
          <a:lstStyle/>
          <a:p>
            <a:pPr>
              <a:defRPr/>
            </a:pPr>
            <a:fld id="{DFBBB4BF-3DEB-49BB-AB19-147538E15E68}" type="datetime1">
              <a:rPr lang="en-US" smtClean="0"/>
              <a:t>12/8/2024</a:t>
            </a:fld>
            <a:endParaRPr lang="en-US"/>
          </a:p>
        </p:txBody>
      </p:sp>
      <p:sp>
        <p:nvSpPr>
          <p:cNvPr id="5" name="Footer Placeholder 4">
            <a:extLst>
              <a:ext uri="{FF2B5EF4-FFF2-40B4-BE49-F238E27FC236}">
                <a16:creationId xmlns:a16="http://schemas.microsoft.com/office/drawing/2014/main" id="{343B4CB7-0478-44F5-BFF8-F78DBDCBA6B2}"/>
              </a:ext>
            </a:extLst>
          </p:cNvPr>
          <p:cNvSpPr>
            <a:spLocks noGrp="1"/>
          </p:cNvSpPr>
          <p:nvPr>
            <p:ph type="ftr" sz="quarter" idx="11"/>
          </p:nvPr>
        </p:nvSpPr>
        <p:spPr>
          <a:xfrm>
            <a:off x="2514600" y="6324600"/>
            <a:ext cx="48768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F68C06A0-7E3C-4EEF-B042-E37AA800B0D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2017AAD-903D-44FB-A405-3461CBA9A40F}" type="slidenum">
              <a:rPr lang="en-US" altLang="en-US">
                <a:solidFill>
                  <a:srgbClr val="898989"/>
                </a:solidFill>
                <a:latin typeface="Calibri" panose="020F0502020204030204" pitchFamily="34" charset="0"/>
              </a:rPr>
              <a:pPr eaLnBrk="1" hangingPunct="1"/>
              <a:t>125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B28CD9D-56B9-41D3-9502-F1443BA1665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MCQ</a:t>
            </a:r>
          </a:p>
        </p:txBody>
      </p:sp>
      <p:pic>
        <p:nvPicPr>
          <p:cNvPr id="66566" name="Picture 2" descr="E:\NIET\Project\xLogo11.png.pagespeed.ic.pydHLuCQEZ.png">
            <a:extLst>
              <a:ext uri="{FF2B5EF4-FFF2-40B4-BE49-F238E27FC236}">
                <a16:creationId xmlns:a16="http://schemas.microsoft.com/office/drawing/2014/main" id="{83C2495F-209E-4AC3-AD6C-2527C13E3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Rectangle 8">
            <a:extLst>
              <a:ext uri="{FF2B5EF4-FFF2-40B4-BE49-F238E27FC236}">
                <a16:creationId xmlns:a16="http://schemas.microsoft.com/office/drawing/2014/main" id="{10EFF2A3-D7FE-4DAD-B32F-9E4BD64C4B0C}"/>
              </a:ext>
            </a:extLst>
          </p:cNvPr>
          <p:cNvSpPr>
            <a:spLocks noChangeArrowheads="1"/>
          </p:cNvSpPr>
          <p:nvPr/>
        </p:nvSpPr>
        <p:spPr bwMode="auto">
          <a:xfrm>
            <a:off x="190500" y="790951"/>
            <a:ext cx="8763000" cy="592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dirty="0">
                <a:latin typeface="+mj-lt"/>
              </a:rPr>
              <a:t>      Q1 Kruskal’s algorithm is used to ______</a:t>
            </a:r>
            <a:br>
              <a:rPr lang="en-US" altLang="en-US" sz="2100" dirty="0">
                <a:latin typeface="+mj-lt"/>
              </a:rPr>
            </a:br>
            <a:r>
              <a:rPr lang="en-US" altLang="en-US" sz="2100" dirty="0">
                <a:latin typeface="+mj-lt"/>
              </a:rPr>
              <a:t>            (a) find minimum spanning tree</a:t>
            </a:r>
            <a:br>
              <a:rPr lang="en-US" altLang="en-US" sz="2100" dirty="0">
                <a:latin typeface="+mj-lt"/>
              </a:rPr>
            </a:br>
            <a:r>
              <a:rPr lang="en-US" altLang="en-US" sz="2100" dirty="0">
                <a:latin typeface="+mj-lt"/>
              </a:rPr>
              <a:t>             (b) find single source shortest path</a:t>
            </a:r>
            <a:br>
              <a:rPr lang="en-US" altLang="en-US" sz="2100" dirty="0">
                <a:latin typeface="+mj-lt"/>
              </a:rPr>
            </a:br>
            <a:r>
              <a:rPr lang="en-US" altLang="en-US" sz="2100" dirty="0">
                <a:latin typeface="+mj-lt"/>
              </a:rPr>
              <a:t>             (c) find all pair shortest path algorithm</a:t>
            </a:r>
            <a:br>
              <a:rPr lang="en-US" altLang="en-US" sz="2100" dirty="0">
                <a:latin typeface="+mj-lt"/>
              </a:rPr>
            </a:br>
            <a:r>
              <a:rPr lang="en-US" altLang="en-US" sz="2100" dirty="0">
                <a:latin typeface="+mj-lt"/>
              </a:rPr>
              <a:t>              (d) traverse the graph</a:t>
            </a:r>
          </a:p>
          <a:p>
            <a:pPr eaLnBrk="1" hangingPunct="1"/>
            <a:endParaRPr lang="en-US" altLang="en-US" sz="2100" dirty="0">
              <a:latin typeface="+mj-lt"/>
            </a:endParaRPr>
          </a:p>
          <a:p>
            <a:pPr eaLnBrk="1" hangingPunct="1"/>
            <a:r>
              <a:rPr lang="en-US" altLang="en-US" sz="2100" dirty="0">
                <a:latin typeface="+mj-lt"/>
              </a:rPr>
              <a:t>       Q2 Kruskal’s algorithm is a ______</a:t>
            </a:r>
            <a:br>
              <a:rPr lang="en-US" altLang="en-US" sz="2100" dirty="0">
                <a:latin typeface="+mj-lt"/>
              </a:rPr>
            </a:br>
            <a:r>
              <a:rPr lang="en-US" altLang="en-US" sz="2100" dirty="0">
                <a:latin typeface="+mj-lt"/>
              </a:rPr>
              <a:t>             (a) divide and conquer algorithm</a:t>
            </a:r>
            <a:br>
              <a:rPr lang="en-US" altLang="en-US" sz="2100" dirty="0">
                <a:latin typeface="+mj-lt"/>
              </a:rPr>
            </a:br>
            <a:r>
              <a:rPr lang="en-US" altLang="en-US" sz="2100" dirty="0">
                <a:latin typeface="+mj-lt"/>
              </a:rPr>
              <a:t>             (b) dynamic programming algorithm</a:t>
            </a:r>
            <a:br>
              <a:rPr lang="en-US" altLang="en-US" sz="2100" dirty="0">
                <a:latin typeface="+mj-lt"/>
              </a:rPr>
            </a:br>
            <a:r>
              <a:rPr lang="en-US" altLang="en-US" sz="2100" dirty="0">
                <a:latin typeface="+mj-lt"/>
              </a:rPr>
              <a:t>              (c) greedy algorithm</a:t>
            </a:r>
            <a:br>
              <a:rPr lang="en-US" altLang="en-US" sz="2100" dirty="0">
                <a:latin typeface="+mj-lt"/>
              </a:rPr>
            </a:br>
            <a:r>
              <a:rPr lang="en-US" altLang="en-US" sz="2100" dirty="0">
                <a:latin typeface="+mj-lt"/>
              </a:rPr>
              <a:t>              (d) approximation algorithm</a:t>
            </a:r>
          </a:p>
          <a:p>
            <a:pPr eaLnBrk="1" hangingPunct="1"/>
            <a:endParaRPr lang="en-US" altLang="en-US" sz="2100" dirty="0">
              <a:latin typeface="+mj-lt"/>
            </a:endParaRPr>
          </a:p>
          <a:p>
            <a:pPr eaLnBrk="1" hangingPunct="1"/>
            <a:r>
              <a:rPr lang="en-US" altLang="en-US" sz="2100" dirty="0">
                <a:latin typeface="+mj-lt"/>
              </a:rPr>
              <a:t>        Q3 Which of the following is true?</a:t>
            </a:r>
            <a:br>
              <a:rPr lang="en-US" altLang="en-US" sz="2100" dirty="0">
                <a:latin typeface="+mj-lt"/>
              </a:rPr>
            </a:br>
            <a:r>
              <a:rPr lang="en-US" altLang="en-US" sz="2100" dirty="0">
                <a:latin typeface="+mj-lt"/>
              </a:rPr>
              <a:t>              a) Prim’s algorithm initializes with a vertex</a:t>
            </a:r>
            <a:br>
              <a:rPr lang="en-US" altLang="en-US" sz="2100" dirty="0">
                <a:latin typeface="+mj-lt"/>
              </a:rPr>
            </a:br>
            <a:r>
              <a:rPr lang="en-US" altLang="en-US" sz="2100" dirty="0">
                <a:latin typeface="+mj-lt"/>
              </a:rPr>
              <a:t>              b) Prim’s algorithm initializes with a edge</a:t>
            </a:r>
            <a:br>
              <a:rPr lang="en-US" altLang="en-US" sz="2100" dirty="0">
                <a:latin typeface="+mj-lt"/>
              </a:rPr>
            </a:br>
            <a:r>
              <a:rPr lang="en-US" altLang="en-US" sz="2100" dirty="0">
                <a:latin typeface="+mj-lt"/>
              </a:rPr>
              <a:t>              c) Prim’s algorithm initializes with a vertex which has smallest edge</a:t>
            </a:r>
            <a:br>
              <a:rPr lang="en-US" altLang="en-US" sz="2100" dirty="0">
                <a:latin typeface="+mj-lt"/>
              </a:rPr>
            </a:br>
            <a:r>
              <a:rPr lang="en-US" altLang="en-US" sz="2100" dirty="0">
                <a:latin typeface="+mj-lt"/>
              </a:rPr>
              <a:t>              d) Prim’s algorithm initializes with a forest</a:t>
            </a:r>
          </a:p>
          <a:p>
            <a:pPr eaLnBrk="1" hangingPunct="1"/>
            <a:endParaRPr lang="en-US" altLang="en-US" sz="22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a:extLst>
              <a:ext uri="{FF2B5EF4-FFF2-40B4-BE49-F238E27FC236}">
                <a16:creationId xmlns:a16="http://schemas.microsoft.com/office/drawing/2014/main" id="{57A368E2-8BE4-4C13-A359-A0F1AF651C8C}"/>
              </a:ext>
            </a:extLst>
          </p:cNvPr>
          <p:cNvSpPr>
            <a:spLocks noGrp="1"/>
          </p:cNvSpPr>
          <p:nvPr>
            <p:ph idx="4294967295"/>
          </p:nvPr>
        </p:nvSpPr>
        <p:spPr>
          <a:xfrm>
            <a:off x="533400" y="838200"/>
            <a:ext cx="8382000" cy="5334000"/>
          </a:xfrm>
        </p:spPr>
        <p:txBody>
          <a:bodyPr/>
          <a:lstStyle/>
          <a:p>
            <a:pPr eaLnBrk="1" hangingPunct="1">
              <a:buFont typeface="Arial" panose="020B0604020202020204" pitchFamily="34" charset="0"/>
              <a:buNone/>
            </a:pPr>
            <a:r>
              <a:rPr lang="en-US" altLang="en-US" sz="2200" dirty="0"/>
              <a:t>Q4 Prim’s algorithm is a ______</a:t>
            </a:r>
            <a:br>
              <a:rPr lang="en-US" altLang="en-US" sz="2200" dirty="0"/>
            </a:br>
            <a:r>
              <a:rPr lang="en-US" altLang="en-US" sz="2200" dirty="0"/>
              <a:t>(a) Divide and conquer algorithm</a:t>
            </a:r>
            <a:br>
              <a:rPr lang="en-US" altLang="en-US" sz="2200" dirty="0"/>
            </a:br>
            <a:r>
              <a:rPr lang="en-US" altLang="en-US" sz="2200" dirty="0"/>
              <a:t>(b) Greedy algorithm</a:t>
            </a:r>
            <a:br>
              <a:rPr lang="en-US" altLang="en-US" sz="2200" dirty="0"/>
            </a:br>
            <a:r>
              <a:rPr lang="en-US" altLang="en-US" sz="2200" dirty="0"/>
              <a:t>(c) Dynamic Programming</a:t>
            </a:r>
            <a:br>
              <a:rPr lang="en-US" altLang="en-US" sz="2200" dirty="0"/>
            </a:br>
            <a:r>
              <a:rPr lang="en-US" altLang="en-US" sz="2200" dirty="0"/>
              <a:t>(d) Approximation algorithm</a:t>
            </a:r>
          </a:p>
          <a:p>
            <a:pPr eaLnBrk="1" hangingPunct="1">
              <a:buFont typeface="Arial" panose="020B0604020202020204" pitchFamily="34" charset="0"/>
              <a:buNone/>
            </a:pPr>
            <a:r>
              <a:rPr lang="en-US" altLang="en-US" sz="2200" dirty="0"/>
              <a:t>Q5</a:t>
            </a:r>
            <a:r>
              <a:rPr lang="en-US" altLang="en-US" sz="2400" dirty="0"/>
              <a:t> </a:t>
            </a:r>
            <a:r>
              <a:rPr lang="en-US" altLang="en-US" sz="2200" dirty="0"/>
              <a:t>Dijkstra’s Algorithm is used to solve _____________ problems.</a:t>
            </a:r>
            <a:br>
              <a:rPr lang="en-US" altLang="en-US" sz="2200" dirty="0"/>
            </a:br>
            <a:r>
              <a:rPr lang="en-US" altLang="en-US" sz="2200" dirty="0"/>
              <a:t>(a) All pair shortest path</a:t>
            </a:r>
            <a:br>
              <a:rPr lang="en-US" altLang="en-US" sz="2200" dirty="0"/>
            </a:br>
            <a:r>
              <a:rPr lang="en-US" altLang="en-US" sz="2200" dirty="0"/>
              <a:t>(b) Single source shortest path</a:t>
            </a:r>
            <a:br>
              <a:rPr lang="en-US" altLang="en-US" sz="2200" dirty="0"/>
            </a:br>
            <a:r>
              <a:rPr lang="en-US" altLang="en-US" sz="2200" dirty="0"/>
              <a:t>(c) Network flow</a:t>
            </a:r>
            <a:br>
              <a:rPr lang="en-US" altLang="en-US" sz="2200" dirty="0"/>
            </a:br>
            <a:r>
              <a:rPr lang="en-US" altLang="en-US" sz="2200" dirty="0"/>
              <a:t>(d) Sorting</a:t>
            </a:r>
          </a:p>
          <a:p>
            <a:pPr eaLnBrk="1" hangingPunct="1">
              <a:buFont typeface="Arial" panose="020B0604020202020204" pitchFamily="34" charset="0"/>
              <a:buNone/>
            </a:pPr>
            <a:r>
              <a:rPr lang="en-US" altLang="en-US" sz="2200" dirty="0"/>
              <a:t>Q6 Dijkstra’s Algorithm cannot be applied on ______________</a:t>
            </a:r>
            <a:br>
              <a:rPr lang="en-US" altLang="en-US" sz="2200" dirty="0"/>
            </a:br>
            <a:r>
              <a:rPr lang="en-US" altLang="en-US" sz="2200" dirty="0"/>
              <a:t>(a) Directed and weighted graphs</a:t>
            </a:r>
            <a:br>
              <a:rPr lang="en-US" altLang="en-US" sz="2200" dirty="0"/>
            </a:br>
            <a:r>
              <a:rPr lang="en-US" altLang="en-US" sz="2200" dirty="0"/>
              <a:t>(b) Graphs having negative weight function</a:t>
            </a:r>
            <a:br>
              <a:rPr lang="en-US" altLang="en-US" sz="2200" dirty="0"/>
            </a:br>
            <a:r>
              <a:rPr lang="en-US" altLang="en-US" sz="2200" dirty="0"/>
              <a:t>(c) Unweighted graphs</a:t>
            </a:r>
            <a:br>
              <a:rPr lang="en-US" altLang="en-US" sz="2200" dirty="0"/>
            </a:br>
            <a:r>
              <a:rPr lang="en-US" altLang="en-US" sz="2200" dirty="0"/>
              <a:t>(d) Undirected and unweighted graphs</a:t>
            </a:r>
          </a:p>
        </p:txBody>
      </p:sp>
      <p:sp>
        <p:nvSpPr>
          <p:cNvPr id="4" name="Date Placeholder 3">
            <a:extLst>
              <a:ext uri="{FF2B5EF4-FFF2-40B4-BE49-F238E27FC236}">
                <a16:creationId xmlns:a16="http://schemas.microsoft.com/office/drawing/2014/main" id="{BB518493-E61D-44F4-870C-FCE2DE96299C}"/>
              </a:ext>
            </a:extLst>
          </p:cNvPr>
          <p:cNvSpPr>
            <a:spLocks noGrp="1"/>
          </p:cNvSpPr>
          <p:nvPr>
            <p:ph type="dt" sz="quarter" idx="10"/>
          </p:nvPr>
        </p:nvSpPr>
        <p:spPr/>
        <p:txBody>
          <a:bodyPr/>
          <a:lstStyle/>
          <a:p>
            <a:pPr>
              <a:defRPr/>
            </a:pPr>
            <a:fld id="{534AF318-D2F1-4F57-88B6-2C097D941262}" type="datetime1">
              <a:rPr lang="en-US" smtClean="0"/>
              <a:t>12/8/2024</a:t>
            </a:fld>
            <a:endParaRPr lang="en-US"/>
          </a:p>
        </p:txBody>
      </p:sp>
      <p:sp>
        <p:nvSpPr>
          <p:cNvPr id="5" name="Footer Placeholder 4">
            <a:extLst>
              <a:ext uri="{FF2B5EF4-FFF2-40B4-BE49-F238E27FC236}">
                <a16:creationId xmlns:a16="http://schemas.microsoft.com/office/drawing/2014/main" id="{92E94C0E-7DCD-4DC1-AA0E-937BF5C03244}"/>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C15771FC-35AD-402D-B057-109C9579103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3455E82-4002-48FE-80FB-E730B833C723}" type="slidenum">
              <a:rPr lang="en-US" altLang="en-US">
                <a:solidFill>
                  <a:srgbClr val="898989"/>
                </a:solidFill>
                <a:latin typeface="Calibri" panose="020F0502020204030204" pitchFamily="34" charset="0"/>
              </a:rPr>
              <a:pPr eaLnBrk="1" hangingPunct="1"/>
              <a:t>126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8AF7AF3-60F0-436C-BE6C-4D41A1B308E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MCQ</a:t>
            </a:r>
          </a:p>
        </p:txBody>
      </p:sp>
      <p:pic>
        <p:nvPicPr>
          <p:cNvPr id="64519" name="Picture 2" descr="E:\NIET\Project\xLogo11.png.pagespeed.ic.pydHLuCQEZ.png">
            <a:extLst>
              <a:ext uri="{FF2B5EF4-FFF2-40B4-BE49-F238E27FC236}">
                <a16:creationId xmlns:a16="http://schemas.microsoft.com/office/drawing/2014/main" id="{4D604767-9087-48FC-9B9A-3901F8562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0745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a:extLst>
              <a:ext uri="{FF2B5EF4-FFF2-40B4-BE49-F238E27FC236}">
                <a16:creationId xmlns:a16="http://schemas.microsoft.com/office/drawing/2014/main" id="{57A368E2-8BE4-4C13-A359-A0F1AF651C8C}"/>
              </a:ext>
            </a:extLst>
          </p:cNvPr>
          <p:cNvSpPr>
            <a:spLocks noGrp="1"/>
          </p:cNvSpPr>
          <p:nvPr>
            <p:ph idx="4294967295"/>
          </p:nvPr>
        </p:nvSpPr>
        <p:spPr>
          <a:xfrm>
            <a:off x="533400" y="838200"/>
            <a:ext cx="8382000" cy="5334000"/>
          </a:xfrm>
        </p:spPr>
        <p:txBody>
          <a:bodyPr>
            <a:normAutofit/>
          </a:bodyPr>
          <a:lstStyle/>
          <a:p>
            <a:pPr>
              <a:buNone/>
            </a:pPr>
            <a:r>
              <a:rPr lang="en-US" altLang="en-US" sz="2200" dirty="0"/>
              <a:t>Q7 </a:t>
            </a:r>
            <a:r>
              <a:rPr lang="en-IN" sz="2200" dirty="0"/>
              <a:t>Which of the following methods can be used to solve the Knapsack problem?</a:t>
            </a:r>
            <a:br>
              <a:rPr lang="en-IN" sz="2200" dirty="0"/>
            </a:br>
            <a:r>
              <a:rPr lang="en-IN" sz="2200" dirty="0"/>
              <a:t>a) Brute force algorithm</a:t>
            </a:r>
            <a:br>
              <a:rPr lang="en-IN" sz="2200" dirty="0"/>
            </a:br>
            <a:r>
              <a:rPr lang="en-IN" sz="2200" dirty="0"/>
              <a:t>b) Recursion</a:t>
            </a:r>
            <a:br>
              <a:rPr lang="en-IN" sz="2200" dirty="0"/>
            </a:br>
            <a:r>
              <a:rPr lang="en-IN" sz="2200" dirty="0"/>
              <a:t>c) Dynamic programming</a:t>
            </a:r>
            <a:br>
              <a:rPr lang="en-IN" sz="2200" dirty="0"/>
            </a:br>
            <a:r>
              <a:rPr lang="en-IN" sz="2200" dirty="0"/>
              <a:t>d) Brute force, Recursion and Dynamic Programming</a:t>
            </a:r>
          </a:p>
          <a:p>
            <a:pPr>
              <a:buNone/>
            </a:pPr>
            <a:r>
              <a:rPr lang="en-US" altLang="en-US" sz="2200" dirty="0"/>
              <a:t>Q8</a:t>
            </a:r>
            <a:r>
              <a:rPr lang="en-US" altLang="en-US" sz="2400" dirty="0"/>
              <a:t> </a:t>
            </a:r>
            <a:r>
              <a:rPr lang="en-IN" sz="2200" dirty="0"/>
              <a:t>The 0-1 Knapsack problem can be solved using Greedy algorithm.</a:t>
            </a:r>
            <a:br>
              <a:rPr lang="en-IN" sz="2200" dirty="0"/>
            </a:br>
            <a:r>
              <a:rPr lang="en-IN" sz="2200" dirty="0"/>
              <a:t>a) True</a:t>
            </a:r>
            <a:br>
              <a:rPr lang="en-IN" sz="2200" dirty="0"/>
            </a:br>
            <a:r>
              <a:rPr lang="en-IN" sz="2200" dirty="0"/>
              <a:t>b) False</a:t>
            </a:r>
          </a:p>
        </p:txBody>
      </p:sp>
      <p:sp>
        <p:nvSpPr>
          <p:cNvPr id="4" name="Date Placeholder 3">
            <a:extLst>
              <a:ext uri="{FF2B5EF4-FFF2-40B4-BE49-F238E27FC236}">
                <a16:creationId xmlns:a16="http://schemas.microsoft.com/office/drawing/2014/main" id="{BB518493-E61D-44F4-870C-FCE2DE96299C}"/>
              </a:ext>
            </a:extLst>
          </p:cNvPr>
          <p:cNvSpPr>
            <a:spLocks noGrp="1"/>
          </p:cNvSpPr>
          <p:nvPr>
            <p:ph type="dt" sz="quarter" idx="10"/>
          </p:nvPr>
        </p:nvSpPr>
        <p:spPr/>
        <p:txBody>
          <a:bodyPr/>
          <a:lstStyle/>
          <a:p>
            <a:pPr>
              <a:defRPr/>
            </a:pPr>
            <a:fld id="{76B04EAD-0B7D-4866-97D6-4F9DC1B722EF}" type="datetime1">
              <a:rPr lang="en-US" smtClean="0"/>
              <a:t>12/8/2024</a:t>
            </a:fld>
            <a:endParaRPr lang="en-US"/>
          </a:p>
        </p:txBody>
      </p:sp>
      <p:sp>
        <p:nvSpPr>
          <p:cNvPr id="5" name="Footer Placeholder 4">
            <a:extLst>
              <a:ext uri="{FF2B5EF4-FFF2-40B4-BE49-F238E27FC236}">
                <a16:creationId xmlns:a16="http://schemas.microsoft.com/office/drawing/2014/main" id="{92E94C0E-7DCD-4DC1-AA0E-937BF5C03244}"/>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C15771FC-35AD-402D-B057-109C9579103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3455E82-4002-48FE-80FB-E730B833C723}" type="slidenum">
              <a:rPr lang="en-US" altLang="en-US">
                <a:solidFill>
                  <a:srgbClr val="898989"/>
                </a:solidFill>
                <a:latin typeface="Calibri" panose="020F0502020204030204" pitchFamily="34" charset="0"/>
              </a:rPr>
              <a:pPr eaLnBrk="1" hangingPunct="1"/>
              <a:t>127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8AF7AF3-60F0-436C-BE6C-4D41A1B308E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MCQ</a:t>
            </a:r>
          </a:p>
        </p:txBody>
      </p:sp>
      <p:pic>
        <p:nvPicPr>
          <p:cNvPr id="64519" name="Picture 2" descr="E:\NIET\Project\xLogo11.png.pagespeed.ic.pydHLuCQEZ.png">
            <a:extLst>
              <a:ext uri="{FF2B5EF4-FFF2-40B4-BE49-F238E27FC236}">
                <a16:creationId xmlns:a16="http://schemas.microsoft.com/office/drawing/2014/main" id="{4D604767-9087-48FC-9B9A-3901F8562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32667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263446-E757-9F8A-210E-779A61BC39D7}"/>
              </a:ext>
            </a:extLst>
          </p:cNvPr>
          <p:cNvSpPr>
            <a:spLocks noGrp="1"/>
          </p:cNvSpPr>
          <p:nvPr>
            <p:ph type="dt" sz="half" idx="10"/>
          </p:nvPr>
        </p:nvSpPr>
        <p:spPr/>
        <p:txBody>
          <a:bodyPr/>
          <a:lstStyle/>
          <a:p>
            <a:fld id="{1B716DA9-59C8-4D9C-A74B-786EDC5A6331}" type="datetime1">
              <a:rPr lang="en-US" smtClean="0"/>
              <a:t>12/8/2024</a:t>
            </a:fld>
            <a:endParaRPr lang="en-US"/>
          </a:p>
        </p:txBody>
      </p:sp>
      <p:sp>
        <p:nvSpPr>
          <p:cNvPr id="5" name="Footer Placeholder 4">
            <a:extLst>
              <a:ext uri="{FF2B5EF4-FFF2-40B4-BE49-F238E27FC236}">
                <a16:creationId xmlns:a16="http://schemas.microsoft.com/office/drawing/2014/main" id="{B3B556F7-B369-1F82-1745-BA11721655DB}"/>
              </a:ext>
            </a:extLst>
          </p:cNvPr>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62DC3EDF-3A1C-E6C8-F6E6-9B15FE36294F}"/>
              </a:ext>
            </a:extLst>
          </p:cNvPr>
          <p:cNvSpPr>
            <a:spLocks noGrp="1"/>
          </p:cNvSpPr>
          <p:nvPr>
            <p:ph type="sldNum" sz="quarter" idx="12"/>
          </p:nvPr>
        </p:nvSpPr>
        <p:spPr/>
        <p:txBody>
          <a:bodyPr/>
          <a:lstStyle/>
          <a:p>
            <a:fld id="{B6F15528-21DE-4FAA-801E-634DDDAF4B2B}" type="slidenum">
              <a:rPr lang="en-US" smtClean="0"/>
              <a:pPr/>
              <a:t>128</a:t>
            </a:fld>
            <a:endParaRPr lang="en-US"/>
          </a:p>
        </p:txBody>
      </p:sp>
      <p:pic>
        <p:nvPicPr>
          <p:cNvPr id="8" name="Picture 7">
            <a:extLst>
              <a:ext uri="{FF2B5EF4-FFF2-40B4-BE49-F238E27FC236}">
                <a16:creationId xmlns:a16="http://schemas.microsoft.com/office/drawing/2014/main" id="{46CB6964-7592-B032-040C-D988D15A8839}"/>
              </a:ext>
            </a:extLst>
          </p:cNvPr>
          <p:cNvPicPr>
            <a:picLocks noChangeAspect="1"/>
          </p:cNvPicPr>
          <p:nvPr/>
        </p:nvPicPr>
        <p:blipFill>
          <a:blip r:embed="rId2"/>
          <a:stretch>
            <a:fillRect/>
          </a:stretch>
        </p:blipFill>
        <p:spPr>
          <a:xfrm>
            <a:off x="685800" y="838200"/>
            <a:ext cx="7543800" cy="5620162"/>
          </a:xfrm>
          <a:prstGeom prst="rect">
            <a:avLst/>
          </a:prstGeom>
        </p:spPr>
      </p:pic>
      <p:sp>
        <p:nvSpPr>
          <p:cNvPr id="9" name="Title 1">
            <a:extLst>
              <a:ext uri="{FF2B5EF4-FFF2-40B4-BE49-F238E27FC236}">
                <a16:creationId xmlns:a16="http://schemas.microsoft.com/office/drawing/2014/main" id="{24AF806F-4B3B-4D9B-8EBF-6F0FD3335E57}"/>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Papers(2022-2023)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A9A5970F-C9C5-F2F5-45C5-E0D9CEA651D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9819234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68AECD-9B2D-6DE1-2B7F-498B0AD493ED}"/>
              </a:ext>
            </a:extLst>
          </p:cNvPr>
          <p:cNvSpPr>
            <a:spLocks noGrp="1"/>
          </p:cNvSpPr>
          <p:nvPr>
            <p:ph type="dt" sz="half" idx="10"/>
          </p:nvPr>
        </p:nvSpPr>
        <p:spPr/>
        <p:txBody>
          <a:bodyPr/>
          <a:lstStyle/>
          <a:p>
            <a:fld id="{E3DC83F9-C12A-43AA-A270-517856A84A3E}" type="datetime1">
              <a:rPr lang="en-US" smtClean="0"/>
              <a:t>12/8/2024</a:t>
            </a:fld>
            <a:endParaRPr lang="en-US"/>
          </a:p>
        </p:txBody>
      </p:sp>
      <p:sp>
        <p:nvSpPr>
          <p:cNvPr id="5" name="Footer Placeholder 4">
            <a:extLst>
              <a:ext uri="{FF2B5EF4-FFF2-40B4-BE49-F238E27FC236}">
                <a16:creationId xmlns:a16="http://schemas.microsoft.com/office/drawing/2014/main" id="{26D1EF41-7886-134A-A4D1-14E27FA2623B}"/>
              </a:ext>
            </a:extLst>
          </p:cNvPr>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A124B3B1-1039-9448-F8D9-F8674DC561B0}"/>
              </a:ext>
            </a:extLst>
          </p:cNvPr>
          <p:cNvSpPr>
            <a:spLocks noGrp="1"/>
          </p:cNvSpPr>
          <p:nvPr>
            <p:ph type="sldNum" sz="quarter" idx="12"/>
          </p:nvPr>
        </p:nvSpPr>
        <p:spPr/>
        <p:txBody>
          <a:bodyPr/>
          <a:lstStyle/>
          <a:p>
            <a:fld id="{B6F15528-21DE-4FAA-801E-634DDDAF4B2B}" type="slidenum">
              <a:rPr lang="en-US" smtClean="0"/>
              <a:pPr/>
              <a:t>129</a:t>
            </a:fld>
            <a:endParaRPr lang="en-US"/>
          </a:p>
        </p:txBody>
      </p:sp>
      <p:pic>
        <p:nvPicPr>
          <p:cNvPr id="8" name="Picture 7">
            <a:extLst>
              <a:ext uri="{FF2B5EF4-FFF2-40B4-BE49-F238E27FC236}">
                <a16:creationId xmlns:a16="http://schemas.microsoft.com/office/drawing/2014/main" id="{493BB0EB-0AA3-E715-C856-F727693612FD}"/>
              </a:ext>
            </a:extLst>
          </p:cNvPr>
          <p:cNvPicPr>
            <a:picLocks noChangeAspect="1"/>
          </p:cNvPicPr>
          <p:nvPr/>
        </p:nvPicPr>
        <p:blipFill>
          <a:blip r:embed="rId2"/>
          <a:stretch>
            <a:fillRect/>
          </a:stretch>
        </p:blipFill>
        <p:spPr>
          <a:xfrm>
            <a:off x="381000" y="770718"/>
            <a:ext cx="7848600" cy="5782482"/>
          </a:xfrm>
          <a:prstGeom prst="rect">
            <a:avLst/>
          </a:prstGeom>
        </p:spPr>
      </p:pic>
      <p:sp>
        <p:nvSpPr>
          <p:cNvPr id="9" name="Title 1">
            <a:extLst>
              <a:ext uri="{FF2B5EF4-FFF2-40B4-BE49-F238E27FC236}">
                <a16:creationId xmlns:a16="http://schemas.microsoft.com/office/drawing/2014/main" id="{D52FE2E6-0C16-052D-0429-B98EF8D75E12}"/>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Papers(2022-2023)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FA74AEAF-0F1B-6D3F-3847-D68E5E50C1B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87345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a:extLst>
              <a:ext uri="{FF2B5EF4-FFF2-40B4-BE49-F238E27FC236}">
                <a16:creationId xmlns:a16="http://schemas.microsoft.com/office/drawing/2014/main" id="{1583C611-A80D-43ED-8102-CB220BA542E2}"/>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19B1A4F2-23DD-44D7-B901-2C0646566C58}" type="datetime1">
              <a:rPr lang="en-US" altLang="en-US" sz="1200" smtClean="0">
                <a:solidFill>
                  <a:srgbClr val="888888"/>
                </a:solidFill>
                <a:latin typeface="Calibri" panose="020F0502020204030204" pitchFamily="34" charset="0"/>
                <a:sym typeface="Calibri" panose="020F0502020204030204" pitchFamily="34" charset="0"/>
              </a:rPr>
              <a:t>12/8/2024</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DF84A163-333C-46E8-8954-FD528A9C5648}"/>
              </a:ext>
            </a:extLst>
          </p:cNvPr>
          <p:cNvSpPr txBox="1">
            <a:spLocks/>
          </p:cNvSpPr>
          <p:nvPr/>
        </p:nvSpPr>
        <p:spPr>
          <a:xfrm>
            <a:off x="1371600" y="0"/>
            <a:ext cx="7543800" cy="103981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4277" name="Rectangle 2">
            <a:extLst>
              <a:ext uri="{FF2B5EF4-FFF2-40B4-BE49-F238E27FC236}">
                <a16:creationId xmlns:a16="http://schemas.microsoft.com/office/drawing/2014/main" id="{3A045F03-F311-4777-895A-D2C18E4EA0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sp>
        <p:nvSpPr>
          <p:cNvPr id="54278" name="Content Placeholder 1">
            <a:extLst>
              <a:ext uri="{FF2B5EF4-FFF2-40B4-BE49-F238E27FC236}">
                <a16:creationId xmlns:a16="http://schemas.microsoft.com/office/drawing/2014/main" id="{597B8432-DFF0-4DDA-84BD-CD565D4BFC2B}"/>
              </a:ext>
            </a:extLst>
          </p:cNvPr>
          <p:cNvSpPr txBox="1">
            <a:spLocks noGrp="1"/>
          </p:cNvSpPr>
          <p:nvPr>
            <p:ph idx="4294967295"/>
          </p:nvPr>
        </p:nvSpPr>
        <p:spPr>
          <a:xfrm>
            <a:off x="457200" y="1225550"/>
            <a:ext cx="8229600" cy="4754563"/>
          </a:xfrm>
        </p:spPr>
        <p:txBody>
          <a:bodyPr/>
          <a:lstStyle/>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SECTION B </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2. Attempt any three of the following:                               3 x 10 = 30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SECTION C</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3. Attempt any one part of the following:                          1 x 10 = 10    </a:t>
            </a:r>
            <a:endParaRPr lang="en-IN" altLang="en-US" sz="2000" b="1" i="1">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D8A6D9-09A0-45D8-BC21-C175B99CE0F0}"/>
              </a:ext>
            </a:extLst>
          </p:cNvPr>
          <p:cNvGraphicFramePr>
            <a:graphicFrameLocks noGrp="1"/>
          </p:cNvGraphicFramePr>
          <p:nvPr/>
        </p:nvGraphicFramePr>
        <p:xfrm>
          <a:off x="835025" y="2365375"/>
          <a:ext cx="7839075" cy="1828800"/>
        </p:xfrm>
        <a:graphic>
          <a:graphicData uri="http://schemas.openxmlformats.org/drawingml/2006/table">
            <a:tbl>
              <a:tblPr firstRow="1" bandRow="1">
                <a:tableStyleId>{5C22544A-7EE6-4342-B048-85BDC9FD1C3A}</a:tableStyleId>
              </a:tblPr>
              <a:tblGrid>
                <a:gridCol w="904509">
                  <a:extLst>
                    <a:ext uri="{9D8B030D-6E8A-4147-A177-3AD203B41FA5}">
                      <a16:colId xmlns:a16="http://schemas.microsoft.com/office/drawing/2014/main" val="20000"/>
                    </a:ext>
                  </a:extLst>
                </a:gridCol>
                <a:gridCol w="5276300">
                  <a:extLst>
                    <a:ext uri="{9D8B030D-6E8A-4147-A177-3AD203B41FA5}">
                      <a16:colId xmlns:a16="http://schemas.microsoft.com/office/drawing/2014/main" val="20001"/>
                    </a:ext>
                  </a:extLst>
                </a:gridCol>
                <a:gridCol w="829133">
                  <a:extLst>
                    <a:ext uri="{9D8B030D-6E8A-4147-A177-3AD203B41FA5}">
                      <a16:colId xmlns:a16="http://schemas.microsoft.com/office/drawing/2014/main" val="20002"/>
                    </a:ext>
                  </a:extLst>
                </a:gridCol>
                <a:gridCol w="829133">
                  <a:extLst>
                    <a:ext uri="{9D8B030D-6E8A-4147-A177-3AD203B41FA5}">
                      <a16:colId xmlns:a16="http://schemas.microsoft.com/office/drawing/2014/main" val="20003"/>
                    </a:ext>
                  </a:extLst>
                </a:gridCol>
              </a:tblGrid>
              <a:tr h="273794">
                <a:tc>
                  <a:txBody>
                    <a:bodyPr/>
                    <a:lstStyle/>
                    <a:p>
                      <a:r>
                        <a:rPr lang="en-IN" dirty="0" err="1">
                          <a:solidFill>
                            <a:schemeClr val="tx1"/>
                          </a:solidFill>
                        </a:rPr>
                        <a:t>Q.No</a:t>
                      </a:r>
                      <a:r>
                        <a:rPr lang="en-IN" dirty="0">
                          <a:solidFill>
                            <a:schemeClr val="tx1"/>
                          </a:solidFill>
                        </a:rPr>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794">
                <a:tc>
                  <a:txBody>
                    <a:bodyPr/>
                    <a:lstStyle/>
                    <a:p>
                      <a:r>
                        <a:rPr lang="en-IN" dirty="0"/>
                        <a:t>1</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794">
                <a:tc>
                  <a:txBody>
                    <a:bodyPr/>
                    <a:lstStyle/>
                    <a:p>
                      <a:r>
                        <a:rPr lang="en-IN" dirty="0"/>
                        <a:t>2</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794">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794">
                <a:tc>
                  <a:txBody>
                    <a:bodyPr/>
                    <a:lstStyle/>
                    <a:p>
                      <a:r>
                        <a:rPr lang="en-IN" dirty="0"/>
                        <a:t>5</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E72EFC8D-CA57-40F5-AD3E-D559506685CE}"/>
              </a:ext>
            </a:extLst>
          </p:cNvPr>
          <p:cNvGraphicFramePr>
            <a:graphicFrameLocks noGrp="1"/>
          </p:cNvGraphicFramePr>
          <p:nvPr/>
        </p:nvGraphicFramePr>
        <p:xfrm>
          <a:off x="928688" y="4960669"/>
          <a:ext cx="7986712" cy="1387475"/>
        </p:xfrm>
        <a:graphic>
          <a:graphicData uri="http://schemas.openxmlformats.org/drawingml/2006/table">
            <a:tbl>
              <a:tblPr firstRow="1" bandRow="1">
                <a:tableStyleId>{5C22544A-7EE6-4342-B048-85BDC9FD1C3A}</a:tableStyleId>
              </a:tblPr>
              <a:tblGrid>
                <a:gridCol w="921544">
                  <a:extLst>
                    <a:ext uri="{9D8B030D-6E8A-4147-A177-3AD203B41FA5}">
                      <a16:colId xmlns:a16="http://schemas.microsoft.com/office/drawing/2014/main" val="20000"/>
                    </a:ext>
                  </a:extLst>
                </a:gridCol>
                <a:gridCol w="5375672">
                  <a:extLst>
                    <a:ext uri="{9D8B030D-6E8A-4147-A177-3AD203B41FA5}">
                      <a16:colId xmlns:a16="http://schemas.microsoft.com/office/drawing/2014/main" val="20001"/>
                    </a:ext>
                  </a:extLst>
                </a:gridCol>
                <a:gridCol w="844748">
                  <a:extLst>
                    <a:ext uri="{9D8B030D-6E8A-4147-A177-3AD203B41FA5}">
                      <a16:colId xmlns:a16="http://schemas.microsoft.com/office/drawing/2014/main" val="20002"/>
                    </a:ext>
                  </a:extLst>
                </a:gridCol>
                <a:gridCol w="844748">
                  <a:extLst>
                    <a:ext uri="{9D8B030D-6E8A-4147-A177-3AD203B41FA5}">
                      <a16:colId xmlns:a16="http://schemas.microsoft.com/office/drawing/2014/main" val="20003"/>
                    </a:ext>
                  </a:extLst>
                </a:gridCol>
              </a:tblGrid>
              <a:tr h="647521">
                <a:tc>
                  <a:txBody>
                    <a:bodyPr/>
                    <a:lstStyle/>
                    <a:p>
                      <a:r>
                        <a:rPr lang="en-IN" sz="1800" dirty="0" err="1">
                          <a:solidFill>
                            <a:schemeClr val="tx1"/>
                          </a:solidFill>
                        </a:rPr>
                        <a:t>Q.No</a:t>
                      </a:r>
                      <a:r>
                        <a:rPr lang="en-IN" sz="1800" dirty="0">
                          <a:solidFill>
                            <a:schemeClr val="tx1"/>
                          </a:solidFill>
                        </a:rPr>
                        <a:t>.</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9977">
                <a:tc>
                  <a:txBody>
                    <a:bodyPr/>
                    <a:lstStyle/>
                    <a:p>
                      <a:r>
                        <a:rPr lang="en-IN" sz="1800" dirty="0"/>
                        <a:t>1</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9977">
                <a:tc>
                  <a:txBody>
                    <a:bodyPr/>
                    <a:lstStyle/>
                    <a:p>
                      <a:r>
                        <a:rPr lang="en-IN" sz="1800" dirty="0"/>
                        <a:t>2</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4333" name="Footer Placeholder 10">
            <a:extLst>
              <a:ext uri="{FF2B5EF4-FFF2-40B4-BE49-F238E27FC236}">
                <a16:creationId xmlns:a16="http://schemas.microsoft.com/office/drawing/2014/main" id="{9BF3E96D-C40D-48C4-B41D-E4E0DF60ED3B}"/>
              </a:ext>
            </a:extLst>
          </p:cNvPr>
          <p:cNvSpPr>
            <a:spLocks noGrp="1"/>
          </p:cNvSpPr>
          <p:nvPr>
            <p:ph type="ftr" sz="quarter" idx="12"/>
          </p:nvPr>
        </p:nvSpPr>
        <p:spPr>
          <a:xfrm>
            <a:off x="304800" y="6356350"/>
            <a:ext cx="7026275" cy="50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fi-FI" altLang="en-US" sz="1200" dirty="0">
                <a:solidFill>
                  <a:srgbClr val="888888"/>
                </a:solidFill>
                <a:latin typeface="Calibri" panose="020F0502020204030204" pitchFamily="34" charset="0"/>
                <a:sym typeface="Calibri" panose="020F0502020204030204" pitchFamily="34" charset="0"/>
              </a:rPr>
              <a:t>Anamika Chaudhary   ACSE0401 DAA        Unit III</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4334" name="Slide Number Placeholder 11">
            <a:extLst>
              <a:ext uri="{FF2B5EF4-FFF2-40B4-BE49-F238E27FC236}">
                <a16:creationId xmlns:a16="http://schemas.microsoft.com/office/drawing/2014/main" id="{1426CA00-1A1C-4FFA-92B2-E5EB35553F59}"/>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13</a:t>
            </a:fld>
            <a:endParaRPr lang="en-US" altLang="en-US" sz="1200">
              <a:solidFill>
                <a:srgbClr val="888888"/>
              </a:solidFill>
              <a:latin typeface="Calibri" panose="020F0502020204030204" pitchFamily="34" charset="0"/>
              <a:sym typeface="Calibri" panose="020F0502020204030204" pitchFamily="34" charset="0"/>
            </a:endParaRPr>
          </a:p>
        </p:txBody>
      </p:sp>
      <p:pic>
        <p:nvPicPr>
          <p:cNvPr id="11" name="Picture 10">
            <a:extLst>
              <a:ext uri="{FF2B5EF4-FFF2-40B4-BE49-F238E27FC236}">
                <a16:creationId xmlns:a16="http://schemas.microsoft.com/office/drawing/2014/main" id="{159C66C8-54E5-488F-9DC5-22C925D32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935770"/>
          </a:xfrm>
          <a:prstGeom prst="rect">
            <a:avLst/>
          </a:prstGeom>
        </p:spPr>
      </p:pic>
    </p:spTree>
    <p:extLst>
      <p:ext uri="{BB962C8B-B14F-4D97-AF65-F5344CB8AC3E}">
        <p14:creationId xmlns:p14="http://schemas.microsoft.com/office/powerpoint/2010/main" val="16647277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45209B-5273-1330-7727-8B54B6701C70}"/>
              </a:ext>
            </a:extLst>
          </p:cNvPr>
          <p:cNvSpPr>
            <a:spLocks noGrp="1"/>
          </p:cNvSpPr>
          <p:nvPr>
            <p:ph type="dt" sz="half" idx="10"/>
          </p:nvPr>
        </p:nvSpPr>
        <p:spPr/>
        <p:txBody>
          <a:bodyPr/>
          <a:lstStyle/>
          <a:p>
            <a:fld id="{09976138-488B-44B0-A601-9F8B1748E23A}" type="datetime1">
              <a:rPr lang="en-US" smtClean="0"/>
              <a:t>12/8/2024</a:t>
            </a:fld>
            <a:endParaRPr lang="en-US"/>
          </a:p>
        </p:txBody>
      </p:sp>
      <p:sp>
        <p:nvSpPr>
          <p:cNvPr id="5" name="Footer Placeholder 4">
            <a:extLst>
              <a:ext uri="{FF2B5EF4-FFF2-40B4-BE49-F238E27FC236}">
                <a16:creationId xmlns:a16="http://schemas.microsoft.com/office/drawing/2014/main" id="{1A6D267D-FC53-AD8D-309E-3DE66168166B}"/>
              </a:ext>
            </a:extLst>
          </p:cNvPr>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A5B3DFED-55DC-99C1-8C2D-B84811E81ED9}"/>
              </a:ext>
            </a:extLst>
          </p:cNvPr>
          <p:cNvSpPr>
            <a:spLocks noGrp="1"/>
          </p:cNvSpPr>
          <p:nvPr>
            <p:ph type="sldNum" sz="quarter" idx="12"/>
          </p:nvPr>
        </p:nvSpPr>
        <p:spPr/>
        <p:txBody>
          <a:bodyPr/>
          <a:lstStyle/>
          <a:p>
            <a:fld id="{B6F15528-21DE-4FAA-801E-634DDDAF4B2B}" type="slidenum">
              <a:rPr lang="en-US" smtClean="0"/>
              <a:pPr/>
              <a:t>130</a:t>
            </a:fld>
            <a:endParaRPr lang="en-US"/>
          </a:p>
        </p:txBody>
      </p:sp>
      <p:pic>
        <p:nvPicPr>
          <p:cNvPr id="8" name="Picture 7">
            <a:extLst>
              <a:ext uri="{FF2B5EF4-FFF2-40B4-BE49-F238E27FC236}">
                <a16:creationId xmlns:a16="http://schemas.microsoft.com/office/drawing/2014/main" id="{C45E4524-265B-CD53-0E22-523C7C24EDA8}"/>
              </a:ext>
            </a:extLst>
          </p:cNvPr>
          <p:cNvPicPr>
            <a:picLocks noChangeAspect="1"/>
          </p:cNvPicPr>
          <p:nvPr/>
        </p:nvPicPr>
        <p:blipFill>
          <a:blip r:embed="rId2"/>
          <a:stretch>
            <a:fillRect/>
          </a:stretch>
        </p:blipFill>
        <p:spPr>
          <a:xfrm>
            <a:off x="609601" y="866013"/>
            <a:ext cx="7543800" cy="5458587"/>
          </a:xfrm>
          <a:prstGeom prst="rect">
            <a:avLst/>
          </a:prstGeom>
        </p:spPr>
      </p:pic>
      <p:sp>
        <p:nvSpPr>
          <p:cNvPr id="9" name="Title 1">
            <a:extLst>
              <a:ext uri="{FF2B5EF4-FFF2-40B4-BE49-F238E27FC236}">
                <a16:creationId xmlns:a16="http://schemas.microsoft.com/office/drawing/2014/main" id="{4EE83406-22CC-A176-C950-0DF6CCE9641F}"/>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Papers(2022-2023)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D8535155-14B9-36B4-4413-80790605ED0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8111088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E26512D-DB03-2EC1-E951-4A4ADF3B20EC}"/>
              </a:ext>
            </a:extLst>
          </p:cNvPr>
          <p:cNvSpPr>
            <a:spLocks noGrp="1"/>
          </p:cNvSpPr>
          <p:nvPr>
            <p:ph type="dt" sz="half" idx="10"/>
          </p:nvPr>
        </p:nvSpPr>
        <p:spPr/>
        <p:txBody>
          <a:bodyPr/>
          <a:lstStyle/>
          <a:p>
            <a:fld id="{F8963568-A52C-44DF-81AA-44A6B18B7FC0}" type="datetime1">
              <a:rPr lang="en-US" smtClean="0"/>
              <a:t>12/8/2024</a:t>
            </a:fld>
            <a:endParaRPr lang="en-US"/>
          </a:p>
        </p:txBody>
      </p:sp>
      <p:sp>
        <p:nvSpPr>
          <p:cNvPr id="5" name="Footer Placeholder 4">
            <a:extLst>
              <a:ext uri="{FF2B5EF4-FFF2-40B4-BE49-F238E27FC236}">
                <a16:creationId xmlns:a16="http://schemas.microsoft.com/office/drawing/2014/main" id="{9AC1693F-228A-EDBF-072C-A21AAF47B38E}"/>
              </a:ext>
            </a:extLst>
          </p:cNvPr>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9F92ECC2-9793-295D-F155-016C26A70493}"/>
              </a:ext>
            </a:extLst>
          </p:cNvPr>
          <p:cNvSpPr>
            <a:spLocks noGrp="1"/>
          </p:cNvSpPr>
          <p:nvPr>
            <p:ph type="sldNum" sz="quarter" idx="12"/>
          </p:nvPr>
        </p:nvSpPr>
        <p:spPr/>
        <p:txBody>
          <a:bodyPr/>
          <a:lstStyle/>
          <a:p>
            <a:fld id="{B6F15528-21DE-4FAA-801E-634DDDAF4B2B}" type="slidenum">
              <a:rPr lang="en-US" smtClean="0"/>
              <a:pPr/>
              <a:t>131</a:t>
            </a:fld>
            <a:endParaRPr lang="en-US"/>
          </a:p>
        </p:txBody>
      </p:sp>
      <p:pic>
        <p:nvPicPr>
          <p:cNvPr id="8" name="Picture 7">
            <a:extLst>
              <a:ext uri="{FF2B5EF4-FFF2-40B4-BE49-F238E27FC236}">
                <a16:creationId xmlns:a16="http://schemas.microsoft.com/office/drawing/2014/main" id="{B6118C7F-E0CB-34DA-498B-4F39CF61D9E2}"/>
              </a:ext>
            </a:extLst>
          </p:cNvPr>
          <p:cNvPicPr>
            <a:picLocks noChangeAspect="1"/>
          </p:cNvPicPr>
          <p:nvPr/>
        </p:nvPicPr>
        <p:blipFill>
          <a:blip r:embed="rId2"/>
          <a:stretch>
            <a:fillRect/>
          </a:stretch>
        </p:blipFill>
        <p:spPr>
          <a:xfrm>
            <a:off x="609600" y="818360"/>
            <a:ext cx="7239000" cy="5658640"/>
          </a:xfrm>
          <a:prstGeom prst="rect">
            <a:avLst/>
          </a:prstGeom>
        </p:spPr>
      </p:pic>
      <p:sp>
        <p:nvSpPr>
          <p:cNvPr id="9" name="Title 1">
            <a:extLst>
              <a:ext uri="{FF2B5EF4-FFF2-40B4-BE49-F238E27FC236}">
                <a16:creationId xmlns:a16="http://schemas.microsoft.com/office/drawing/2014/main" id="{A5C21060-72E2-1333-A356-D284BDC4033D}"/>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Papers(2022-2023)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200D2703-153C-9FE4-FA76-EA167AEED66A}"/>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1558762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E0411D-96F7-58BD-667B-7BA26309EB40}"/>
              </a:ext>
            </a:extLst>
          </p:cNvPr>
          <p:cNvSpPr>
            <a:spLocks noGrp="1"/>
          </p:cNvSpPr>
          <p:nvPr>
            <p:ph type="dt" sz="half" idx="10"/>
          </p:nvPr>
        </p:nvSpPr>
        <p:spPr/>
        <p:txBody>
          <a:bodyPr/>
          <a:lstStyle/>
          <a:p>
            <a:fld id="{B6AD3685-9603-4137-B908-58CF5682A658}" type="datetime1">
              <a:rPr lang="en-US" smtClean="0"/>
              <a:t>12/8/2024</a:t>
            </a:fld>
            <a:endParaRPr lang="en-US"/>
          </a:p>
        </p:txBody>
      </p:sp>
      <p:sp>
        <p:nvSpPr>
          <p:cNvPr id="5" name="Footer Placeholder 4">
            <a:extLst>
              <a:ext uri="{FF2B5EF4-FFF2-40B4-BE49-F238E27FC236}">
                <a16:creationId xmlns:a16="http://schemas.microsoft.com/office/drawing/2014/main" id="{4B0BAD91-CD81-CC63-ED6B-6C6C77DB366F}"/>
              </a:ext>
            </a:extLst>
          </p:cNvPr>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CFA41145-2A78-3418-E8B9-C425D37A6B15}"/>
              </a:ext>
            </a:extLst>
          </p:cNvPr>
          <p:cNvSpPr>
            <a:spLocks noGrp="1"/>
          </p:cNvSpPr>
          <p:nvPr>
            <p:ph type="sldNum" sz="quarter" idx="12"/>
          </p:nvPr>
        </p:nvSpPr>
        <p:spPr/>
        <p:txBody>
          <a:bodyPr/>
          <a:lstStyle/>
          <a:p>
            <a:fld id="{B6F15528-21DE-4FAA-801E-634DDDAF4B2B}" type="slidenum">
              <a:rPr lang="en-US" smtClean="0"/>
              <a:pPr/>
              <a:t>132</a:t>
            </a:fld>
            <a:endParaRPr lang="en-US"/>
          </a:p>
        </p:txBody>
      </p:sp>
      <p:pic>
        <p:nvPicPr>
          <p:cNvPr id="8" name="Picture 7">
            <a:extLst>
              <a:ext uri="{FF2B5EF4-FFF2-40B4-BE49-F238E27FC236}">
                <a16:creationId xmlns:a16="http://schemas.microsoft.com/office/drawing/2014/main" id="{CB20C84F-0E18-B6E6-9599-9581B98FA839}"/>
              </a:ext>
            </a:extLst>
          </p:cNvPr>
          <p:cNvPicPr>
            <a:picLocks noChangeAspect="1"/>
          </p:cNvPicPr>
          <p:nvPr/>
        </p:nvPicPr>
        <p:blipFill>
          <a:blip r:embed="rId2"/>
          <a:stretch>
            <a:fillRect/>
          </a:stretch>
        </p:blipFill>
        <p:spPr>
          <a:xfrm>
            <a:off x="304800" y="1524000"/>
            <a:ext cx="8610599" cy="4832350"/>
          </a:xfrm>
          <a:prstGeom prst="rect">
            <a:avLst/>
          </a:prstGeom>
        </p:spPr>
      </p:pic>
      <p:sp>
        <p:nvSpPr>
          <p:cNvPr id="9" name="Title 1">
            <a:extLst>
              <a:ext uri="{FF2B5EF4-FFF2-40B4-BE49-F238E27FC236}">
                <a16:creationId xmlns:a16="http://schemas.microsoft.com/office/drawing/2014/main" id="{427CDA30-F0C4-AA48-33BE-1B665403BF42}"/>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Papers(2022-2023)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25320745-D602-3B11-7B5A-AA540F83C191}"/>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3610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C4E323-9D6C-4004-8B9A-3B8F70C64E00}"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Papers(2021-2022)</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A8221AA5-7E64-93F7-A94D-3FE62489CB95}"/>
              </a:ext>
            </a:extLst>
          </p:cNvPr>
          <p:cNvPicPr>
            <a:picLocks noChangeAspect="1"/>
          </p:cNvPicPr>
          <p:nvPr/>
        </p:nvPicPr>
        <p:blipFill>
          <a:blip r:embed="rId3"/>
          <a:stretch>
            <a:fillRect/>
          </a:stretch>
        </p:blipFill>
        <p:spPr>
          <a:xfrm>
            <a:off x="152400" y="751692"/>
            <a:ext cx="8763000" cy="5613125"/>
          </a:xfrm>
          <a:prstGeom prst="rect">
            <a:avLst/>
          </a:prstGeom>
        </p:spPr>
      </p:pic>
    </p:spTree>
    <p:extLst>
      <p:ext uri="{BB962C8B-B14F-4D97-AF65-F5344CB8AC3E}">
        <p14:creationId xmlns:p14="http://schemas.microsoft.com/office/powerpoint/2010/main" val="25560917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6100DC-B9AC-40FB-8C71-782051713FDB}"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Papers(2021-2022)</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E966E5AB-024C-E107-B03B-396B968EDF68}"/>
              </a:ext>
            </a:extLst>
          </p:cNvPr>
          <p:cNvPicPr>
            <a:picLocks noChangeAspect="1"/>
          </p:cNvPicPr>
          <p:nvPr/>
        </p:nvPicPr>
        <p:blipFill>
          <a:blip r:embed="rId3"/>
          <a:stretch>
            <a:fillRect/>
          </a:stretch>
        </p:blipFill>
        <p:spPr>
          <a:xfrm>
            <a:off x="228600" y="1066801"/>
            <a:ext cx="8686799" cy="5420912"/>
          </a:xfrm>
          <a:prstGeom prst="rect">
            <a:avLst/>
          </a:prstGeom>
        </p:spPr>
      </p:pic>
    </p:spTree>
    <p:extLst>
      <p:ext uri="{BB962C8B-B14F-4D97-AF65-F5344CB8AC3E}">
        <p14:creationId xmlns:p14="http://schemas.microsoft.com/office/powerpoint/2010/main" val="1085204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B542CE-301A-431F-AFEB-C6F5CF5C4798}"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Papers(2021-2022)</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B4E5ECD9-83E0-66E3-302D-0356523E8412}"/>
              </a:ext>
            </a:extLst>
          </p:cNvPr>
          <p:cNvPicPr>
            <a:picLocks noChangeAspect="1"/>
          </p:cNvPicPr>
          <p:nvPr/>
        </p:nvPicPr>
        <p:blipFill>
          <a:blip r:embed="rId3"/>
          <a:stretch>
            <a:fillRect/>
          </a:stretch>
        </p:blipFill>
        <p:spPr>
          <a:xfrm>
            <a:off x="0" y="685800"/>
            <a:ext cx="9144000" cy="5539188"/>
          </a:xfrm>
          <a:prstGeom prst="rect">
            <a:avLst/>
          </a:prstGeom>
        </p:spPr>
      </p:pic>
    </p:spTree>
    <p:extLst>
      <p:ext uri="{BB962C8B-B14F-4D97-AF65-F5344CB8AC3E}">
        <p14:creationId xmlns:p14="http://schemas.microsoft.com/office/powerpoint/2010/main" val="9130950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D86C00-FE25-42F4-877B-BCBE7D31C188}"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85B6B1E9-DC06-1DCC-975F-FCAF46138F53}"/>
              </a:ext>
            </a:extLst>
          </p:cNvPr>
          <p:cNvPicPr>
            <a:picLocks noChangeAspect="1"/>
          </p:cNvPicPr>
          <p:nvPr/>
        </p:nvPicPr>
        <p:blipFill>
          <a:blip r:embed="rId3"/>
          <a:stretch>
            <a:fillRect/>
          </a:stretch>
        </p:blipFill>
        <p:spPr>
          <a:xfrm>
            <a:off x="37467" y="817163"/>
            <a:ext cx="9069066" cy="5522130"/>
          </a:xfrm>
          <a:prstGeom prst="rect">
            <a:avLst/>
          </a:prstGeom>
        </p:spPr>
      </p:pic>
    </p:spTree>
    <p:extLst>
      <p:ext uri="{BB962C8B-B14F-4D97-AF65-F5344CB8AC3E}">
        <p14:creationId xmlns:p14="http://schemas.microsoft.com/office/powerpoint/2010/main" val="2425320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CC77FB-44FA-4AE7-9B83-30C93C1B26F5}"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9F405816-B3D6-CDEC-C396-A096F260A765}"/>
              </a:ext>
            </a:extLst>
          </p:cNvPr>
          <p:cNvPicPr>
            <a:picLocks noChangeAspect="1"/>
          </p:cNvPicPr>
          <p:nvPr/>
        </p:nvPicPr>
        <p:blipFill>
          <a:blip r:embed="rId3"/>
          <a:stretch>
            <a:fillRect/>
          </a:stretch>
        </p:blipFill>
        <p:spPr>
          <a:xfrm>
            <a:off x="275625" y="1318918"/>
            <a:ext cx="8592749" cy="4220164"/>
          </a:xfrm>
          <a:prstGeom prst="rect">
            <a:avLst/>
          </a:prstGeom>
        </p:spPr>
      </p:pic>
    </p:spTree>
    <p:extLst>
      <p:ext uri="{BB962C8B-B14F-4D97-AF65-F5344CB8AC3E}">
        <p14:creationId xmlns:p14="http://schemas.microsoft.com/office/powerpoint/2010/main" val="1385595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FCA6B0-D681-4DA9-8957-789CF3FC4060}"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a:spLocks/>
          </p:cNvSpPr>
          <p:nvPr/>
        </p:nvSpPr>
        <p:spPr>
          <a:xfrm>
            <a:off x="1371600" y="2432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4320"/>
            <a:ext cx="1447800" cy="817163"/>
          </a:xfrm>
          <a:prstGeom prst="rect">
            <a:avLst/>
          </a:prstGeom>
          <a:noFill/>
        </p:spPr>
      </p:pic>
      <p:pic>
        <p:nvPicPr>
          <p:cNvPr id="9" name="Picture 8">
            <a:extLst>
              <a:ext uri="{FF2B5EF4-FFF2-40B4-BE49-F238E27FC236}">
                <a16:creationId xmlns:a16="http://schemas.microsoft.com/office/drawing/2014/main" id="{599AA64B-52A7-14BA-271F-82BE738B16D8}"/>
              </a:ext>
            </a:extLst>
          </p:cNvPr>
          <p:cNvPicPr>
            <a:picLocks noChangeAspect="1"/>
          </p:cNvPicPr>
          <p:nvPr/>
        </p:nvPicPr>
        <p:blipFill>
          <a:blip r:embed="rId3"/>
          <a:stretch>
            <a:fillRect/>
          </a:stretch>
        </p:blipFill>
        <p:spPr>
          <a:xfrm>
            <a:off x="62089" y="713873"/>
            <a:ext cx="8700911" cy="5724400"/>
          </a:xfrm>
          <a:prstGeom prst="rect">
            <a:avLst/>
          </a:prstGeom>
        </p:spPr>
      </p:pic>
    </p:spTree>
    <p:extLst>
      <p:ext uri="{BB962C8B-B14F-4D97-AF65-F5344CB8AC3E}">
        <p14:creationId xmlns:p14="http://schemas.microsoft.com/office/powerpoint/2010/main" val="29641588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0BA317-F713-4FBF-8CE7-3A4544781D26}"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68C75AED-9A3B-8709-9126-4F431A908A7A}"/>
              </a:ext>
            </a:extLst>
          </p:cNvPr>
          <p:cNvPicPr>
            <a:picLocks noChangeAspect="1"/>
          </p:cNvPicPr>
          <p:nvPr/>
        </p:nvPicPr>
        <p:blipFill>
          <a:blip r:embed="rId3"/>
          <a:stretch>
            <a:fillRect/>
          </a:stretch>
        </p:blipFill>
        <p:spPr>
          <a:xfrm>
            <a:off x="494731" y="609206"/>
            <a:ext cx="8154538" cy="5639587"/>
          </a:xfrm>
          <a:prstGeom prst="rect">
            <a:avLst/>
          </a:prstGeom>
        </p:spPr>
      </p:pic>
    </p:spTree>
    <p:extLst>
      <p:ext uri="{BB962C8B-B14F-4D97-AF65-F5344CB8AC3E}">
        <p14:creationId xmlns:p14="http://schemas.microsoft.com/office/powerpoint/2010/main" val="181683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a:extLst>
              <a:ext uri="{FF2B5EF4-FFF2-40B4-BE49-F238E27FC236}">
                <a16:creationId xmlns:a16="http://schemas.microsoft.com/office/drawing/2014/main" id="{12272BC1-981B-462C-8FCD-ACAF5146F8A5}"/>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D7096FBF-8838-4795-8F1E-C6B03D2F18A6}" type="datetime1">
              <a:rPr lang="en-US" altLang="en-US" sz="1200" smtClean="0">
                <a:solidFill>
                  <a:srgbClr val="888888"/>
                </a:solidFill>
                <a:latin typeface="Calibri" panose="020F0502020204030204" pitchFamily="34" charset="0"/>
                <a:sym typeface="Calibri" panose="020F0502020204030204" pitchFamily="34" charset="0"/>
              </a:rPr>
              <a:t>12/8/2024</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088450A4-FBEE-4806-BD4D-F699B6D492FF}"/>
              </a:ext>
            </a:extLst>
          </p:cNvPr>
          <p:cNvSpPr txBox="1">
            <a:spLocks/>
          </p:cNvSpPr>
          <p:nvPr/>
        </p:nvSpPr>
        <p:spPr>
          <a:xfrm>
            <a:off x="1371600" y="0"/>
            <a:ext cx="7543800" cy="83502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5301" name="Rectangle 2">
            <a:extLst>
              <a:ext uri="{FF2B5EF4-FFF2-40B4-BE49-F238E27FC236}">
                <a16:creationId xmlns:a16="http://schemas.microsoft.com/office/drawing/2014/main" id="{A612872F-F8D3-45AF-BE40-48AB30776AA4}"/>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sp>
        <p:nvSpPr>
          <p:cNvPr id="55302" name="Content Placeholder 1">
            <a:extLst>
              <a:ext uri="{FF2B5EF4-FFF2-40B4-BE49-F238E27FC236}">
                <a16:creationId xmlns:a16="http://schemas.microsoft.com/office/drawing/2014/main" id="{D0DC9025-1B33-491C-A346-19931EA741AB}"/>
              </a:ext>
            </a:extLst>
          </p:cNvPr>
          <p:cNvSpPr txBox="1">
            <a:spLocks noGrp="1"/>
          </p:cNvSpPr>
          <p:nvPr>
            <p:ph idx="4294967295"/>
          </p:nvPr>
        </p:nvSpPr>
        <p:spPr>
          <a:xfrm>
            <a:off x="536575" y="914400"/>
            <a:ext cx="8150225" cy="4745038"/>
          </a:xfrm>
        </p:spPr>
        <p:txBody>
          <a:bodyPr/>
          <a:lstStyle/>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4. Attempt any one part of the following:                          1 x 10 = 10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5. Attempt any one part of the following:                          1 x 10 = 10  </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6. Attempt any one part of the following:                        1 x 10 = 10    </a:t>
            </a: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4DA1E7C7-2C1F-4962-9713-F429CA005D47}"/>
              </a:ext>
            </a:extLst>
          </p:cNvPr>
          <p:cNvGraphicFramePr>
            <a:graphicFrameLocks noGrp="1"/>
          </p:cNvGraphicFramePr>
          <p:nvPr/>
        </p:nvGraphicFramePr>
        <p:xfrm>
          <a:off x="755650" y="1466850"/>
          <a:ext cx="8042275" cy="1209674"/>
        </p:xfrm>
        <a:graphic>
          <a:graphicData uri="http://schemas.openxmlformats.org/drawingml/2006/table">
            <a:tbl>
              <a:tblPr firstRow="1" bandRow="1">
                <a:tableStyleId>{5C22544A-7EE6-4342-B048-85BDC9FD1C3A}</a:tableStyleId>
              </a:tblPr>
              <a:tblGrid>
                <a:gridCol w="927954">
                  <a:extLst>
                    <a:ext uri="{9D8B030D-6E8A-4147-A177-3AD203B41FA5}">
                      <a16:colId xmlns:a16="http://schemas.microsoft.com/office/drawing/2014/main" val="20000"/>
                    </a:ext>
                  </a:extLst>
                </a:gridCol>
                <a:gridCol w="5413071">
                  <a:extLst>
                    <a:ext uri="{9D8B030D-6E8A-4147-A177-3AD203B41FA5}">
                      <a16:colId xmlns:a16="http://schemas.microsoft.com/office/drawing/2014/main" val="20001"/>
                    </a:ext>
                  </a:extLst>
                </a:gridCol>
                <a:gridCol w="850625">
                  <a:extLst>
                    <a:ext uri="{9D8B030D-6E8A-4147-A177-3AD203B41FA5}">
                      <a16:colId xmlns:a16="http://schemas.microsoft.com/office/drawing/2014/main" val="20002"/>
                    </a:ext>
                  </a:extLst>
                </a:gridCol>
                <a:gridCol w="850625">
                  <a:extLst>
                    <a:ext uri="{9D8B030D-6E8A-4147-A177-3AD203B41FA5}">
                      <a16:colId xmlns:a16="http://schemas.microsoft.com/office/drawing/2014/main" val="20003"/>
                    </a:ext>
                  </a:extLst>
                </a:gridCol>
              </a:tblGrid>
              <a:tr h="478272">
                <a:tc>
                  <a:txBody>
                    <a:bodyPr/>
                    <a:lstStyle/>
                    <a:p>
                      <a:r>
                        <a:rPr lang="en-IN" sz="1800" dirty="0" err="1">
                          <a:solidFill>
                            <a:schemeClr val="tx1"/>
                          </a:solidFill>
                        </a:rPr>
                        <a:t>Q.No</a:t>
                      </a:r>
                      <a:r>
                        <a:rPr lang="en-IN" sz="1800" dirty="0">
                          <a:solidFill>
                            <a:schemeClr val="tx1"/>
                          </a:solidFill>
                        </a:rPr>
                        <a:t>.</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01">
                <a:tc>
                  <a:txBody>
                    <a:bodyPr/>
                    <a:lstStyle/>
                    <a:p>
                      <a:r>
                        <a:rPr lang="en-IN" sz="1800" dirty="0"/>
                        <a:t>1</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01">
                <a:tc>
                  <a:txBody>
                    <a:bodyPr/>
                    <a:lstStyle/>
                    <a:p>
                      <a:r>
                        <a:rPr lang="en-IN" sz="1800" dirty="0"/>
                        <a:t>2</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Table 10">
            <a:extLst>
              <a:ext uri="{FF2B5EF4-FFF2-40B4-BE49-F238E27FC236}">
                <a16:creationId xmlns:a16="http://schemas.microsoft.com/office/drawing/2014/main" id="{2CF2D1EB-4D07-4C49-A9CB-87B0C4FF9707}"/>
              </a:ext>
            </a:extLst>
          </p:cNvPr>
          <p:cNvGraphicFramePr>
            <a:graphicFrameLocks noGrp="1"/>
          </p:cNvGraphicFramePr>
          <p:nvPr/>
        </p:nvGraphicFramePr>
        <p:xfrm>
          <a:off x="773113" y="3059113"/>
          <a:ext cx="7977188" cy="1097022"/>
        </p:xfrm>
        <a:graphic>
          <a:graphicData uri="http://schemas.openxmlformats.org/drawingml/2006/table">
            <a:tbl>
              <a:tblPr firstRow="1" bandRow="1">
                <a:tableStyleId>{5C22544A-7EE6-4342-B048-85BDC9FD1C3A}</a:tableStyleId>
              </a:tblPr>
              <a:tblGrid>
                <a:gridCol w="920444">
                  <a:extLst>
                    <a:ext uri="{9D8B030D-6E8A-4147-A177-3AD203B41FA5}">
                      <a16:colId xmlns:a16="http://schemas.microsoft.com/office/drawing/2014/main" val="20000"/>
                    </a:ext>
                  </a:extLst>
                </a:gridCol>
                <a:gridCol w="5369262">
                  <a:extLst>
                    <a:ext uri="{9D8B030D-6E8A-4147-A177-3AD203B41FA5}">
                      <a16:colId xmlns:a16="http://schemas.microsoft.com/office/drawing/2014/main" val="20001"/>
                    </a:ext>
                  </a:extLst>
                </a:gridCol>
                <a:gridCol w="843741">
                  <a:extLst>
                    <a:ext uri="{9D8B030D-6E8A-4147-A177-3AD203B41FA5}">
                      <a16:colId xmlns:a16="http://schemas.microsoft.com/office/drawing/2014/main" val="20002"/>
                    </a:ext>
                  </a:extLst>
                </a:gridCol>
                <a:gridCol w="843741">
                  <a:extLst>
                    <a:ext uri="{9D8B030D-6E8A-4147-A177-3AD203B41FA5}">
                      <a16:colId xmlns:a16="http://schemas.microsoft.com/office/drawing/2014/main" val="20003"/>
                    </a:ext>
                  </a:extLst>
                </a:gridCol>
              </a:tblGrid>
              <a:tr h="365654">
                <a:tc>
                  <a:txBody>
                    <a:bodyPr/>
                    <a:lstStyle/>
                    <a:p>
                      <a:r>
                        <a:rPr lang="en-IN" sz="1800" dirty="0" err="1">
                          <a:solidFill>
                            <a:schemeClr val="tx1"/>
                          </a:solidFill>
                        </a:rPr>
                        <a:t>Q.No</a:t>
                      </a:r>
                      <a:r>
                        <a:rPr lang="en-IN" sz="1800" dirty="0">
                          <a:solidFill>
                            <a:schemeClr val="tx1"/>
                          </a:solidFill>
                        </a:rPr>
                        <a:t>.</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654">
                <a:tc>
                  <a:txBody>
                    <a:bodyPr/>
                    <a:lstStyle/>
                    <a:p>
                      <a:r>
                        <a:rPr lang="en-IN" sz="1800" dirty="0"/>
                        <a:t>1</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654">
                <a:tc>
                  <a:txBody>
                    <a:bodyPr/>
                    <a:lstStyle/>
                    <a:p>
                      <a:r>
                        <a:rPr lang="en-IN" sz="1800" dirty="0"/>
                        <a:t>2</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5F1EC372-AAF8-429E-B03B-B778AFB8E3E2}"/>
              </a:ext>
            </a:extLst>
          </p:cNvPr>
          <p:cNvGraphicFramePr>
            <a:graphicFrameLocks noGrp="1"/>
          </p:cNvGraphicFramePr>
          <p:nvPr/>
        </p:nvGraphicFramePr>
        <p:xfrm>
          <a:off x="803275" y="4603750"/>
          <a:ext cx="7740650" cy="1560514"/>
        </p:xfrm>
        <a:graphic>
          <a:graphicData uri="http://schemas.openxmlformats.org/drawingml/2006/table">
            <a:tbl>
              <a:tblPr firstRow="1" bandRow="1">
                <a:tableStyleId>{5C22544A-7EE6-4342-B048-85BDC9FD1C3A}</a:tableStyleId>
              </a:tblPr>
              <a:tblGrid>
                <a:gridCol w="893152">
                  <a:extLst>
                    <a:ext uri="{9D8B030D-6E8A-4147-A177-3AD203B41FA5}">
                      <a16:colId xmlns:a16="http://schemas.microsoft.com/office/drawing/2014/main" val="20000"/>
                    </a:ext>
                  </a:extLst>
                </a:gridCol>
                <a:gridCol w="5210054">
                  <a:extLst>
                    <a:ext uri="{9D8B030D-6E8A-4147-A177-3AD203B41FA5}">
                      <a16:colId xmlns:a16="http://schemas.microsoft.com/office/drawing/2014/main" val="20001"/>
                    </a:ext>
                  </a:extLst>
                </a:gridCol>
                <a:gridCol w="818722">
                  <a:extLst>
                    <a:ext uri="{9D8B030D-6E8A-4147-A177-3AD203B41FA5}">
                      <a16:colId xmlns:a16="http://schemas.microsoft.com/office/drawing/2014/main" val="20002"/>
                    </a:ext>
                  </a:extLst>
                </a:gridCol>
                <a:gridCol w="818722">
                  <a:extLst>
                    <a:ext uri="{9D8B030D-6E8A-4147-A177-3AD203B41FA5}">
                      <a16:colId xmlns:a16="http://schemas.microsoft.com/office/drawing/2014/main" val="20003"/>
                    </a:ext>
                  </a:extLst>
                </a:gridCol>
              </a:tblGrid>
              <a:tr h="728276">
                <a:tc>
                  <a:txBody>
                    <a:bodyPr/>
                    <a:lstStyle/>
                    <a:p>
                      <a:r>
                        <a:rPr lang="en-IN" sz="1800" dirty="0" err="1">
                          <a:solidFill>
                            <a:schemeClr val="tx1"/>
                          </a:solidFill>
                        </a:rPr>
                        <a:t>Q.No</a:t>
                      </a:r>
                      <a:r>
                        <a:rPr lang="en-IN" sz="1800" dirty="0">
                          <a:solidFill>
                            <a:schemeClr val="tx1"/>
                          </a:solidFill>
                        </a:rPr>
                        <a:t>.</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6119">
                <a:tc>
                  <a:txBody>
                    <a:bodyPr/>
                    <a:lstStyle/>
                    <a:p>
                      <a:r>
                        <a:rPr lang="en-IN" sz="1800" dirty="0"/>
                        <a:t>1</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6119">
                <a:tc>
                  <a:txBody>
                    <a:bodyPr/>
                    <a:lstStyle/>
                    <a:p>
                      <a:r>
                        <a:rPr lang="en-IN" sz="1800" dirty="0"/>
                        <a:t>2</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5369" name="Slide Number Placeholder 12">
            <a:extLst>
              <a:ext uri="{FF2B5EF4-FFF2-40B4-BE49-F238E27FC236}">
                <a16:creationId xmlns:a16="http://schemas.microsoft.com/office/drawing/2014/main" id="{264DA7A1-76AA-4330-98E5-BFF1B6CC4D6C}"/>
              </a:ext>
            </a:extLst>
          </p:cNvPr>
          <p:cNvSpPr>
            <a:spLocks noGrp="1"/>
          </p:cNvSpPr>
          <p:nvPr>
            <p:ph type="sldNum" sz="quarter" idx="4294967295"/>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14</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5370" name="Footer Placeholder 13">
            <a:extLst>
              <a:ext uri="{FF2B5EF4-FFF2-40B4-BE49-F238E27FC236}">
                <a16:creationId xmlns:a16="http://schemas.microsoft.com/office/drawing/2014/main" id="{E036CA6C-5FDC-483C-8442-0121141EF882}"/>
              </a:ext>
            </a:extLst>
          </p:cNvPr>
          <p:cNvSpPr>
            <a:spLocks noGrp="1"/>
          </p:cNvSpPr>
          <p:nvPr>
            <p:ph type="ftr" sz="quarter" idx="12"/>
          </p:nvPr>
        </p:nvSpPr>
        <p:spPr>
          <a:xfrm>
            <a:off x="3124200" y="6369050"/>
            <a:ext cx="3829050"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fi-FI" altLang="en-US" sz="1200" dirty="0">
                <a:solidFill>
                  <a:srgbClr val="888888"/>
                </a:solidFill>
                <a:latin typeface="Calibri" panose="020F0502020204030204" pitchFamily="34" charset="0"/>
                <a:sym typeface="Calibri" panose="020F0502020204030204" pitchFamily="34" charset="0"/>
              </a:rPr>
              <a:t>Anamika Chaudhary   ACSE0401 DAA        Unit III</a:t>
            </a:r>
            <a:endParaRPr lang="en-US" altLang="en-US" sz="1200" dirty="0">
              <a:solidFill>
                <a:srgbClr val="888888"/>
              </a:solidFill>
              <a:latin typeface="Calibri" panose="020F0502020204030204" pitchFamily="34" charset="0"/>
              <a:sym typeface="Calibri" panose="020F0502020204030204" pitchFamily="34" charset="0"/>
            </a:endParaRPr>
          </a:p>
        </p:txBody>
      </p:sp>
      <p:pic>
        <p:nvPicPr>
          <p:cNvPr id="13" name="Picture 12">
            <a:extLst>
              <a:ext uri="{FF2B5EF4-FFF2-40B4-BE49-F238E27FC236}">
                <a16:creationId xmlns:a16="http://schemas.microsoft.com/office/drawing/2014/main" id="{30B45E5D-48C8-4BE4-825C-8F7BB0BAF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730982"/>
          </a:xfrm>
          <a:prstGeom prst="rect">
            <a:avLst/>
          </a:prstGeom>
        </p:spPr>
      </p:pic>
    </p:spTree>
    <p:extLst>
      <p:ext uri="{BB962C8B-B14F-4D97-AF65-F5344CB8AC3E}">
        <p14:creationId xmlns:p14="http://schemas.microsoft.com/office/powerpoint/2010/main" val="23379015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17B635-0DD7-4592-8504-20963875102C}"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4F29DDF3-D935-C90E-33FF-27FC12BA1515}"/>
              </a:ext>
            </a:extLst>
          </p:cNvPr>
          <p:cNvPicPr>
            <a:picLocks noChangeAspect="1"/>
          </p:cNvPicPr>
          <p:nvPr/>
        </p:nvPicPr>
        <p:blipFill>
          <a:blip r:embed="rId3"/>
          <a:stretch>
            <a:fillRect/>
          </a:stretch>
        </p:blipFill>
        <p:spPr>
          <a:xfrm>
            <a:off x="299441" y="818785"/>
            <a:ext cx="8545118" cy="5220429"/>
          </a:xfrm>
          <a:prstGeom prst="rect">
            <a:avLst/>
          </a:prstGeom>
        </p:spPr>
      </p:pic>
    </p:spTree>
    <p:extLst>
      <p:ext uri="{BB962C8B-B14F-4D97-AF65-F5344CB8AC3E}">
        <p14:creationId xmlns:p14="http://schemas.microsoft.com/office/powerpoint/2010/main" val="24385718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EB30059-6F06-4AD9-8A36-F41CA61A1301}" type="datetime1">
              <a:rPr lang="en-US" smtClean="0"/>
              <a:t>12/8/2024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Papers(2019-2020)</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8" name="Picture 17">
            <a:extLst>
              <a:ext uri="{FF2B5EF4-FFF2-40B4-BE49-F238E27FC236}">
                <a16:creationId xmlns:a16="http://schemas.microsoft.com/office/drawing/2014/main" id="{136605B1-7C6C-46BB-8C34-BCE26CBDB7CB}"/>
              </a:ext>
            </a:extLst>
          </p:cNvPr>
          <p:cNvPicPr>
            <a:picLocks noChangeAspect="1"/>
          </p:cNvPicPr>
          <p:nvPr/>
        </p:nvPicPr>
        <p:blipFill>
          <a:blip r:embed="rId3"/>
          <a:stretch>
            <a:fillRect/>
          </a:stretch>
        </p:blipFill>
        <p:spPr>
          <a:xfrm>
            <a:off x="0" y="1704068"/>
            <a:ext cx="9144000" cy="386499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A9C942-9409-4E95-92CD-DD74A750E4A4}" type="datetime1">
              <a:rPr lang="en-US" smtClean="0"/>
              <a:t>12/8/2024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Papers(2019-2020)</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1" name="Picture 10">
            <a:extLst>
              <a:ext uri="{FF2B5EF4-FFF2-40B4-BE49-F238E27FC236}">
                <a16:creationId xmlns:a16="http://schemas.microsoft.com/office/drawing/2014/main" id="{DCBEDB78-772B-4A9C-9813-AAAA86507DC2}"/>
              </a:ext>
            </a:extLst>
          </p:cNvPr>
          <p:cNvPicPr>
            <a:picLocks noChangeAspect="1"/>
          </p:cNvPicPr>
          <p:nvPr/>
        </p:nvPicPr>
        <p:blipFill>
          <a:blip r:embed="rId3"/>
          <a:stretch>
            <a:fillRect/>
          </a:stretch>
        </p:blipFill>
        <p:spPr>
          <a:xfrm>
            <a:off x="-38100" y="1490662"/>
            <a:ext cx="8724900" cy="3876675"/>
          </a:xfrm>
          <a:prstGeom prst="rect">
            <a:avLst/>
          </a:prstGeom>
        </p:spPr>
      </p:pic>
    </p:spTree>
    <p:extLst>
      <p:ext uri="{BB962C8B-B14F-4D97-AF65-F5344CB8AC3E}">
        <p14:creationId xmlns:p14="http://schemas.microsoft.com/office/powerpoint/2010/main" val="33339650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38479D-499A-42F2-BE02-3C8201C323A4}" type="datetime1">
              <a:rPr lang="en-US" smtClean="0"/>
              <a:t>12/8/2024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Papers(2019-2020)</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BA2A20FF-8453-4405-BDD8-D260DD567651}"/>
              </a:ext>
            </a:extLst>
          </p:cNvPr>
          <p:cNvPicPr>
            <a:picLocks noChangeAspect="1"/>
          </p:cNvPicPr>
          <p:nvPr/>
        </p:nvPicPr>
        <p:blipFill>
          <a:blip r:embed="rId3"/>
          <a:stretch>
            <a:fillRect/>
          </a:stretch>
        </p:blipFill>
        <p:spPr>
          <a:xfrm>
            <a:off x="472439" y="785715"/>
            <a:ext cx="8467725" cy="3476625"/>
          </a:xfrm>
          <a:prstGeom prst="rect">
            <a:avLst/>
          </a:prstGeom>
        </p:spPr>
      </p:pic>
      <p:pic>
        <p:nvPicPr>
          <p:cNvPr id="10" name="Picture 9">
            <a:extLst>
              <a:ext uri="{FF2B5EF4-FFF2-40B4-BE49-F238E27FC236}">
                <a16:creationId xmlns:a16="http://schemas.microsoft.com/office/drawing/2014/main" id="{E8556C07-5A5F-4C93-AE28-32A087B7138D}"/>
              </a:ext>
            </a:extLst>
          </p:cNvPr>
          <p:cNvPicPr>
            <a:picLocks noChangeAspect="1"/>
          </p:cNvPicPr>
          <p:nvPr/>
        </p:nvPicPr>
        <p:blipFill>
          <a:blip r:embed="rId4"/>
          <a:stretch>
            <a:fillRect/>
          </a:stretch>
        </p:blipFill>
        <p:spPr>
          <a:xfrm>
            <a:off x="333447" y="4091048"/>
            <a:ext cx="8745708" cy="1981200"/>
          </a:xfrm>
          <a:prstGeom prst="rect">
            <a:avLst/>
          </a:prstGeom>
        </p:spPr>
      </p:pic>
    </p:spTree>
    <p:extLst>
      <p:ext uri="{BB962C8B-B14F-4D97-AF65-F5344CB8AC3E}">
        <p14:creationId xmlns:p14="http://schemas.microsoft.com/office/powerpoint/2010/main" val="16059005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CCF2E2-89F4-4EB0-A4E4-B397181F2138}" type="datetime1">
              <a:rPr lang="en-US" smtClean="0"/>
              <a:t>12/8/2024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Papers(2019-2020)</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16ADE8F7-E139-4DCA-8AF1-0CD612A3A676}"/>
              </a:ext>
            </a:extLst>
          </p:cNvPr>
          <p:cNvPicPr>
            <a:picLocks noChangeAspect="1"/>
          </p:cNvPicPr>
          <p:nvPr/>
        </p:nvPicPr>
        <p:blipFill>
          <a:blip r:embed="rId3"/>
          <a:stretch>
            <a:fillRect/>
          </a:stretch>
        </p:blipFill>
        <p:spPr>
          <a:xfrm>
            <a:off x="94810" y="1295400"/>
            <a:ext cx="9077325" cy="4267200"/>
          </a:xfrm>
          <a:prstGeom prst="rect">
            <a:avLst/>
          </a:prstGeom>
        </p:spPr>
      </p:pic>
    </p:spTree>
    <p:extLst>
      <p:ext uri="{BB962C8B-B14F-4D97-AF65-F5344CB8AC3E}">
        <p14:creationId xmlns:p14="http://schemas.microsoft.com/office/powerpoint/2010/main" val="13414856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A30164-6D4B-4EDC-9B62-A00C42A176D9}" type="datetime1">
              <a:rPr lang="en-US" smtClean="0"/>
              <a:t>12/8/2024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Papers(2019-2020)</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id="{DEB84E8E-1ABC-43CE-99D6-56EA6092F77B}"/>
              </a:ext>
            </a:extLst>
          </p:cNvPr>
          <p:cNvPicPr>
            <a:picLocks noChangeAspect="1"/>
          </p:cNvPicPr>
          <p:nvPr/>
        </p:nvPicPr>
        <p:blipFill>
          <a:blip r:embed="rId3"/>
          <a:stretch>
            <a:fillRect/>
          </a:stretch>
        </p:blipFill>
        <p:spPr>
          <a:xfrm>
            <a:off x="233289" y="817163"/>
            <a:ext cx="8686800" cy="3495675"/>
          </a:xfrm>
          <a:prstGeom prst="rect">
            <a:avLst/>
          </a:prstGeom>
        </p:spPr>
      </p:pic>
      <p:pic>
        <p:nvPicPr>
          <p:cNvPr id="9" name="Picture 8">
            <a:extLst>
              <a:ext uri="{FF2B5EF4-FFF2-40B4-BE49-F238E27FC236}">
                <a16:creationId xmlns:a16="http://schemas.microsoft.com/office/drawing/2014/main" id="{88DC669E-3E28-45BC-BF22-A6D7C513E400}"/>
              </a:ext>
            </a:extLst>
          </p:cNvPr>
          <p:cNvPicPr>
            <a:picLocks noChangeAspect="1"/>
          </p:cNvPicPr>
          <p:nvPr/>
        </p:nvPicPr>
        <p:blipFill>
          <a:blip r:embed="rId4"/>
          <a:stretch>
            <a:fillRect/>
          </a:stretch>
        </p:blipFill>
        <p:spPr>
          <a:xfrm>
            <a:off x="447675" y="4261030"/>
            <a:ext cx="8467725" cy="2000250"/>
          </a:xfrm>
          <a:prstGeom prst="rect">
            <a:avLst/>
          </a:prstGeom>
        </p:spPr>
      </p:pic>
    </p:spTree>
    <p:extLst>
      <p:ext uri="{BB962C8B-B14F-4D97-AF65-F5344CB8AC3E}">
        <p14:creationId xmlns:p14="http://schemas.microsoft.com/office/powerpoint/2010/main" val="41489279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7E3EB0-8AB8-440E-86F3-69AFDA8849F3}" type="datetime1">
              <a:rPr lang="en-US" smtClean="0"/>
              <a:t>12/8/2024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724646B2-1108-4A15-80EC-95C85C1A0DEA}"/>
              </a:ext>
            </a:extLst>
          </p:cNvPr>
          <p:cNvPicPr>
            <a:picLocks noChangeAspect="1"/>
          </p:cNvPicPr>
          <p:nvPr/>
        </p:nvPicPr>
        <p:blipFill>
          <a:blip r:embed="rId3"/>
          <a:stretch>
            <a:fillRect/>
          </a:stretch>
        </p:blipFill>
        <p:spPr>
          <a:xfrm>
            <a:off x="304800" y="896937"/>
            <a:ext cx="7924800" cy="3790950"/>
          </a:xfrm>
          <a:prstGeom prst="rect">
            <a:avLst/>
          </a:prstGeom>
        </p:spPr>
      </p:pic>
      <p:pic>
        <p:nvPicPr>
          <p:cNvPr id="10" name="Picture 9">
            <a:extLst>
              <a:ext uri="{FF2B5EF4-FFF2-40B4-BE49-F238E27FC236}">
                <a16:creationId xmlns:a16="http://schemas.microsoft.com/office/drawing/2014/main" id="{BE598FE8-C6B9-402F-AFCD-1783314AEDD5}"/>
              </a:ext>
            </a:extLst>
          </p:cNvPr>
          <p:cNvPicPr>
            <a:picLocks noChangeAspect="1"/>
          </p:cNvPicPr>
          <p:nvPr/>
        </p:nvPicPr>
        <p:blipFill>
          <a:blip r:embed="rId4"/>
          <a:stretch>
            <a:fillRect/>
          </a:stretch>
        </p:blipFill>
        <p:spPr>
          <a:xfrm>
            <a:off x="723900" y="4732492"/>
            <a:ext cx="7315200" cy="1304925"/>
          </a:xfrm>
          <a:prstGeom prst="rect">
            <a:avLst/>
          </a:prstGeom>
        </p:spPr>
      </p:pic>
    </p:spTree>
    <p:extLst>
      <p:ext uri="{BB962C8B-B14F-4D97-AF65-F5344CB8AC3E}">
        <p14:creationId xmlns:p14="http://schemas.microsoft.com/office/powerpoint/2010/main" val="4233612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7A3108-83BC-4EAF-8307-0AD334616D53}" type="datetime1">
              <a:rPr lang="en-US" smtClean="0"/>
              <a:t>12/8/2024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F3A10B29-C300-4D61-BEC6-B3021E800B08}"/>
              </a:ext>
            </a:extLst>
          </p:cNvPr>
          <p:cNvPicPr>
            <a:picLocks noChangeAspect="1"/>
          </p:cNvPicPr>
          <p:nvPr/>
        </p:nvPicPr>
        <p:blipFill>
          <a:blip r:embed="rId3"/>
          <a:stretch>
            <a:fillRect/>
          </a:stretch>
        </p:blipFill>
        <p:spPr>
          <a:xfrm>
            <a:off x="523875" y="1447800"/>
            <a:ext cx="8096250" cy="4267199"/>
          </a:xfrm>
          <a:prstGeom prst="rect">
            <a:avLst/>
          </a:prstGeom>
        </p:spPr>
      </p:pic>
    </p:spTree>
    <p:extLst>
      <p:ext uri="{BB962C8B-B14F-4D97-AF65-F5344CB8AC3E}">
        <p14:creationId xmlns:p14="http://schemas.microsoft.com/office/powerpoint/2010/main" val="24360796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5D49A7-9C49-4D39-A85C-8E2023D73FFF}" type="datetime1">
              <a:rPr lang="en-US" smtClean="0"/>
              <a:t>12/8/2024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9">
            <a:extLst>
              <a:ext uri="{FF2B5EF4-FFF2-40B4-BE49-F238E27FC236}">
                <a16:creationId xmlns:a16="http://schemas.microsoft.com/office/drawing/2014/main" id="{E373DD7C-E5F3-42EE-AB48-0E3F3BAFF530}"/>
              </a:ext>
            </a:extLst>
          </p:cNvPr>
          <p:cNvPicPr>
            <a:picLocks noChangeAspect="1"/>
          </p:cNvPicPr>
          <p:nvPr/>
        </p:nvPicPr>
        <p:blipFill>
          <a:blip r:embed="rId3"/>
          <a:stretch>
            <a:fillRect/>
          </a:stretch>
        </p:blipFill>
        <p:spPr>
          <a:xfrm>
            <a:off x="866775" y="970233"/>
            <a:ext cx="7410450" cy="2162175"/>
          </a:xfrm>
          <a:prstGeom prst="rect">
            <a:avLst/>
          </a:prstGeom>
        </p:spPr>
      </p:pic>
      <p:pic>
        <p:nvPicPr>
          <p:cNvPr id="11" name="Picture 10">
            <a:extLst>
              <a:ext uri="{FF2B5EF4-FFF2-40B4-BE49-F238E27FC236}">
                <a16:creationId xmlns:a16="http://schemas.microsoft.com/office/drawing/2014/main" id="{2CC5C692-9C3B-4FF9-A885-4EFA8D2D82CB}"/>
              </a:ext>
            </a:extLst>
          </p:cNvPr>
          <p:cNvPicPr>
            <a:picLocks noChangeAspect="1"/>
          </p:cNvPicPr>
          <p:nvPr/>
        </p:nvPicPr>
        <p:blipFill>
          <a:blip r:embed="rId4"/>
          <a:stretch>
            <a:fillRect/>
          </a:stretch>
        </p:blipFill>
        <p:spPr>
          <a:xfrm>
            <a:off x="866775" y="2852950"/>
            <a:ext cx="8086725" cy="3471650"/>
          </a:xfrm>
          <a:prstGeom prst="rect">
            <a:avLst/>
          </a:prstGeom>
        </p:spPr>
      </p:pic>
    </p:spTree>
    <p:extLst>
      <p:ext uri="{BB962C8B-B14F-4D97-AF65-F5344CB8AC3E}">
        <p14:creationId xmlns:p14="http://schemas.microsoft.com/office/powerpoint/2010/main" val="13134327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E03B6-5C65-4342-A53A-90FCFD1DFB77}" type="datetime1">
              <a:rPr lang="en-US" smtClean="0"/>
              <a:t>12/8/2024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78620722-2D70-4D32-B0A5-5F3FFB907EAA}"/>
              </a:ext>
            </a:extLst>
          </p:cNvPr>
          <p:cNvPicPr>
            <a:picLocks noChangeAspect="1"/>
          </p:cNvPicPr>
          <p:nvPr/>
        </p:nvPicPr>
        <p:blipFill>
          <a:blip r:embed="rId3"/>
          <a:stretch>
            <a:fillRect/>
          </a:stretch>
        </p:blipFill>
        <p:spPr>
          <a:xfrm>
            <a:off x="493542" y="1066800"/>
            <a:ext cx="8191500" cy="3133725"/>
          </a:xfrm>
          <a:prstGeom prst="rect">
            <a:avLst/>
          </a:prstGeom>
        </p:spPr>
      </p:pic>
      <p:pic>
        <p:nvPicPr>
          <p:cNvPr id="11" name="Picture 10">
            <a:extLst>
              <a:ext uri="{FF2B5EF4-FFF2-40B4-BE49-F238E27FC236}">
                <a16:creationId xmlns:a16="http://schemas.microsoft.com/office/drawing/2014/main" id="{E3A547C2-759F-4082-B6D4-E3B3C3023B8B}"/>
              </a:ext>
            </a:extLst>
          </p:cNvPr>
          <p:cNvPicPr>
            <a:picLocks noChangeAspect="1"/>
          </p:cNvPicPr>
          <p:nvPr/>
        </p:nvPicPr>
        <p:blipFill>
          <a:blip r:embed="rId4"/>
          <a:stretch>
            <a:fillRect/>
          </a:stretch>
        </p:blipFill>
        <p:spPr>
          <a:xfrm>
            <a:off x="750863" y="4245577"/>
            <a:ext cx="7991475" cy="1257300"/>
          </a:xfrm>
          <a:prstGeom prst="rect">
            <a:avLst/>
          </a:prstGeom>
        </p:spPr>
      </p:pic>
    </p:spTree>
    <p:extLst>
      <p:ext uri="{BB962C8B-B14F-4D97-AF65-F5344CB8AC3E}">
        <p14:creationId xmlns:p14="http://schemas.microsoft.com/office/powerpoint/2010/main" val="60900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1143000"/>
            <a:ext cx="8229600" cy="4525963"/>
          </a:xfrm>
        </p:spPr>
        <p:txBody>
          <a:bodyPr/>
          <a:lstStyle/>
          <a:p>
            <a:pPr algn="just"/>
            <a:r>
              <a:rPr lang="en-US" sz="2400" dirty="0"/>
              <a:t>Prerequisite</a:t>
            </a:r>
          </a:p>
          <a:p>
            <a:pPr algn="just"/>
            <a:r>
              <a:rPr lang="en-US" sz="2200" dirty="0"/>
              <a:t>Basic concept of c programming language.</a:t>
            </a:r>
          </a:p>
          <a:p>
            <a:pPr algn="just"/>
            <a:r>
              <a:rPr lang="en-US" sz="2200" dirty="0"/>
              <a:t>Concept of stack, queue and link list.</a:t>
            </a:r>
          </a:p>
          <a:p>
            <a:pPr marL="0" indent="0" algn="just">
              <a:buNone/>
            </a:pPr>
            <a:endParaRPr lang="en-US" sz="2200" dirty="0"/>
          </a:p>
          <a:p>
            <a:pPr algn="just"/>
            <a:r>
              <a:rPr lang="en-US" sz="2400" b="1" dirty="0"/>
              <a:t>Recap</a:t>
            </a:r>
          </a:p>
          <a:p>
            <a:pPr algn="just"/>
            <a:r>
              <a:rPr lang="en-US" sz="2200" dirty="0"/>
              <a:t>Flow Chart</a:t>
            </a:r>
          </a:p>
          <a:p>
            <a:pPr algn="just"/>
            <a:r>
              <a:rPr lang="en-US" sz="2200" dirty="0"/>
              <a:t>Algorithm</a:t>
            </a:r>
          </a:p>
          <a:p>
            <a:endParaRPr lang="en-US" dirty="0"/>
          </a:p>
        </p:txBody>
      </p:sp>
      <p:sp>
        <p:nvSpPr>
          <p:cNvPr id="4" name="Date Placeholder 3"/>
          <p:cNvSpPr>
            <a:spLocks noGrp="1"/>
          </p:cNvSpPr>
          <p:nvPr>
            <p:ph type="dt" sz="half" idx="10"/>
          </p:nvPr>
        </p:nvSpPr>
        <p:spPr/>
        <p:txBody>
          <a:bodyPr/>
          <a:lstStyle/>
          <a:p>
            <a:fld id="{833DC8F1-DE67-4828-A52E-6811033CD1B7}" type="datetime1">
              <a:rPr lang="en-US" smtClean="0"/>
              <a:t>12/8/2024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Prerequisite and Recap</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4561050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329701-BBAE-4B66-A55B-C5A9CAA52CCB}" type="datetime1">
              <a:rPr lang="en-US" smtClean="0"/>
              <a:t>12/8/2024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id="{6CA325D6-A9FF-4BDD-90B3-5E3F4FC22715}"/>
              </a:ext>
            </a:extLst>
          </p:cNvPr>
          <p:cNvPicPr>
            <a:picLocks noChangeAspect="1"/>
          </p:cNvPicPr>
          <p:nvPr/>
        </p:nvPicPr>
        <p:blipFill>
          <a:blip r:embed="rId3"/>
          <a:stretch>
            <a:fillRect/>
          </a:stretch>
        </p:blipFill>
        <p:spPr>
          <a:xfrm>
            <a:off x="450166" y="1752600"/>
            <a:ext cx="8096250" cy="1533525"/>
          </a:xfrm>
          <a:prstGeom prst="rect">
            <a:avLst/>
          </a:prstGeom>
        </p:spPr>
      </p:pic>
    </p:spTree>
    <p:extLst>
      <p:ext uri="{BB962C8B-B14F-4D97-AF65-F5344CB8AC3E}">
        <p14:creationId xmlns:p14="http://schemas.microsoft.com/office/powerpoint/2010/main" val="21344680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6031EF-18E0-40CD-A7DF-97E5B1CE3063}" type="datetime1">
              <a:rPr lang="en-US" smtClean="0"/>
              <a:t>12/8/2024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Old</a:t>
            </a:r>
            <a:r>
              <a:rPr kumimoji="0" lang="en-US" sz="3000" b="0" i="0" u="none" strike="noStrike" kern="1200" cap="none" spc="0" normalizeH="0" noProof="0" dirty="0">
                <a:ln>
                  <a:noFill/>
                </a:ln>
                <a:solidFill>
                  <a:schemeClr val="dk1"/>
                </a:solidFill>
                <a:effectLst/>
                <a:uLnTx/>
                <a:uFillTx/>
                <a:latin typeface="+mn-lt"/>
                <a:ea typeface="+mn-ea"/>
                <a:cs typeface="+mn-cs"/>
              </a:rPr>
              <a:t> Question Papers(2020-2021)</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4" name="Content Placeholder 13">
            <a:extLst>
              <a:ext uri="{FF2B5EF4-FFF2-40B4-BE49-F238E27FC236}">
                <a16:creationId xmlns:a16="http://schemas.microsoft.com/office/drawing/2014/main" id="{974472EB-2CC9-4720-ADAE-777ED3BDFE93}"/>
              </a:ext>
            </a:extLst>
          </p:cNvPr>
          <p:cNvPicPr>
            <a:picLocks noGrp="1" noChangeAspect="1"/>
          </p:cNvPicPr>
          <p:nvPr>
            <p:ph idx="4294967295"/>
          </p:nvPr>
        </p:nvPicPr>
        <p:blipFill>
          <a:blip r:embed="rId3"/>
          <a:stretch>
            <a:fillRect/>
          </a:stretch>
        </p:blipFill>
        <p:spPr>
          <a:xfrm>
            <a:off x="457200" y="1143000"/>
            <a:ext cx="8229600" cy="3371161"/>
          </a:xfrm>
          <a:prstGeom prst="rect">
            <a:avLst/>
          </a:prstGeom>
        </p:spPr>
      </p:pic>
      <p:pic>
        <p:nvPicPr>
          <p:cNvPr id="15" name="Picture 14">
            <a:extLst>
              <a:ext uri="{FF2B5EF4-FFF2-40B4-BE49-F238E27FC236}">
                <a16:creationId xmlns:a16="http://schemas.microsoft.com/office/drawing/2014/main" id="{CADD11AD-D9A4-4EB1-A961-AD8997D6EF0E}"/>
              </a:ext>
            </a:extLst>
          </p:cNvPr>
          <p:cNvPicPr>
            <a:picLocks noChangeAspect="1"/>
          </p:cNvPicPr>
          <p:nvPr/>
        </p:nvPicPr>
        <p:blipFill>
          <a:blip r:embed="rId4"/>
          <a:stretch>
            <a:fillRect/>
          </a:stretch>
        </p:blipFill>
        <p:spPr>
          <a:xfrm>
            <a:off x="504825" y="4639552"/>
            <a:ext cx="8639175" cy="1133475"/>
          </a:xfrm>
          <a:prstGeom prst="rect">
            <a:avLst/>
          </a:prstGeom>
        </p:spPr>
      </p:pic>
    </p:spTree>
    <p:extLst>
      <p:ext uri="{BB962C8B-B14F-4D97-AF65-F5344CB8AC3E}">
        <p14:creationId xmlns:p14="http://schemas.microsoft.com/office/powerpoint/2010/main" val="41381554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905ABE-A86A-4572-B316-1581FE3B40D8}" type="datetime1">
              <a:rPr lang="en-US" smtClean="0"/>
              <a:t>12/8/2024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Old Question Papers(2020-2021)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2" name="Content Placeholder 11">
            <a:extLst>
              <a:ext uri="{FF2B5EF4-FFF2-40B4-BE49-F238E27FC236}">
                <a16:creationId xmlns:a16="http://schemas.microsoft.com/office/drawing/2014/main" id="{169E21E4-811C-48C1-ACC4-A0924FF55EA6}"/>
              </a:ext>
            </a:extLst>
          </p:cNvPr>
          <p:cNvPicPr>
            <a:picLocks noGrp="1" noChangeAspect="1"/>
          </p:cNvPicPr>
          <p:nvPr>
            <p:ph idx="4294967295"/>
          </p:nvPr>
        </p:nvPicPr>
        <p:blipFill>
          <a:blip r:embed="rId3"/>
          <a:stretch>
            <a:fillRect/>
          </a:stretch>
        </p:blipFill>
        <p:spPr>
          <a:xfrm>
            <a:off x="547687" y="3132537"/>
            <a:ext cx="8048625" cy="2901156"/>
          </a:xfrm>
          <a:prstGeom prst="rect">
            <a:avLst/>
          </a:prstGeom>
        </p:spPr>
      </p:pic>
      <p:pic>
        <p:nvPicPr>
          <p:cNvPr id="11" name="Picture 10">
            <a:extLst>
              <a:ext uri="{FF2B5EF4-FFF2-40B4-BE49-F238E27FC236}">
                <a16:creationId xmlns:a16="http://schemas.microsoft.com/office/drawing/2014/main" id="{28AD5C79-D573-4059-980C-7236DA4B0BA4}"/>
              </a:ext>
            </a:extLst>
          </p:cNvPr>
          <p:cNvPicPr>
            <a:picLocks noChangeAspect="1"/>
          </p:cNvPicPr>
          <p:nvPr/>
        </p:nvPicPr>
        <p:blipFill>
          <a:blip r:embed="rId4"/>
          <a:stretch>
            <a:fillRect/>
          </a:stretch>
        </p:blipFill>
        <p:spPr>
          <a:xfrm>
            <a:off x="118843" y="946150"/>
            <a:ext cx="8582025" cy="205740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9025CC8-F330-48F3-A4FE-37E9EA249D19}" type="datetime1">
              <a:rPr lang="en-US" smtClean="0"/>
              <a:t>12/8/2024</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Old Question Papers(2020-2021)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id="{B9773743-676C-41F6-94F6-BA6A34F2166E}"/>
              </a:ext>
            </a:extLst>
          </p:cNvPr>
          <p:cNvPicPr>
            <a:picLocks noChangeAspect="1"/>
          </p:cNvPicPr>
          <p:nvPr/>
        </p:nvPicPr>
        <p:blipFill>
          <a:blip r:embed="rId3"/>
          <a:stretch>
            <a:fillRect/>
          </a:stretch>
        </p:blipFill>
        <p:spPr>
          <a:xfrm>
            <a:off x="361240" y="866370"/>
            <a:ext cx="8325560" cy="2105432"/>
          </a:xfrm>
          <a:prstGeom prst="rect">
            <a:avLst/>
          </a:prstGeom>
        </p:spPr>
      </p:pic>
      <p:pic>
        <p:nvPicPr>
          <p:cNvPr id="3" name="Picture 2">
            <a:extLst>
              <a:ext uri="{FF2B5EF4-FFF2-40B4-BE49-F238E27FC236}">
                <a16:creationId xmlns:a16="http://schemas.microsoft.com/office/drawing/2014/main" id="{4DC212D7-A3EA-4C01-AFCB-8E08325B9E9D}"/>
              </a:ext>
            </a:extLst>
          </p:cNvPr>
          <p:cNvPicPr>
            <a:picLocks noChangeAspect="1"/>
          </p:cNvPicPr>
          <p:nvPr/>
        </p:nvPicPr>
        <p:blipFill>
          <a:blip r:embed="rId4"/>
          <a:stretch>
            <a:fillRect/>
          </a:stretch>
        </p:blipFill>
        <p:spPr>
          <a:xfrm>
            <a:off x="361240" y="2743200"/>
            <a:ext cx="8153400" cy="3248431"/>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8A0CC0-44DC-4AD3-8E13-5F7D5484290A}" type="datetime1">
              <a:rPr lang="en-US" smtClean="0"/>
              <a:t>12/8/2024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sp>
        <p:nvSpPr>
          <p:cNvPr id="7" name="Title 1"/>
          <p:cNvSpPr txBox="1">
            <a:spLocks/>
          </p:cNvSpPr>
          <p:nvPr/>
        </p:nvSpPr>
        <p:spPr>
          <a:xfrm>
            <a:off x="1323535" y="936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dirty="0"/>
          </a:p>
          <a:p>
            <a:pPr algn="ctr">
              <a:spcBef>
                <a:spcPct val="0"/>
              </a:spcBef>
              <a:defRPr/>
            </a:pPr>
            <a:r>
              <a:rPr lang="en-US" sz="3000" dirty="0"/>
              <a:t>Old Question Papers(2020-2021)</a:t>
            </a:r>
          </a:p>
          <a:p>
            <a:pPr lvl="0" algn="ctr">
              <a:spcBef>
                <a:spcPct val="0"/>
              </a:spcBef>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id="{AC253C3F-A91B-457B-9509-EF7CC867A743}"/>
              </a:ext>
            </a:extLst>
          </p:cNvPr>
          <p:cNvPicPr>
            <a:picLocks noGrp="1" noChangeAspect="1"/>
          </p:cNvPicPr>
          <p:nvPr>
            <p:ph idx="4294967295"/>
          </p:nvPr>
        </p:nvPicPr>
        <p:blipFill>
          <a:blip r:embed="rId3"/>
          <a:stretch>
            <a:fillRect/>
          </a:stretch>
        </p:blipFill>
        <p:spPr>
          <a:xfrm>
            <a:off x="4556125" y="1659136"/>
            <a:ext cx="184150" cy="75803"/>
          </a:xfrm>
          <a:prstGeom prst="rect">
            <a:avLst/>
          </a:prstGeom>
        </p:spPr>
      </p:pic>
      <p:pic>
        <p:nvPicPr>
          <p:cNvPr id="3" name="Picture 2">
            <a:extLst>
              <a:ext uri="{FF2B5EF4-FFF2-40B4-BE49-F238E27FC236}">
                <a16:creationId xmlns:a16="http://schemas.microsoft.com/office/drawing/2014/main" id="{C116E379-091F-407F-8B62-DD4B55E3D309}"/>
              </a:ext>
            </a:extLst>
          </p:cNvPr>
          <p:cNvPicPr>
            <a:picLocks noChangeAspect="1"/>
          </p:cNvPicPr>
          <p:nvPr/>
        </p:nvPicPr>
        <p:blipFill>
          <a:blip r:embed="rId3"/>
          <a:stretch>
            <a:fillRect/>
          </a:stretch>
        </p:blipFill>
        <p:spPr>
          <a:xfrm>
            <a:off x="228600" y="1295400"/>
            <a:ext cx="8839200" cy="4267200"/>
          </a:xfrm>
          <a:prstGeom prst="rect">
            <a:avLst/>
          </a:prstGeom>
        </p:spPr>
      </p:pic>
    </p:spTree>
    <p:extLst>
      <p:ext uri="{BB962C8B-B14F-4D97-AF65-F5344CB8AC3E}">
        <p14:creationId xmlns:p14="http://schemas.microsoft.com/office/powerpoint/2010/main" val="7693835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A6FD05-C0CC-4CFF-948C-C2621CCDD8C9}" type="datetime1">
              <a:rPr lang="en-US" smtClean="0"/>
              <a:t>12/8/2024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Old Question Papers(2020-2021)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id="{AC253C3F-A91B-457B-9509-EF7CC867A743}"/>
              </a:ext>
            </a:extLst>
          </p:cNvPr>
          <p:cNvPicPr>
            <a:picLocks noGrp="1" noChangeAspect="1"/>
          </p:cNvPicPr>
          <p:nvPr>
            <p:ph idx="4294967295"/>
          </p:nvPr>
        </p:nvPicPr>
        <p:blipFill>
          <a:blip r:embed="rId3"/>
          <a:stretch>
            <a:fillRect/>
          </a:stretch>
        </p:blipFill>
        <p:spPr>
          <a:xfrm>
            <a:off x="4556125" y="1659136"/>
            <a:ext cx="184150" cy="75803"/>
          </a:xfrm>
          <a:prstGeom prst="rect">
            <a:avLst/>
          </a:prstGeom>
        </p:spPr>
      </p:pic>
      <p:pic>
        <p:nvPicPr>
          <p:cNvPr id="9" name="Content Placeholder 6">
            <a:extLst>
              <a:ext uri="{FF2B5EF4-FFF2-40B4-BE49-F238E27FC236}">
                <a16:creationId xmlns:a16="http://schemas.microsoft.com/office/drawing/2014/main" id="{7A7AF4D6-AD8B-4C0C-BCAD-A645EF105D82}"/>
              </a:ext>
            </a:extLst>
          </p:cNvPr>
          <p:cNvPicPr>
            <a:picLocks noChangeAspect="1"/>
          </p:cNvPicPr>
          <p:nvPr/>
        </p:nvPicPr>
        <p:blipFill>
          <a:blip r:embed="rId4"/>
          <a:stretch>
            <a:fillRect/>
          </a:stretch>
        </p:blipFill>
        <p:spPr>
          <a:xfrm>
            <a:off x="450166" y="1447800"/>
            <a:ext cx="8229600" cy="3962400"/>
          </a:xfrm>
          <a:prstGeom prst="rect">
            <a:avLst/>
          </a:prstGeom>
        </p:spPr>
      </p:pic>
    </p:spTree>
    <p:extLst>
      <p:ext uri="{BB962C8B-B14F-4D97-AF65-F5344CB8AC3E}">
        <p14:creationId xmlns:p14="http://schemas.microsoft.com/office/powerpoint/2010/main" val="31702996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CF13FD-0C36-4E0A-A253-637258712EB2}" type="datetime1">
              <a:rPr lang="en-US" smtClean="0"/>
              <a:t>12/8/2024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Expected Questions for University Exam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id="{AC253C3F-A91B-457B-9509-EF7CC867A743}"/>
              </a:ext>
            </a:extLst>
          </p:cNvPr>
          <p:cNvPicPr>
            <a:picLocks noGrp="1" noChangeAspect="1"/>
          </p:cNvPicPr>
          <p:nvPr>
            <p:ph idx="4294967295"/>
          </p:nvPr>
        </p:nvPicPr>
        <p:blipFill>
          <a:blip r:embed="rId3"/>
          <a:stretch>
            <a:fillRect/>
          </a:stretch>
        </p:blipFill>
        <p:spPr>
          <a:xfrm>
            <a:off x="4556125" y="1659136"/>
            <a:ext cx="184150" cy="75803"/>
          </a:xfrm>
          <a:prstGeom prst="rect">
            <a:avLst/>
          </a:prstGeom>
        </p:spPr>
      </p:pic>
      <p:sp>
        <p:nvSpPr>
          <p:cNvPr id="9" name="Rectangle 8">
            <a:extLst>
              <a:ext uri="{FF2B5EF4-FFF2-40B4-BE49-F238E27FC236}">
                <a16:creationId xmlns:a16="http://schemas.microsoft.com/office/drawing/2014/main" id="{A2AB4D9D-E61D-44B2-917F-090E8398034C}"/>
              </a:ext>
            </a:extLst>
          </p:cNvPr>
          <p:cNvSpPr/>
          <p:nvPr/>
        </p:nvSpPr>
        <p:spPr>
          <a:xfrm>
            <a:off x="457200" y="990600"/>
            <a:ext cx="8077200" cy="6524863"/>
          </a:xfrm>
          <a:prstGeom prst="rect">
            <a:avLst/>
          </a:prstGeom>
        </p:spPr>
        <p:txBody>
          <a:bodyPr wrap="square">
            <a:spAutoFit/>
          </a:bodyPr>
          <a:lstStyle/>
          <a:p>
            <a:pPr lvl="0"/>
            <a:r>
              <a:rPr lang="en-US" sz="2200" dirty="0"/>
              <a:t>1.Describe activity selection problem. Following are the 9 activities with their start and finish time as</a:t>
            </a:r>
            <a:endParaRPr lang="en-IN" sz="2200" dirty="0"/>
          </a:p>
          <a:p>
            <a:r>
              <a:rPr lang="en-IN" sz="2200" dirty="0"/>
              <a:t>S={1,2,4,1,5,8,9,11,13}        F={3,5,7,8,9,10,11,14,16}</a:t>
            </a:r>
          </a:p>
          <a:p>
            <a:r>
              <a:rPr lang="en-US" sz="2200" dirty="0"/>
              <a:t>Find a schedule where a maximum number of activities can be scheduled</a:t>
            </a:r>
            <a:r>
              <a:rPr lang="en-US" dirty="0"/>
              <a:t>.    						</a:t>
            </a:r>
            <a:r>
              <a:rPr lang="en-US" sz="2200" dirty="0"/>
              <a:t>[CO1]</a:t>
            </a:r>
          </a:p>
          <a:p>
            <a:pPr lvl="0"/>
            <a:r>
              <a:rPr lang="en-US" sz="2200" dirty="0"/>
              <a:t>2. Consider following instance for simple Knapsack Problem. Find the solution using greedy  method. N:8, Value of knapsack is 110.</a:t>
            </a:r>
            <a:endParaRPr lang="en-IN" sz="2200" dirty="0"/>
          </a:p>
          <a:p>
            <a:r>
              <a:rPr lang="en-IN" sz="2200" dirty="0"/>
              <a:t>            V : { 30,20,100,90,160,200,180,220}</a:t>
            </a:r>
          </a:p>
          <a:p>
            <a:r>
              <a:rPr lang="en-IN" sz="2200" dirty="0"/>
              <a:t>            W : {5, 10, 20,22,33, 43, 45, 55} 	                              </a:t>
            </a:r>
            <a:r>
              <a:rPr lang="en-US" sz="2200" dirty="0"/>
              <a:t>[CO1]</a:t>
            </a:r>
            <a:endParaRPr lang="en-IN" sz="2200" dirty="0"/>
          </a:p>
          <a:p>
            <a:r>
              <a:rPr lang="en-IN" sz="2200" dirty="0"/>
              <a:t>3.</a:t>
            </a:r>
            <a:r>
              <a:rPr lang="en-US" sz="2200" dirty="0"/>
              <a:t> </a:t>
            </a:r>
            <a:r>
              <a:rPr lang="en-IN" sz="2200" dirty="0"/>
              <a:t>Discuss the Convex Hull Problem.                                       </a:t>
            </a:r>
            <a:r>
              <a:rPr lang="en-US" sz="2200" dirty="0"/>
              <a:t>[CO1]</a:t>
            </a:r>
          </a:p>
          <a:p>
            <a:r>
              <a:rPr lang="en-IN" sz="2200" dirty="0"/>
              <a:t>4.</a:t>
            </a:r>
            <a:r>
              <a:rPr lang="en-US" dirty="0"/>
              <a:t> </a:t>
            </a:r>
            <a:r>
              <a:rPr lang="en-US" sz="2200" dirty="0"/>
              <a:t>Consider the Following Knapsack Problem . Find the solution</a:t>
            </a:r>
          </a:p>
          <a:p>
            <a:r>
              <a:rPr lang="en-US" sz="2200" dirty="0"/>
              <a:t>     through Greedy Algorithm.		N=4</a:t>
            </a:r>
            <a:r>
              <a:rPr lang="en-IN" sz="2200" dirty="0"/>
              <a:t>, M=60,</a:t>
            </a:r>
          </a:p>
          <a:p>
            <a:r>
              <a:rPr lang="en-IN" sz="2200" dirty="0"/>
              <a:t>      Profit={280,150,300,50}, Weight={30,12,20,24}.            </a:t>
            </a:r>
            <a:r>
              <a:rPr lang="en-US" sz="2200" dirty="0"/>
              <a:t>[CO1]</a:t>
            </a:r>
          </a:p>
          <a:p>
            <a:r>
              <a:rPr lang="en-IN" sz="2200" dirty="0"/>
              <a:t>5.</a:t>
            </a:r>
            <a:r>
              <a:rPr lang="en-US" b="1" dirty="0"/>
              <a:t> </a:t>
            </a:r>
            <a:r>
              <a:rPr lang="en-US" sz="2200" dirty="0"/>
              <a:t>What is minimum spanning tree? Explain any one of minimum</a:t>
            </a:r>
          </a:p>
          <a:p>
            <a:r>
              <a:rPr lang="en-US" sz="2200" dirty="0"/>
              <a:t>     spanning tree algorithm with example.                             [CO1]</a:t>
            </a:r>
          </a:p>
          <a:p>
            <a:endParaRPr lang="en-IN" sz="2200" dirty="0"/>
          </a:p>
          <a:p>
            <a:endParaRPr lang="en-IN" sz="2200" dirty="0"/>
          </a:p>
          <a:p>
            <a:r>
              <a:rPr lang="en-IN" sz="2200" dirty="0"/>
              <a:t>	</a:t>
            </a:r>
          </a:p>
          <a:p>
            <a:r>
              <a:rPr lang="en-IN" sz="2200" dirty="0"/>
              <a:t>	</a:t>
            </a:r>
          </a:p>
        </p:txBody>
      </p:sp>
      <p:sp>
        <p:nvSpPr>
          <p:cNvPr id="10" name="Rectangle 9">
            <a:extLst>
              <a:ext uri="{FF2B5EF4-FFF2-40B4-BE49-F238E27FC236}">
                <a16:creationId xmlns:a16="http://schemas.microsoft.com/office/drawing/2014/main" id="{D6B289B9-FBA8-4117-A18D-B51942BBF275}"/>
              </a:ext>
            </a:extLst>
          </p:cNvPr>
          <p:cNvSpPr/>
          <p:nvPr/>
        </p:nvSpPr>
        <p:spPr>
          <a:xfrm>
            <a:off x="1143000" y="4277414"/>
            <a:ext cx="6934200" cy="358816"/>
          </a:xfrm>
          <a:prstGeom prst="rect">
            <a:avLst/>
          </a:prstGeom>
        </p:spPr>
        <p:txBody>
          <a:bodyPr wrap="square">
            <a:spAutoFit/>
          </a:bodyPr>
          <a:lstStyle/>
          <a:p>
            <a:pPr>
              <a:lnSpc>
                <a:spcPct val="115000"/>
              </a:lnSpc>
              <a:spcAft>
                <a:spcPts val="0"/>
              </a:spcAft>
              <a:tabLst>
                <a:tab pos="171450" algn="l"/>
                <a:tab pos="285750" algn="l"/>
              </a:tabLst>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9043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514600" y="6356350"/>
            <a:ext cx="5181600" cy="365125"/>
          </a:xfrm>
        </p:spPr>
        <p:txBody>
          <a:bodyPr/>
          <a:lstStyle/>
          <a:p>
            <a:r>
              <a:rPr lang="fi-FI" dirty="0"/>
              <a:t>Anamika Chaudhary   ACSE0401 DAA        Unit III</a:t>
            </a:r>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Summary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a:extLst>
              <a:ext uri="{FF2B5EF4-FFF2-40B4-BE49-F238E27FC236}">
                <a16:creationId xmlns:a16="http://schemas.microsoft.com/office/drawing/2014/main" id="{BEC54260-4D18-435C-9CB5-B8683E6DEF5D}"/>
              </a:ext>
            </a:extLst>
          </p:cNvPr>
          <p:cNvSpPr/>
          <p:nvPr/>
        </p:nvSpPr>
        <p:spPr>
          <a:xfrm>
            <a:off x="885092" y="1340768"/>
            <a:ext cx="7772400" cy="225639"/>
          </a:xfrm>
          <a:prstGeom prst="rect">
            <a:avLst/>
          </a:prstGeom>
        </p:spPr>
        <p:txBody>
          <a:bodyPr wrap="square">
            <a:spAutoFit/>
          </a:bodyPr>
          <a:lstStyle/>
          <a:p>
            <a:pPr>
              <a:lnSpc>
                <a:spcPct val="115000"/>
              </a:lnSpc>
              <a:spcAft>
                <a:spcPts val="1000"/>
              </a:spcAft>
            </a:pPr>
            <a:r>
              <a:rPr lang="en-US" sz="800" dirty="0">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157</a:t>
            </a:fld>
            <a:endParaRPr lang="en-US"/>
          </a:p>
        </p:txBody>
      </p:sp>
      <p:sp>
        <p:nvSpPr>
          <p:cNvPr id="10" name="Date Placeholder 9"/>
          <p:cNvSpPr>
            <a:spLocks noGrp="1"/>
          </p:cNvSpPr>
          <p:nvPr>
            <p:ph type="dt" sz="half" idx="10"/>
          </p:nvPr>
        </p:nvSpPr>
        <p:spPr/>
        <p:txBody>
          <a:bodyPr/>
          <a:lstStyle/>
          <a:p>
            <a:fld id="{4593A4CB-08AB-4950-824D-2CEF1B3C9AF0}" type="datetime1">
              <a:rPr lang="en-US" smtClean="0"/>
              <a:t>12/8/2024</a:t>
            </a:fld>
            <a:endParaRPr lang="en-US"/>
          </a:p>
        </p:txBody>
      </p:sp>
      <p:sp>
        <p:nvSpPr>
          <p:cNvPr id="3" name="Rectangle 2">
            <a:extLst>
              <a:ext uri="{FF2B5EF4-FFF2-40B4-BE49-F238E27FC236}">
                <a16:creationId xmlns:a16="http://schemas.microsoft.com/office/drawing/2014/main" id="{DC0A949A-D0A7-42E7-927F-DA5DDD468EC2}"/>
              </a:ext>
            </a:extLst>
          </p:cNvPr>
          <p:cNvSpPr/>
          <p:nvPr/>
        </p:nvSpPr>
        <p:spPr>
          <a:xfrm>
            <a:off x="486508" y="1346630"/>
            <a:ext cx="7248964" cy="4266553"/>
          </a:xfrm>
          <a:prstGeom prst="rect">
            <a:avLst/>
          </a:prstGeom>
        </p:spPr>
        <p:txBody>
          <a:bodyPr wrap="square">
            <a:spAutoFit/>
          </a:bodyPr>
          <a:lstStyle/>
          <a:p>
            <a:pPr algn="just">
              <a:lnSpc>
                <a:spcPct val="107000"/>
              </a:lnSpc>
              <a:spcAft>
                <a:spcPts val="800"/>
              </a:spcAft>
            </a:pPr>
            <a:r>
              <a:rPr lang="en-IN" sz="2200" dirty="0">
                <a:latin typeface="Calibri" panose="020F0502020204030204" pitchFamily="34" charset="0"/>
                <a:ea typeface="Calibri" panose="020F0502020204030204" pitchFamily="34" charset="0"/>
                <a:cs typeface="Times New Roman" panose="02020603050405020304" pitchFamily="18" charset="0"/>
              </a:rPr>
              <a:t>This objective of this unit was to make the students aware about the different techniques for solving problems. In this unit two concepts have been discussed along with their application to different types of problems. </a:t>
            </a:r>
          </a:p>
          <a:p>
            <a:pPr algn="just">
              <a:lnSpc>
                <a:spcPct val="107000"/>
              </a:lnSpc>
              <a:spcAft>
                <a:spcPts val="800"/>
              </a:spcAft>
            </a:pPr>
            <a:r>
              <a:rPr lang="en-IN" sz="2200" dirty="0">
                <a:latin typeface="Calibri" panose="020F0502020204030204" pitchFamily="34" charset="0"/>
                <a:ea typeface="Calibri" panose="020F0502020204030204" pitchFamily="34" charset="0"/>
                <a:cs typeface="Times New Roman" panose="02020603050405020304" pitchFamily="18" charset="0"/>
              </a:rPr>
              <a:t>Divide and conquer has been used in solving the sorting problems. The algorithms being discussed in this regard are Merge sort and Quick sort. Besides this Strassen algorithm for multiplication of matrices have also been discussed.</a:t>
            </a:r>
          </a:p>
          <a:p>
            <a:pPr algn="just">
              <a:lnSpc>
                <a:spcPct val="107000"/>
              </a:lnSpc>
              <a:spcAft>
                <a:spcPts val="800"/>
              </a:spcAft>
            </a:pPr>
            <a:r>
              <a:rPr lang="en-IN" sz="2200" dirty="0">
                <a:latin typeface="Calibri" panose="020F0502020204030204" pitchFamily="34" charset="0"/>
                <a:cs typeface="Times New Roman" panose="02020603050405020304" pitchFamily="18" charset="0"/>
              </a:rPr>
              <a:t>In Greedy approach different graph algorithms like </a:t>
            </a:r>
            <a:r>
              <a:rPr lang="en-IN" sz="2200" dirty="0" err="1">
                <a:latin typeface="Calibri" panose="020F0502020204030204" pitchFamily="34" charset="0"/>
                <a:cs typeface="Times New Roman" panose="02020603050405020304" pitchFamily="18" charset="0"/>
              </a:rPr>
              <a:t>Dijskstra</a:t>
            </a:r>
            <a:r>
              <a:rPr lang="en-IN" sz="2200" dirty="0">
                <a:latin typeface="Calibri" panose="020F0502020204030204" pitchFamily="34" charset="0"/>
                <a:cs typeface="Times New Roman" panose="02020603050405020304" pitchFamily="18" charset="0"/>
              </a:rPr>
              <a:t> , Kruskal ,Prims, Huffman Coding and activity selection problem have been explained. </a:t>
            </a:r>
            <a:endParaRPr lang="en-IN" sz="22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4F802B-C8C9-45C3-8391-9DC1395CD567}" type="datetime1">
              <a:rPr lang="en-US" smtClean="0"/>
              <a:t>12/8/2024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References</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id="{AC253C3F-A91B-457B-9509-EF7CC867A743}"/>
              </a:ext>
            </a:extLst>
          </p:cNvPr>
          <p:cNvPicPr>
            <a:picLocks noGrp="1" noChangeAspect="1"/>
          </p:cNvPicPr>
          <p:nvPr>
            <p:ph idx="4294967295"/>
          </p:nvPr>
        </p:nvPicPr>
        <p:blipFill>
          <a:blip r:embed="rId3"/>
          <a:stretch>
            <a:fillRect/>
          </a:stretch>
        </p:blipFill>
        <p:spPr>
          <a:xfrm>
            <a:off x="4556125" y="1659136"/>
            <a:ext cx="184150" cy="75803"/>
          </a:xfrm>
          <a:prstGeom prst="rect">
            <a:avLst/>
          </a:prstGeom>
        </p:spPr>
      </p:pic>
      <p:sp>
        <p:nvSpPr>
          <p:cNvPr id="9" name="Rectangle 8">
            <a:extLst>
              <a:ext uri="{FF2B5EF4-FFF2-40B4-BE49-F238E27FC236}">
                <a16:creationId xmlns:a16="http://schemas.microsoft.com/office/drawing/2014/main" id="{05DEA5CC-3770-40B8-9C25-59D274530F1D}"/>
              </a:ext>
            </a:extLst>
          </p:cNvPr>
          <p:cNvSpPr/>
          <p:nvPr/>
        </p:nvSpPr>
        <p:spPr>
          <a:xfrm>
            <a:off x="723900" y="1524000"/>
            <a:ext cx="7772400" cy="4739759"/>
          </a:xfrm>
          <a:prstGeom prst="rect">
            <a:avLst/>
          </a:prstGeom>
        </p:spPr>
        <p:txBody>
          <a:bodyPr wrap="square">
            <a:spAutoFit/>
          </a:bodyPr>
          <a:lstStyle/>
          <a:p>
            <a:pPr marL="342900" lvl="0" indent="-342900">
              <a:lnSpc>
                <a:spcPct val="115000"/>
              </a:lnSpc>
              <a:spcAft>
                <a:spcPts val="0"/>
              </a:spcAft>
              <a:buFont typeface="+mj-lt"/>
              <a:buAutoNum type="arabicPeriod"/>
            </a:pPr>
            <a:r>
              <a:rPr lang="en-US" sz="2200" dirty="0">
                <a:latin typeface="+mj-lt"/>
                <a:ea typeface="Calibri" panose="020F0502020204030204" pitchFamily="34" charset="0"/>
                <a:cs typeface="Times New Roman" panose="02020603050405020304" pitchFamily="18" charset="0"/>
              </a:rPr>
              <a:t>Thomas H. </a:t>
            </a:r>
            <a:r>
              <a:rPr lang="en-US" sz="2200" dirty="0" err="1">
                <a:latin typeface="+mj-lt"/>
                <a:ea typeface="Calibri" panose="020F0502020204030204" pitchFamily="34" charset="0"/>
                <a:cs typeface="Times New Roman" panose="02020603050405020304" pitchFamily="18" charset="0"/>
              </a:rPr>
              <a:t>Coreman</a:t>
            </a:r>
            <a:r>
              <a:rPr lang="en-US" sz="2200" dirty="0">
                <a:latin typeface="+mj-lt"/>
                <a:ea typeface="Calibri" panose="020F0502020204030204" pitchFamily="34" charset="0"/>
                <a:cs typeface="Times New Roman" panose="02020603050405020304" pitchFamily="18" charset="0"/>
              </a:rPr>
              <a:t>, Charles E. </a:t>
            </a:r>
            <a:r>
              <a:rPr lang="en-US" sz="2200" dirty="0" err="1">
                <a:latin typeface="+mj-lt"/>
                <a:ea typeface="Calibri" panose="020F0502020204030204" pitchFamily="34" charset="0"/>
                <a:cs typeface="Times New Roman" panose="02020603050405020304" pitchFamily="18" charset="0"/>
              </a:rPr>
              <a:t>Leiserson</a:t>
            </a:r>
            <a:r>
              <a:rPr lang="en-US" sz="2200" dirty="0">
                <a:latin typeface="+mj-lt"/>
                <a:ea typeface="Calibri" panose="020F0502020204030204" pitchFamily="34" charset="0"/>
                <a:cs typeface="Times New Roman" panose="02020603050405020304" pitchFamily="18" charset="0"/>
              </a:rPr>
              <a:t> and Ronald L. </a:t>
            </a:r>
            <a:r>
              <a:rPr lang="en-US" sz="2200" dirty="0" err="1">
                <a:latin typeface="+mj-lt"/>
                <a:ea typeface="Calibri" panose="020F0502020204030204" pitchFamily="34" charset="0"/>
                <a:cs typeface="Times New Roman" panose="02020603050405020304" pitchFamily="18" charset="0"/>
              </a:rPr>
              <a:t>Rivest</a:t>
            </a:r>
            <a:r>
              <a:rPr lang="en-US" sz="2200" dirty="0">
                <a:latin typeface="+mj-lt"/>
                <a:ea typeface="Calibri" panose="020F0502020204030204" pitchFamily="34" charset="0"/>
                <a:cs typeface="Times New Roman" panose="02020603050405020304" pitchFamily="18" charset="0"/>
              </a:rPr>
              <a:t>, “Introduction to </a:t>
            </a:r>
            <a:endParaRPr lang="en-IN" sz="2200" dirty="0">
              <a:latin typeface="+mj-lt"/>
              <a:ea typeface="Calibri" panose="020F0502020204030204" pitchFamily="34" charset="0"/>
              <a:cs typeface="Times New Roman" panose="02020603050405020304" pitchFamily="18" charset="0"/>
            </a:endParaRPr>
          </a:p>
          <a:p>
            <a:pPr marL="457200">
              <a:lnSpc>
                <a:spcPct val="115000"/>
              </a:lnSpc>
              <a:spcAft>
                <a:spcPts val="0"/>
              </a:spcAft>
            </a:pPr>
            <a:r>
              <a:rPr lang="en-US" sz="2200" dirty="0">
                <a:latin typeface="+mj-lt"/>
                <a:ea typeface="Calibri" panose="020F0502020204030204" pitchFamily="34" charset="0"/>
                <a:cs typeface="Times New Roman" panose="02020603050405020304" pitchFamily="18" charset="0"/>
              </a:rPr>
              <a:t>Algorithms”, </a:t>
            </a:r>
            <a:r>
              <a:rPr lang="en-US" sz="2200" dirty="0" err="1">
                <a:latin typeface="+mj-lt"/>
                <a:ea typeface="Calibri" panose="020F0502020204030204" pitchFamily="34" charset="0"/>
                <a:cs typeface="Times New Roman" panose="02020603050405020304" pitchFamily="18" charset="0"/>
              </a:rPr>
              <a:t>Printice</a:t>
            </a:r>
            <a:r>
              <a:rPr lang="en-US" sz="2200" dirty="0">
                <a:latin typeface="+mj-lt"/>
                <a:ea typeface="Calibri" panose="020F0502020204030204" pitchFamily="34" charset="0"/>
                <a:cs typeface="Times New Roman" panose="02020603050405020304" pitchFamily="18" charset="0"/>
              </a:rPr>
              <a:t> Hall of India.</a:t>
            </a:r>
            <a:endParaRPr lang="en-IN" sz="2200" dirty="0">
              <a:latin typeface="+mj-lt"/>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200" dirty="0">
                <a:latin typeface="+mj-lt"/>
                <a:ea typeface="Calibri" panose="020F0502020204030204" pitchFamily="34" charset="0"/>
                <a:cs typeface="Times New Roman" panose="02020603050405020304" pitchFamily="18" charset="0"/>
              </a:rPr>
              <a:t>E. Horowitz &amp; S </a:t>
            </a:r>
            <a:r>
              <a:rPr lang="en-US" sz="2200" dirty="0" err="1">
                <a:latin typeface="+mj-lt"/>
                <a:ea typeface="Calibri" panose="020F0502020204030204" pitchFamily="34" charset="0"/>
                <a:cs typeface="Times New Roman" panose="02020603050405020304" pitchFamily="18" charset="0"/>
              </a:rPr>
              <a:t>Sahni</a:t>
            </a:r>
            <a:r>
              <a:rPr lang="en-US" sz="2200" dirty="0">
                <a:latin typeface="+mj-lt"/>
                <a:ea typeface="Calibri" panose="020F0502020204030204" pitchFamily="34" charset="0"/>
                <a:cs typeface="Times New Roman" panose="02020603050405020304" pitchFamily="18" charset="0"/>
              </a:rPr>
              <a:t>, "Fundamentals of Computer Algorithms", </a:t>
            </a:r>
            <a:endParaRPr lang="en-IN" sz="2200" dirty="0">
              <a:latin typeface="+mj-lt"/>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200" dirty="0" err="1">
                <a:latin typeface="+mj-lt"/>
                <a:ea typeface="Calibri" panose="020F0502020204030204" pitchFamily="34" charset="0"/>
                <a:cs typeface="Times New Roman" panose="02020603050405020304" pitchFamily="18" charset="0"/>
              </a:rPr>
              <a:t>Aho</a:t>
            </a:r>
            <a:r>
              <a:rPr lang="en-US" sz="2200" dirty="0">
                <a:latin typeface="+mj-lt"/>
                <a:ea typeface="Calibri" panose="020F0502020204030204" pitchFamily="34" charset="0"/>
                <a:cs typeface="Times New Roman" panose="02020603050405020304" pitchFamily="18" charset="0"/>
              </a:rPr>
              <a:t>, </a:t>
            </a:r>
            <a:r>
              <a:rPr lang="en-US" sz="2200" dirty="0" err="1">
                <a:latin typeface="+mj-lt"/>
                <a:ea typeface="Calibri" panose="020F0502020204030204" pitchFamily="34" charset="0"/>
                <a:cs typeface="Times New Roman" panose="02020603050405020304" pitchFamily="18" charset="0"/>
              </a:rPr>
              <a:t>Hopcraft</a:t>
            </a:r>
            <a:r>
              <a:rPr lang="en-US" sz="2200" dirty="0">
                <a:latin typeface="+mj-lt"/>
                <a:ea typeface="Calibri" panose="020F0502020204030204" pitchFamily="34" charset="0"/>
                <a:cs typeface="Times New Roman" panose="02020603050405020304" pitchFamily="18" charset="0"/>
              </a:rPr>
              <a:t>, Ullman, “The Design and Analysis of Computer Algorithms” Pearson Education, 2008.</a:t>
            </a:r>
            <a:endParaRPr lang="en-IN" sz="2200" dirty="0">
              <a:latin typeface="+mj-lt"/>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200" dirty="0">
                <a:latin typeface="+mj-lt"/>
                <a:ea typeface="Calibri" panose="020F0502020204030204" pitchFamily="34" charset="0"/>
                <a:cs typeface="Times New Roman" panose="02020603050405020304" pitchFamily="18" charset="0"/>
              </a:rPr>
              <a:t>LEE “Design &amp; Analysis of Algorithms(POD)”, McGraw Hill</a:t>
            </a:r>
            <a:endParaRPr lang="en-IN" sz="2200" dirty="0">
              <a:latin typeface="+mj-lt"/>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200" dirty="0">
                <a:latin typeface="+mj-lt"/>
                <a:ea typeface="Calibri" panose="020F0502020204030204" pitchFamily="34" charset="0"/>
                <a:cs typeface="Times New Roman" panose="02020603050405020304" pitchFamily="18" charset="0"/>
              </a:rPr>
              <a:t>Richard </a:t>
            </a:r>
            <a:r>
              <a:rPr lang="en-US" sz="2200" dirty="0" err="1">
                <a:latin typeface="+mj-lt"/>
                <a:ea typeface="Calibri" panose="020F0502020204030204" pitchFamily="34" charset="0"/>
                <a:cs typeface="Times New Roman" panose="02020603050405020304" pitchFamily="18" charset="0"/>
              </a:rPr>
              <a:t>E.Neopolitan</a:t>
            </a:r>
            <a:r>
              <a:rPr lang="en-US" sz="2200" dirty="0">
                <a:latin typeface="+mj-lt"/>
                <a:ea typeface="Calibri" panose="020F0502020204030204" pitchFamily="34" charset="0"/>
                <a:cs typeface="Times New Roman" panose="02020603050405020304" pitchFamily="18" charset="0"/>
              </a:rPr>
              <a:t> ‘Foundations of Algorithms” Jones &amp; Bartlett Learning.</a:t>
            </a:r>
            <a:endParaRPr lang="en-IN" sz="2200" dirty="0">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2200" dirty="0">
                <a:latin typeface="+mj-lt"/>
                <a:ea typeface="Calibri" panose="020F0502020204030204" pitchFamily="34" charset="0"/>
                <a:cs typeface="Times New Roman" panose="02020603050405020304" pitchFamily="18" charset="0"/>
              </a:rPr>
              <a:t>Gilles Brassard and Paul Bratley, Algorithmics: Theory and Practice, Prentice Hall, 1995.</a:t>
            </a:r>
            <a:endParaRPr lang="en-IN" sz="22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789854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7B375F-0B72-4A55-A31E-343D24A0B3AD}" type="datetime1">
              <a:rPr lang="en-US" smtClean="0"/>
              <a:t>12/8/2024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Unit 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a:extLst>
              <a:ext uri="{FF2B5EF4-FFF2-40B4-BE49-F238E27FC236}">
                <a16:creationId xmlns:a16="http://schemas.microsoft.com/office/drawing/2014/main" id="{AC253C3F-A91B-457B-9509-EF7CC867A743}"/>
              </a:ext>
            </a:extLst>
          </p:cNvPr>
          <p:cNvPicPr>
            <a:picLocks noGrp="1" noChangeAspect="1"/>
          </p:cNvPicPr>
          <p:nvPr>
            <p:ph idx="4294967295"/>
          </p:nvPr>
        </p:nvPicPr>
        <p:blipFill>
          <a:blip r:embed="rId3"/>
          <a:stretch>
            <a:fillRect/>
          </a:stretch>
        </p:blipFill>
        <p:spPr>
          <a:xfrm>
            <a:off x="4556125" y="1659136"/>
            <a:ext cx="184150" cy="75803"/>
          </a:xfrm>
          <a:prstGeom prst="rect">
            <a:avLst/>
          </a:prstGeom>
        </p:spPr>
      </p:pic>
      <p:sp>
        <p:nvSpPr>
          <p:cNvPr id="9" name="Rectangle 8">
            <a:extLst>
              <a:ext uri="{FF2B5EF4-FFF2-40B4-BE49-F238E27FC236}">
                <a16:creationId xmlns:a16="http://schemas.microsoft.com/office/drawing/2014/main" id="{05DEA5CC-3770-40B8-9C25-59D274530F1D}"/>
              </a:ext>
            </a:extLst>
          </p:cNvPr>
          <p:cNvSpPr/>
          <p:nvPr/>
        </p:nvSpPr>
        <p:spPr>
          <a:xfrm>
            <a:off x="723900" y="1524000"/>
            <a:ext cx="7772400" cy="109183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lgn="ctr">
              <a:lnSpc>
                <a:spcPct val="115000"/>
              </a:lnSpc>
              <a:spcAft>
                <a:spcPts val="0"/>
              </a:spcAft>
            </a:pPr>
            <a:r>
              <a:rPr lang="en-IN" sz="6000" dirty="0">
                <a:solidFill>
                  <a:srgbClr val="00B0F0"/>
                </a:solidFill>
                <a:latin typeface="Calibri" panose="020F0502020204030204" pitchFamily="34" charset="0"/>
                <a:ea typeface="Calibri" panose="020F0502020204030204" pitchFamily="34" charset="0"/>
                <a:cs typeface="Times New Roman" panose="02020603050405020304" pitchFamily="18" charset="0"/>
              </a:rPr>
              <a:t>Thank You</a:t>
            </a:r>
          </a:p>
        </p:txBody>
      </p:sp>
    </p:spTree>
    <p:extLst>
      <p:ext uri="{BB962C8B-B14F-4D97-AF65-F5344CB8AC3E}">
        <p14:creationId xmlns:p14="http://schemas.microsoft.com/office/powerpoint/2010/main" val="190927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A137B4-D25F-422F-AB1F-2579AB06CEF4}"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Topic</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Objective- Divide and Conquer</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609600" y="1295400"/>
            <a:ext cx="8153400" cy="2308324"/>
          </a:xfrm>
          <a:prstGeom prst="rect">
            <a:avLst/>
          </a:prstGeom>
        </p:spPr>
        <p:txBody>
          <a:bodyPr wrap="square">
            <a:spAutoFit/>
          </a:bodyPr>
          <a:lstStyle/>
          <a:p>
            <a:pPr marL="285750" indent="-285750" algn="just">
              <a:buFont typeface="Arial" pitchFamily="34" charset="0"/>
              <a:buChar char="•"/>
            </a:pPr>
            <a:r>
              <a:rPr lang="en-US"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he divide-and-conquer paradigm is often used to find an optimal solution of a problem.</a:t>
            </a:r>
          </a:p>
          <a:p>
            <a:pPr algn="just"/>
            <a:r>
              <a:rPr lang="en-US" sz="2400" dirty="0">
                <a:latin typeface="Times New Roman" panose="02020603050405020304" pitchFamily="18" charset="0"/>
                <a:cs typeface="Times New Roman" panose="02020603050405020304" pitchFamily="18" charset="0"/>
              </a:rPr>
              <a:t> </a:t>
            </a:r>
          </a:p>
          <a:p>
            <a:pPr marL="285750" indent="-285750" algn="just">
              <a:buFont typeface="Arial" pitchFamily="34" charset="0"/>
              <a:buChar char="•"/>
            </a:pPr>
            <a:r>
              <a:rPr lang="en-US" sz="2400" dirty="0">
                <a:latin typeface="Times New Roman" panose="02020603050405020304" pitchFamily="18" charset="0"/>
                <a:cs typeface="Times New Roman" panose="02020603050405020304" pitchFamily="18" charset="0"/>
              </a:rPr>
              <a:t>Its basic idea is to decompose a given problem into two or more similar, but simpler, sub problems, to solve them in turn, and to compose their solutions to solve the given problem.</a:t>
            </a:r>
          </a:p>
        </p:txBody>
      </p:sp>
    </p:spTree>
    <p:extLst>
      <p:ext uri="{BB962C8B-B14F-4D97-AF65-F5344CB8AC3E}">
        <p14:creationId xmlns:p14="http://schemas.microsoft.com/office/powerpoint/2010/main" val="4179902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1143000"/>
            <a:ext cx="8229600" cy="4525963"/>
          </a:xfrm>
        </p:spPr>
        <p:txBody>
          <a:bodyPr>
            <a:normAutofit/>
          </a:bodyPr>
          <a:lstStyle/>
          <a:p>
            <a:pPr marL="0" indent="0">
              <a:buNone/>
            </a:pPr>
            <a:r>
              <a:rPr lang="en-IN" altLang="en-US" sz="2400" dirty="0"/>
              <a:t> The topic will cover following contents</a:t>
            </a:r>
          </a:p>
          <a:p>
            <a:pPr marL="457200" indent="-457200"/>
            <a:r>
              <a:rPr lang="en-US" sz="2400" dirty="0"/>
              <a:t>Sorting: merge sort and quick sort</a:t>
            </a:r>
          </a:p>
          <a:p>
            <a:pPr marL="457200" indent="-457200"/>
            <a:r>
              <a:rPr lang="en-US" sz="2400" dirty="0"/>
              <a:t>Binary search</a:t>
            </a:r>
          </a:p>
          <a:p>
            <a:pPr marL="457200" indent="-457200"/>
            <a:r>
              <a:rPr lang="en-US" sz="2400" dirty="0"/>
              <a:t>Convex hull – Quick Hull algorithm</a:t>
            </a:r>
          </a:p>
          <a:p>
            <a:pPr marL="457200" indent="-457200"/>
            <a:r>
              <a:rPr lang="en-US" sz="2400" dirty="0"/>
              <a:t>Matrix multiplication - Strassen’s algorithm</a:t>
            </a:r>
          </a:p>
        </p:txBody>
      </p:sp>
      <p:sp>
        <p:nvSpPr>
          <p:cNvPr id="5" name="Footer Placeholder 4"/>
          <p:cNvSpPr>
            <a:spLocks noGrp="1"/>
          </p:cNvSpPr>
          <p:nvPr>
            <p:ph type="ftr" sz="quarter" idx="11"/>
          </p:nvPr>
        </p:nvSpPr>
        <p:spPr>
          <a:xfrm>
            <a:off x="2514600" y="6356350"/>
            <a:ext cx="5029200" cy="365125"/>
          </a:xfrm>
        </p:spPr>
        <p:txBody>
          <a:bodyPr/>
          <a:lstStyle/>
          <a:p>
            <a:r>
              <a:rPr lang="fi-FI" dirty="0"/>
              <a:t>Anamika Chaudhary   ACSE0401 DAA        Unit III</a:t>
            </a:r>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t>Divide And Conquer(CO3)</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sp>
        <p:nvSpPr>
          <p:cNvPr id="10" name="Date Placeholder 9"/>
          <p:cNvSpPr>
            <a:spLocks noGrp="1"/>
          </p:cNvSpPr>
          <p:nvPr>
            <p:ph type="dt" sz="half" idx="10"/>
          </p:nvPr>
        </p:nvSpPr>
        <p:spPr/>
        <p:txBody>
          <a:bodyPr/>
          <a:lstStyle/>
          <a:p>
            <a:fld id="{9FF889E7-E363-4648-A6CB-D5AF04D08E9D}" type="datetime1">
              <a:rPr lang="en-US" smtClean="0"/>
              <a:t>12/8/2024</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idx="4294967295"/>
          </p:nvPr>
        </p:nvSpPr>
        <p:spPr>
          <a:xfrm>
            <a:off x="457200" y="1266825"/>
            <a:ext cx="8686800" cy="4905375"/>
          </a:xfrm>
        </p:spPr>
        <p:txBody>
          <a:bodyPr/>
          <a:lstStyle/>
          <a:p>
            <a:pPr>
              <a:lnSpc>
                <a:spcPct val="150000"/>
              </a:lnSpc>
            </a:pPr>
            <a:r>
              <a:rPr lang="en-US" sz="2400" b="1" dirty="0"/>
              <a:t>Divide</a:t>
            </a:r>
            <a:r>
              <a:rPr lang="en-US" sz="2400" dirty="0"/>
              <a:t> the problem into a number of sub-problems</a:t>
            </a:r>
          </a:p>
          <a:p>
            <a:pPr lvl="1">
              <a:lnSpc>
                <a:spcPct val="150000"/>
              </a:lnSpc>
            </a:pPr>
            <a:r>
              <a:rPr lang="en-US" sz="2200" dirty="0"/>
              <a:t>Similar sub-problems of smaller size</a:t>
            </a:r>
          </a:p>
          <a:p>
            <a:pPr>
              <a:lnSpc>
                <a:spcPct val="150000"/>
              </a:lnSpc>
            </a:pPr>
            <a:r>
              <a:rPr lang="en-US" sz="2400" b="1" dirty="0"/>
              <a:t>Conquer</a:t>
            </a:r>
            <a:r>
              <a:rPr lang="en-US" sz="2400" dirty="0"/>
              <a:t> the sub-problems</a:t>
            </a:r>
          </a:p>
          <a:p>
            <a:pPr lvl="1">
              <a:lnSpc>
                <a:spcPct val="150000"/>
              </a:lnSpc>
            </a:pPr>
            <a:r>
              <a:rPr lang="en-US" sz="2200" dirty="0"/>
              <a:t>Solve the sub-problems </a:t>
            </a:r>
            <a:r>
              <a:rPr lang="en-US" sz="2200" u="sng" dirty="0"/>
              <a:t>recursively</a:t>
            </a:r>
          </a:p>
          <a:p>
            <a:pPr lvl="1">
              <a:lnSpc>
                <a:spcPct val="150000"/>
              </a:lnSpc>
            </a:pPr>
            <a:r>
              <a:rPr lang="en-US" sz="2200" dirty="0"/>
              <a:t>Sub-problem size small enough </a:t>
            </a:r>
            <a:r>
              <a:rPr lang="en-US" sz="2200" dirty="0">
                <a:sym typeface="Symbol" pitchFamily="18" charset="2"/>
              </a:rPr>
              <a:t> solve the problems in straightforward manner</a:t>
            </a:r>
          </a:p>
          <a:p>
            <a:pPr>
              <a:lnSpc>
                <a:spcPct val="150000"/>
              </a:lnSpc>
            </a:pPr>
            <a:r>
              <a:rPr lang="en-US" sz="2400" b="1" dirty="0"/>
              <a:t>Combine</a:t>
            </a:r>
            <a:r>
              <a:rPr lang="en-US" sz="2400" dirty="0"/>
              <a:t> the solutions of the sub-problems</a:t>
            </a:r>
          </a:p>
          <a:p>
            <a:pPr lvl="1">
              <a:lnSpc>
                <a:spcPct val="150000"/>
              </a:lnSpc>
            </a:pPr>
            <a:r>
              <a:rPr lang="en-US" sz="2200" dirty="0"/>
              <a:t>Obtain the solution for the original problem</a:t>
            </a:r>
          </a:p>
        </p:txBody>
      </p:sp>
      <p:sp>
        <p:nvSpPr>
          <p:cNvPr id="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Conquer(CO3)</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Slide Number Placeholder 7"/>
          <p:cNvSpPr>
            <a:spLocks noGrp="1"/>
          </p:cNvSpPr>
          <p:nvPr>
            <p:ph type="sldNum" sz="quarter" idx="12"/>
          </p:nvPr>
        </p:nvSpPr>
        <p:spPr/>
        <p:txBody>
          <a:bodyPr/>
          <a:lstStyle/>
          <a:p>
            <a:fld id="{B6F15528-21DE-4FAA-801E-634DDDAF4B2B}" type="slidenum">
              <a:rPr lang="en-US" smtClean="0"/>
              <a:pPr/>
              <a:t>18</a:t>
            </a:fld>
            <a:endParaRPr lang="en-US"/>
          </a:p>
        </p:txBody>
      </p:sp>
      <p:sp>
        <p:nvSpPr>
          <p:cNvPr id="9" name="Date Placeholder 8"/>
          <p:cNvSpPr>
            <a:spLocks noGrp="1"/>
          </p:cNvSpPr>
          <p:nvPr>
            <p:ph type="dt" sz="half" idx="10"/>
          </p:nvPr>
        </p:nvSpPr>
        <p:spPr/>
        <p:txBody>
          <a:bodyPr/>
          <a:lstStyle/>
          <a:p>
            <a:fld id="{86327805-922A-41F5-8778-15F3BD3D33E1}" type="datetime1">
              <a:rPr lang="en-US" smtClean="0"/>
              <a:t>12/8/2024</a:t>
            </a:fld>
            <a:endParaRPr lang="en-US"/>
          </a:p>
        </p:txBody>
      </p:sp>
      <p:sp>
        <p:nvSpPr>
          <p:cNvPr id="10" name="Footer Placeholder 9"/>
          <p:cNvSpPr>
            <a:spLocks noGrp="1"/>
          </p:cNvSpPr>
          <p:nvPr>
            <p:ph type="ftr" sz="quarter" idx="11"/>
          </p:nvPr>
        </p:nvSpPr>
        <p:spPr>
          <a:xfrm>
            <a:off x="2606040" y="6371786"/>
            <a:ext cx="4495800" cy="365125"/>
          </a:xfrm>
        </p:spPr>
        <p:txBody>
          <a:bodyPr/>
          <a:lstStyle/>
          <a:p>
            <a:r>
              <a:rPr lang="fi-FI" dirty="0"/>
              <a:t>Anamika Chaudhary   ACSE0401 DAA        Unit III</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Oval 6"/>
          <p:cNvSpPr>
            <a:spLocks noChangeArrowheads="1"/>
          </p:cNvSpPr>
          <p:nvPr/>
        </p:nvSpPr>
        <p:spPr bwMode="auto">
          <a:xfrm>
            <a:off x="5562600" y="23622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sz="1800" b="1">
                <a:solidFill>
                  <a:schemeClr val="bg2"/>
                </a:solidFill>
              </a:rPr>
              <a:t>subproblem 2 </a:t>
            </a:r>
          </a:p>
          <a:p>
            <a:r>
              <a:rPr lang="en-US" sz="1800" b="1">
                <a:solidFill>
                  <a:schemeClr val="bg2"/>
                </a:solidFill>
              </a:rPr>
              <a:t>of size </a:t>
            </a:r>
            <a:r>
              <a:rPr lang="en-US" sz="1800" b="1" i="1">
                <a:solidFill>
                  <a:schemeClr val="bg2"/>
                </a:solidFill>
              </a:rPr>
              <a:t>n</a:t>
            </a:r>
            <a:r>
              <a:rPr lang="en-US" sz="1800" b="1">
                <a:solidFill>
                  <a:schemeClr val="bg2"/>
                </a:solidFill>
              </a:rPr>
              <a:t>/2</a:t>
            </a:r>
          </a:p>
        </p:txBody>
      </p:sp>
      <p:sp>
        <p:nvSpPr>
          <p:cNvPr id="3076" name="Oval 7"/>
          <p:cNvSpPr>
            <a:spLocks noChangeArrowheads="1"/>
          </p:cNvSpPr>
          <p:nvPr/>
        </p:nvSpPr>
        <p:spPr bwMode="auto">
          <a:xfrm>
            <a:off x="1219200" y="23622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sz="1800" b="1">
                <a:solidFill>
                  <a:schemeClr val="bg2"/>
                </a:solidFill>
              </a:rPr>
              <a:t>subproblem 1 </a:t>
            </a:r>
          </a:p>
          <a:p>
            <a:r>
              <a:rPr lang="en-US" sz="1800" b="1">
                <a:solidFill>
                  <a:schemeClr val="bg2"/>
                </a:solidFill>
              </a:rPr>
              <a:t>of size </a:t>
            </a:r>
            <a:r>
              <a:rPr lang="en-US" sz="1800" b="1" i="1">
                <a:solidFill>
                  <a:schemeClr val="bg2"/>
                </a:solidFill>
              </a:rPr>
              <a:t>n</a:t>
            </a:r>
            <a:r>
              <a:rPr lang="en-US" sz="1800" b="1">
                <a:solidFill>
                  <a:schemeClr val="bg2"/>
                </a:solidFill>
              </a:rPr>
              <a:t>/2</a:t>
            </a:r>
          </a:p>
        </p:txBody>
      </p:sp>
      <p:sp>
        <p:nvSpPr>
          <p:cNvPr id="3077" name="Rectangle 8"/>
          <p:cNvSpPr>
            <a:spLocks noChangeArrowheads="1"/>
          </p:cNvSpPr>
          <p:nvPr/>
        </p:nvSpPr>
        <p:spPr bwMode="auto">
          <a:xfrm>
            <a:off x="1219200" y="36576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p>
            <a:r>
              <a:rPr lang="en-US" sz="1600" b="1">
                <a:solidFill>
                  <a:schemeClr val="bg2"/>
                </a:solidFill>
              </a:rPr>
              <a:t>a solution to </a:t>
            </a:r>
          </a:p>
          <a:p>
            <a:r>
              <a:rPr lang="en-US" sz="1600" b="1">
                <a:solidFill>
                  <a:schemeClr val="bg2"/>
                </a:solidFill>
              </a:rPr>
              <a:t>subproblem 1</a:t>
            </a:r>
            <a:endParaRPr lang="en-US"/>
          </a:p>
        </p:txBody>
      </p:sp>
      <p:sp>
        <p:nvSpPr>
          <p:cNvPr id="3078" name="Rectangle 9"/>
          <p:cNvSpPr>
            <a:spLocks noChangeArrowheads="1"/>
          </p:cNvSpPr>
          <p:nvPr/>
        </p:nvSpPr>
        <p:spPr bwMode="auto">
          <a:xfrm>
            <a:off x="3429000" y="54102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p>
            <a:r>
              <a:rPr lang="en-US" sz="1600" b="1">
                <a:solidFill>
                  <a:schemeClr val="bg2"/>
                </a:solidFill>
              </a:rPr>
              <a:t>a solution to</a:t>
            </a:r>
          </a:p>
          <a:p>
            <a:r>
              <a:rPr lang="en-US" sz="1600" b="1">
                <a:solidFill>
                  <a:schemeClr val="bg2"/>
                </a:solidFill>
              </a:rPr>
              <a:t>the original problem</a:t>
            </a:r>
            <a:endParaRPr lang="en-US"/>
          </a:p>
        </p:txBody>
      </p:sp>
      <p:sp>
        <p:nvSpPr>
          <p:cNvPr id="3079" name="Rectangle 10"/>
          <p:cNvSpPr>
            <a:spLocks noChangeArrowheads="1"/>
          </p:cNvSpPr>
          <p:nvPr/>
        </p:nvSpPr>
        <p:spPr bwMode="auto">
          <a:xfrm>
            <a:off x="5562600" y="36576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p>
            <a:r>
              <a:rPr lang="en-US" sz="1600" b="1">
                <a:solidFill>
                  <a:schemeClr val="bg2"/>
                </a:solidFill>
              </a:rPr>
              <a:t>a solution to </a:t>
            </a:r>
          </a:p>
          <a:p>
            <a:r>
              <a:rPr lang="en-US" sz="1600" b="1">
                <a:solidFill>
                  <a:schemeClr val="bg2"/>
                </a:solidFill>
              </a:rPr>
              <a:t>subproblem 2</a:t>
            </a:r>
            <a:endParaRPr lang="en-US"/>
          </a:p>
        </p:txBody>
      </p:sp>
      <p:sp>
        <p:nvSpPr>
          <p:cNvPr id="3080" name="Line 11"/>
          <p:cNvSpPr>
            <a:spLocks noChangeShapeType="1"/>
          </p:cNvSpPr>
          <p:nvPr/>
        </p:nvSpPr>
        <p:spPr bwMode="auto">
          <a:xfrm flipH="1">
            <a:off x="2667000" y="2057400"/>
            <a:ext cx="1447800" cy="304800"/>
          </a:xfrm>
          <a:prstGeom prst="line">
            <a:avLst/>
          </a:prstGeom>
          <a:noFill/>
          <a:ln w="12700">
            <a:solidFill>
              <a:srgbClr val="FF0000"/>
            </a:solidFill>
            <a:round/>
            <a:headEnd type="none" w="sm" len="sm"/>
            <a:tailEnd type="triangle" w="sm" len="sm"/>
          </a:ln>
        </p:spPr>
        <p:txBody>
          <a:bodyPr wrap="none" anchor="ctr"/>
          <a:lstStyle/>
          <a:p>
            <a:endParaRPr lang="en-US"/>
          </a:p>
        </p:txBody>
      </p:sp>
      <p:sp>
        <p:nvSpPr>
          <p:cNvPr id="3081" name="Line 12"/>
          <p:cNvSpPr>
            <a:spLocks noChangeShapeType="1"/>
          </p:cNvSpPr>
          <p:nvPr/>
        </p:nvSpPr>
        <p:spPr bwMode="auto">
          <a:xfrm>
            <a:off x="4953000" y="2057400"/>
            <a:ext cx="1524000" cy="304800"/>
          </a:xfrm>
          <a:prstGeom prst="line">
            <a:avLst/>
          </a:prstGeom>
          <a:noFill/>
          <a:ln w="12700">
            <a:solidFill>
              <a:srgbClr val="FF0000"/>
            </a:solidFill>
            <a:round/>
            <a:headEnd type="none" w="sm" len="sm"/>
            <a:tailEnd type="triangle" w="sm" len="sm"/>
          </a:ln>
        </p:spPr>
        <p:txBody>
          <a:bodyPr wrap="none" anchor="ctr"/>
          <a:lstStyle/>
          <a:p>
            <a:endParaRPr lang="en-US"/>
          </a:p>
        </p:txBody>
      </p:sp>
      <p:sp>
        <p:nvSpPr>
          <p:cNvPr id="3082" name="Oval 4"/>
          <p:cNvSpPr>
            <a:spLocks noChangeArrowheads="1"/>
          </p:cNvSpPr>
          <p:nvPr/>
        </p:nvSpPr>
        <p:spPr bwMode="auto">
          <a:xfrm>
            <a:off x="3429000" y="12954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sz="1800" b="1">
                <a:solidFill>
                  <a:schemeClr val="bg2"/>
                </a:solidFill>
              </a:rPr>
              <a:t>a problem of size </a:t>
            </a:r>
            <a:r>
              <a:rPr lang="en-US" sz="1800" b="1" i="1">
                <a:solidFill>
                  <a:schemeClr val="bg2"/>
                </a:solidFill>
              </a:rPr>
              <a:t>n</a:t>
            </a:r>
            <a:endParaRPr lang="en-US" sz="1800" b="1">
              <a:solidFill>
                <a:schemeClr val="bg2"/>
              </a:solidFill>
            </a:endParaRPr>
          </a:p>
        </p:txBody>
      </p:sp>
      <p:sp>
        <p:nvSpPr>
          <p:cNvPr id="3083" name="Line 13"/>
          <p:cNvSpPr>
            <a:spLocks noChangeShapeType="1"/>
          </p:cNvSpPr>
          <p:nvPr/>
        </p:nvSpPr>
        <p:spPr bwMode="auto">
          <a:xfrm>
            <a:off x="2286000" y="3200400"/>
            <a:ext cx="0" cy="457200"/>
          </a:xfrm>
          <a:prstGeom prst="line">
            <a:avLst/>
          </a:prstGeom>
          <a:noFill/>
          <a:ln w="12700">
            <a:solidFill>
              <a:srgbClr val="FF0000"/>
            </a:solidFill>
            <a:round/>
            <a:headEnd type="none" w="sm" len="sm"/>
            <a:tailEnd type="triangle" w="sm" len="sm"/>
          </a:ln>
        </p:spPr>
        <p:txBody>
          <a:bodyPr wrap="none" anchor="ctr"/>
          <a:lstStyle/>
          <a:p>
            <a:endParaRPr lang="en-US"/>
          </a:p>
        </p:txBody>
      </p:sp>
      <p:sp>
        <p:nvSpPr>
          <p:cNvPr id="3084" name="Line 14"/>
          <p:cNvSpPr>
            <a:spLocks noChangeShapeType="1"/>
          </p:cNvSpPr>
          <p:nvPr/>
        </p:nvSpPr>
        <p:spPr bwMode="auto">
          <a:xfrm>
            <a:off x="6705600" y="3200400"/>
            <a:ext cx="0" cy="457200"/>
          </a:xfrm>
          <a:prstGeom prst="line">
            <a:avLst/>
          </a:prstGeom>
          <a:noFill/>
          <a:ln w="12700">
            <a:solidFill>
              <a:srgbClr val="FF0000"/>
            </a:solidFill>
            <a:round/>
            <a:headEnd type="none" w="sm" len="sm"/>
            <a:tailEnd type="triangle" w="sm" len="sm"/>
          </a:ln>
        </p:spPr>
        <p:txBody>
          <a:bodyPr wrap="none" anchor="ctr"/>
          <a:lstStyle/>
          <a:p>
            <a:endParaRPr lang="en-US"/>
          </a:p>
        </p:txBody>
      </p:sp>
      <p:sp>
        <p:nvSpPr>
          <p:cNvPr id="3085" name="Line 15"/>
          <p:cNvSpPr>
            <a:spLocks noChangeShapeType="1"/>
          </p:cNvSpPr>
          <p:nvPr/>
        </p:nvSpPr>
        <p:spPr bwMode="auto">
          <a:xfrm>
            <a:off x="2286000" y="4343400"/>
            <a:ext cx="0" cy="5334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3086" name="Line 16"/>
          <p:cNvSpPr>
            <a:spLocks noChangeShapeType="1"/>
          </p:cNvSpPr>
          <p:nvPr/>
        </p:nvSpPr>
        <p:spPr bwMode="auto">
          <a:xfrm>
            <a:off x="6705600" y="4343400"/>
            <a:ext cx="0" cy="5334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3087" name="Line 17"/>
          <p:cNvSpPr>
            <a:spLocks noChangeShapeType="1"/>
          </p:cNvSpPr>
          <p:nvPr/>
        </p:nvSpPr>
        <p:spPr bwMode="auto">
          <a:xfrm>
            <a:off x="2286000" y="4876800"/>
            <a:ext cx="4419600" cy="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3088" name="Line 18"/>
          <p:cNvSpPr>
            <a:spLocks noChangeShapeType="1"/>
          </p:cNvSpPr>
          <p:nvPr/>
        </p:nvSpPr>
        <p:spPr bwMode="auto">
          <a:xfrm>
            <a:off x="4572000" y="4876800"/>
            <a:ext cx="0" cy="533400"/>
          </a:xfrm>
          <a:prstGeom prst="line">
            <a:avLst/>
          </a:prstGeom>
          <a:noFill/>
          <a:ln w="12700">
            <a:solidFill>
              <a:srgbClr val="FF0000"/>
            </a:solidFill>
            <a:round/>
            <a:headEnd type="none" w="sm" len="sm"/>
            <a:tailEnd type="triangle" w="sm" len="sm"/>
          </a:ln>
        </p:spPr>
        <p:txBody>
          <a:bodyPr wrap="none" anchor="ctr"/>
          <a:lstStyle/>
          <a:p>
            <a:endParaRPr lang="en-US"/>
          </a:p>
        </p:txBody>
      </p:sp>
      <p:sp>
        <p:nvSpPr>
          <p:cNvPr id="1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Divide-and-conquer technique(CO3)</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1" name="Footer Placeholder 20"/>
          <p:cNvSpPr>
            <a:spLocks noGrp="1"/>
          </p:cNvSpPr>
          <p:nvPr>
            <p:ph type="ftr" sz="quarter" idx="11"/>
          </p:nvPr>
        </p:nvSpPr>
        <p:spPr>
          <a:xfrm>
            <a:off x="1752600" y="6356350"/>
            <a:ext cx="4953000" cy="365125"/>
          </a:xfrm>
        </p:spPr>
        <p:txBody>
          <a:bodyPr/>
          <a:lstStyle/>
          <a:p>
            <a:r>
              <a:rPr lang="fi-FI" dirty="0"/>
              <a:t>Anamika Chaudhary   ACSE0401 DAA        Unit III</a:t>
            </a:r>
            <a:endParaRPr lang="en-US" dirty="0"/>
          </a:p>
        </p:txBody>
      </p:sp>
      <p:sp>
        <p:nvSpPr>
          <p:cNvPr id="20" name="Slide Number Placeholder 19"/>
          <p:cNvSpPr>
            <a:spLocks noGrp="1"/>
          </p:cNvSpPr>
          <p:nvPr>
            <p:ph type="sldNum" sz="quarter" idx="12"/>
          </p:nvPr>
        </p:nvSpPr>
        <p:spPr/>
        <p:txBody>
          <a:bodyPr/>
          <a:lstStyle/>
          <a:p>
            <a:fld id="{B6F15528-21DE-4FAA-801E-634DDDAF4B2B}" type="slidenum">
              <a:rPr lang="en-US" smtClean="0"/>
              <a:pPr/>
              <a:t>19</a:t>
            </a:fld>
            <a:endParaRPr lang="en-US"/>
          </a:p>
        </p:txBody>
      </p:sp>
      <p:sp>
        <p:nvSpPr>
          <p:cNvPr id="22" name="Date Placeholder 21"/>
          <p:cNvSpPr>
            <a:spLocks noGrp="1"/>
          </p:cNvSpPr>
          <p:nvPr>
            <p:ph type="dt" sz="half" idx="10"/>
          </p:nvPr>
        </p:nvSpPr>
        <p:spPr/>
        <p:txBody>
          <a:bodyPr/>
          <a:lstStyle/>
          <a:p>
            <a:fld id="{3CBB0B65-2592-43D3-8414-EDB23F276C40}" type="datetime1">
              <a:rPr lang="en-US" smtClean="0"/>
              <a:t>12/8/2024</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7CF37F-08F5-424C-A319-CE4BA2B4489A}" type="datetime1">
              <a:rPr lang="en-US" smtClean="0"/>
              <a:t>12/8/2024</a:t>
            </a:fld>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9" name="Title 1"/>
          <p:cNvSpPr txBox="1">
            <a:spLocks/>
          </p:cNvSpPr>
          <p:nvPr/>
        </p:nvSpPr>
        <p:spPr>
          <a:xfrm>
            <a:off x="1600200" y="1"/>
            <a:ext cx="75438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chemeClr val="tx1"/>
                </a:solidFill>
                <a:latin typeface="Times New Roman" panose="02020603050405020304" pitchFamily="18" charset="0"/>
                <a:cs typeface="Times New Roman" panose="02020603050405020304" pitchFamily="18" charset="0"/>
              </a:rPr>
              <a:t>Evaluation Scheme</a:t>
            </a: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pic>
        <p:nvPicPr>
          <p:cNvPr id="2" name="Picture 1">
            <a:extLst>
              <a:ext uri="{FF2B5EF4-FFF2-40B4-BE49-F238E27FC236}">
                <a16:creationId xmlns:a16="http://schemas.microsoft.com/office/drawing/2014/main" id="{8E269754-8FD8-9466-10BC-C87BBD21AE82}"/>
              </a:ext>
            </a:extLst>
          </p:cNvPr>
          <p:cNvPicPr>
            <a:picLocks noChangeAspect="1"/>
          </p:cNvPicPr>
          <p:nvPr/>
        </p:nvPicPr>
        <p:blipFill>
          <a:blip r:embed="rId3"/>
          <a:stretch>
            <a:fillRect/>
          </a:stretch>
        </p:blipFill>
        <p:spPr>
          <a:xfrm>
            <a:off x="152400" y="742950"/>
            <a:ext cx="8763000" cy="5691790"/>
          </a:xfrm>
          <a:prstGeom prst="rect">
            <a:avLst/>
          </a:prstGeom>
        </p:spPr>
      </p:pic>
    </p:spTree>
    <p:extLst>
      <p:ext uri="{BB962C8B-B14F-4D97-AF65-F5344CB8AC3E}">
        <p14:creationId xmlns:p14="http://schemas.microsoft.com/office/powerpoint/2010/main" val="2941782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idx="4294967295"/>
          </p:nvPr>
        </p:nvSpPr>
        <p:spPr>
          <a:xfrm>
            <a:off x="381000" y="1043386"/>
            <a:ext cx="8229600" cy="5181600"/>
          </a:xfrm>
        </p:spPr>
        <p:txBody>
          <a:bodyPr>
            <a:normAutofit/>
          </a:bodyPr>
          <a:lstStyle/>
          <a:p>
            <a:pPr eaLnBrk="1" hangingPunct="1">
              <a:lnSpc>
                <a:spcPct val="120000"/>
              </a:lnSpc>
            </a:pPr>
            <a:r>
              <a:rPr lang="en-US" sz="2800" b="1" dirty="0"/>
              <a:t>Merge Sort</a:t>
            </a:r>
          </a:p>
          <a:p>
            <a:pPr eaLnBrk="1" hangingPunct="1">
              <a:lnSpc>
                <a:spcPct val="120000"/>
              </a:lnSpc>
            </a:pPr>
            <a:r>
              <a:rPr lang="en-US" sz="2200" dirty="0"/>
              <a:t>To sort an array </a:t>
            </a:r>
            <a:r>
              <a:rPr lang="en-US" sz="2200" dirty="0">
                <a:latin typeface="Comic Sans MS" pitchFamily="66" charset="0"/>
              </a:rPr>
              <a:t>A[p . . r]:</a:t>
            </a:r>
            <a:endParaRPr lang="en-US" sz="2200" b="1" dirty="0">
              <a:latin typeface="Comic Sans MS" pitchFamily="66" charset="0"/>
            </a:endParaRPr>
          </a:p>
          <a:p>
            <a:pPr eaLnBrk="1" hangingPunct="1">
              <a:lnSpc>
                <a:spcPct val="120000"/>
              </a:lnSpc>
            </a:pPr>
            <a:r>
              <a:rPr lang="en-US" sz="2200" b="1" dirty="0"/>
              <a:t>Divide</a:t>
            </a:r>
          </a:p>
          <a:p>
            <a:pPr lvl="1" eaLnBrk="1" hangingPunct="1"/>
            <a:r>
              <a:rPr lang="en-US" sz="2200" dirty="0"/>
              <a:t>Divide the n-element sequence to be sorted into two subsequences of </a:t>
            </a:r>
            <a:r>
              <a:rPr lang="en-US" sz="2200" dirty="0">
                <a:latin typeface="Comic Sans MS" pitchFamily="66" charset="0"/>
              </a:rPr>
              <a:t>n/2</a:t>
            </a:r>
            <a:r>
              <a:rPr lang="en-US" sz="2200" dirty="0"/>
              <a:t> elements each</a:t>
            </a:r>
          </a:p>
          <a:p>
            <a:pPr eaLnBrk="1" hangingPunct="1"/>
            <a:r>
              <a:rPr lang="en-US" sz="2200" b="1" dirty="0"/>
              <a:t>Conquer</a:t>
            </a:r>
          </a:p>
          <a:p>
            <a:pPr lvl="1" eaLnBrk="1" hangingPunct="1">
              <a:lnSpc>
                <a:spcPct val="120000"/>
              </a:lnSpc>
            </a:pPr>
            <a:r>
              <a:rPr lang="en-US" sz="2200" dirty="0"/>
              <a:t>Sort the subsequences recursively using merge sort</a:t>
            </a:r>
          </a:p>
          <a:p>
            <a:pPr lvl="1" eaLnBrk="1" hangingPunct="1">
              <a:lnSpc>
                <a:spcPct val="120000"/>
              </a:lnSpc>
            </a:pPr>
            <a:r>
              <a:rPr lang="en-US" sz="2200" dirty="0"/>
              <a:t>When the size of the sequences is 1 there is nothing more to do</a:t>
            </a:r>
          </a:p>
          <a:p>
            <a:pPr eaLnBrk="1" hangingPunct="1">
              <a:lnSpc>
                <a:spcPct val="120000"/>
              </a:lnSpc>
            </a:pPr>
            <a:r>
              <a:rPr lang="en-US" sz="2200" b="1" dirty="0"/>
              <a:t>Combine</a:t>
            </a:r>
          </a:p>
          <a:p>
            <a:pPr lvl="1" eaLnBrk="1" hangingPunct="1">
              <a:lnSpc>
                <a:spcPct val="120000"/>
              </a:lnSpc>
            </a:pPr>
            <a:r>
              <a:rPr lang="en-US" sz="2200" dirty="0"/>
              <a:t>Merge the two sorted subsequences</a:t>
            </a:r>
          </a:p>
        </p:txBody>
      </p:sp>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20</a:t>
            </a:fld>
            <a:endParaRPr lang="en-US"/>
          </a:p>
        </p:txBody>
      </p:sp>
      <p:sp>
        <p:nvSpPr>
          <p:cNvPr id="10" name="Footer Placeholder 9"/>
          <p:cNvSpPr>
            <a:spLocks noGrp="1"/>
          </p:cNvSpPr>
          <p:nvPr>
            <p:ph type="ftr" sz="quarter" idx="11"/>
          </p:nvPr>
        </p:nvSpPr>
        <p:spPr>
          <a:xfrm>
            <a:off x="3124200" y="6356350"/>
            <a:ext cx="4495800" cy="365125"/>
          </a:xfrm>
        </p:spPr>
        <p:txBody>
          <a:bodyPr/>
          <a:lstStyle/>
          <a:p>
            <a:r>
              <a:rPr lang="fi-FI" dirty="0"/>
              <a:t>Anamika Chaudhary   ACSE0401 DAA        Unit III</a:t>
            </a:r>
            <a:endParaRPr lang="en-US" dirty="0"/>
          </a:p>
        </p:txBody>
      </p:sp>
      <p:sp>
        <p:nvSpPr>
          <p:cNvPr id="11" name="Date Placeholder 10"/>
          <p:cNvSpPr>
            <a:spLocks noGrp="1"/>
          </p:cNvSpPr>
          <p:nvPr>
            <p:ph type="dt" sz="half" idx="10"/>
          </p:nvPr>
        </p:nvSpPr>
        <p:spPr/>
        <p:txBody>
          <a:bodyPr/>
          <a:lstStyle/>
          <a:p>
            <a:fld id="{DBCE6540-82B7-408A-B97A-93C61259919C}" type="datetime1">
              <a:rPr lang="en-US" smtClean="0"/>
              <a:t>12/8/2024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21</a:t>
            </a:fld>
            <a:endParaRPr lang="en-US"/>
          </a:p>
        </p:txBody>
      </p:sp>
      <p:sp>
        <p:nvSpPr>
          <p:cNvPr id="10" name="Footer Placeholder 9"/>
          <p:cNvSpPr>
            <a:spLocks noGrp="1"/>
          </p:cNvSpPr>
          <p:nvPr>
            <p:ph type="ftr" sz="quarter" idx="11"/>
          </p:nvPr>
        </p:nvSpPr>
        <p:spPr>
          <a:xfrm>
            <a:off x="3124200" y="6356350"/>
            <a:ext cx="4495800" cy="365125"/>
          </a:xfrm>
        </p:spPr>
        <p:txBody>
          <a:bodyPr/>
          <a:lstStyle/>
          <a:p>
            <a:r>
              <a:rPr lang="fi-FI" dirty="0"/>
              <a:t>Anamika Chaudhary   ACSE0401 DAA        Unit III</a:t>
            </a:r>
            <a:endParaRPr lang="en-US" dirty="0"/>
          </a:p>
        </p:txBody>
      </p:sp>
      <p:sp>
        <p:nvSpPr>
          <p:cNvPr id="11" name="Date Placeholder 10"/>
          <p:cNvSpPr>
            <a:spLocks noGrp="1"/>
          </p:cNvSpPr>
          <p:nvPr>
            <p:ph type="dt" sz="half" idx="10"/>
          </p:nvPr>
        </p:nvSpPr>
        <p:spPr/>
        <p:txBody>
          <a:bodyPr/>
          <a:lstStyle/>
          <a:p>
            <a:fld id="{AE4C911F-8D4B-4D95-AC77-35F46F454F58}" type="datetime1">
              <a:rPr lang="en-US" smtClean="0"/>
              <a:t>12/8/2024</a:t>
            </a:fld>
            <a:endParaRPr lang="en-US"/>
          </a:p>
        </p:txBody>
      </p:sp>
      <p:sp>
        <p:nvSpPr>
          <p:cNvPr id="4" name="Content Placeholder 3">
            <a:extLst>
              <a:ext uri="{FF2B5EF4-FFF2-40B4-BE49-F238E27FC236}">
                <a16:creationId xmlns:a16="http://schemas.microsoft.com/office/drawing/2014/main" id="{E7AA33BA-3F11-942A-4938-B7EEFFEEB8EC}"/>
              </a:ext>
            </a:extLst>
          </p:cNvPr>
          <p:cNvSpPr>
            <a:spLocks noGrp="1"/>
          </p:cNvSpPr>
          <p:nvPr>
            <p:ph idx="4294967295"/>
          </p:nvPr>
        </p:nvSpPr>
        <p:spPr>
          <a:xfrm>
            <a:off x="457200" y="1600201"/>
            <a:ext cx="5257800" cy="990600"/>
          </a:xfrm>
        </p:spPr>
        <p:txBody>
          <a:bodyPr>
            <a:normAutofit fontScale="70000" lnSpcReduction="20000"/>
          </a:bodyPr>
          <a:lstStyle/>
          <a:p>
            <a:r>
              <a:rPr lang="en-GB" sz="2800" dirty="0">
                <a:latin typeface="Times New Roman" panose="02020603050405020304" pitchFamily="18" charset="0"/>
                <a:cs typeface="Times New Roman" panose="02020603050405020304" pitchFamily="18" charset="0"/>
              </a:rPr>
              <a:t>Algorithm: Merge –Sort (A,p,r)</a:t>
            </a:r>
          </a:p>
          <a:p>
            <a:r>
              <a:rPr lang="en-GB" sz="2800" dirty="0">
                <a:latin typeface="Times New Roman" panose="02020603050405020304" pitchFamily="18" charset="0"/>
                <a:cs typeface="Times New Roman" panose="02020603050405020304" pitchFamily="18" charset="0"/>
              </a:rPr>
              <a:t>                                                    </a:t>
            </a:r>
          </a:p>
          <a:p>
            <a:r>
              <a:rPr lang="en-GB" sz="2800"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FB1E73E8-23C1-856C-D7B5-10DAEDDF1CE4}"/>
              </a:ext>
            </a:extLst>
          </p:cNvPr>
          <p:cNvPicPr>
            <a:picLocks noChangeAspect="1"/>
          </p:cNvPicPr>
          <p:nvPr/>
        </p:nvPicPr>
        <p:blipFill>
          <a:blip r:embed="rId4"/>
          <a:stretch>
            <a:fillRect/>
          </a:stretch>
        </p:blipFill>
        <p:spPr>
          <a:xfrm>
            <a:off x="457200" y="2209800"/>
            <a:ext cx="5029200" cy="3276600"/>
          </a:xfrm>
          <a:prstGeom prst="rect">
            <a:avLst/>
          </a:prstGeom>
        </p:spPr>
      </p:pic>
    </p:spTree>
    <p:extLst>
      <p:ext uri="{BB962C8B-B14F-4D97-AF65-F5344CB8AC3E}">
        <p14:creationId xmlns:p14="http://schemas.microsoft.com/office/powerpoint/2010/main" val="1848376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22</a:t>
            </a:fld>
            <a:endParaRPr lang="en-US"/>
          </a:p>
        </p:txBody>
      </p:sp>
      <p:sp>
        <p:nvSpPr>
          <p:cNvPr id="10" name="Footer Placeholder 9"/>
          <p:cNvSpPr>
            <a:spLocks noGrp="1"/>
          </p:cNvSpPr>
          <p:nvPr>
            <p:ph type="ftr" sz="quarter" idx="11"/>
          </p:nvPr>
        </p:nvSpPr>
        <p:spPr>
          <a:xfrm>
            <a:off x="3124200" y="6356350"/>
            <a:ext cx="4495800" cy="365125"/>
          </a:xfrm>
        </p:spPr>
        <p:txBody>
          <a:bodyPr/>
          <a:lstStyle/>
          <a:p>
            <a:r>
              <a:rPr lang="fi-FI" dirty="0"/>
              <a:t>Anamika Chaudhary   ACSE0401 DAA        Unit III</a:t>
            </a:r>
            <a:endParaRPr lang="en-US" dirty="0"/>
          </a:p>
        </p:txBody>
      </p:sp>
      <p:sp>
        <p:nvSpPr>
          <p:cNvPr id="11" name="Date Placeholder 10"/>
          <p:cNvSpPr>
            <a:spLocks noGrp="1"/>
          </p:cNvSpPr>
          <p:nvPr>
            <p:ph type="dt" sz="half" idx="10"/>
          </p:nvPr>
        </p:nvSpPr>
        <p:spPr/>
        <p:txBody>
          <a:bodyPr/>
          <a:lstStyle/>
          <a:p>
            <a:fld id="{3D8DB3E9-42B2-45AD-8BB0-6A9CFC01840D}" type="datetime1">
              <a:rPr lang="en-US" smtClean="0"/>
              <a:t>12/8/2024</a:t>
            </a:fld>
            <a:endParaRPr lang="en-US"/>
          </a:p>
        </p:txBody>
      </p:sp>
      <p:sp>
        <p:nvSpPr>
          <p:cNvPr id="4" name="Content Placeholder 3">
            <a:extLst>
              <a:ext uri="{FF2B5EF4-FFF2-40B4-BE49-F238E27FC236}">
                <a16:creationId xmlns:a16="http://schemas.microsoft.com/office/drawing/2014/main" id="{E7AA33BA-3F11-942A-4938-B7EEFFEEB8EC}"/>
              </a:ext>
            </a:extLst>
          </p:cNvPr>
          <p:cNvSpPr>
            <a:spLocks noGrp="1"/>
          </p:cNvSpPr>
          <p:nvPr>
            <p:ph idx="4294967295"/>
          </p:nvPr>
        </p:nvSpPr>
        <p:spPr>
          <a:xfrm>
            <a:off x="457200" y="1600201"/>
            <a:ext cx="5257800" cy="990600"/>
          </a:xfrm>
        </p:spPr>
        <p:txBody>
          <a:bodyPr>
            <a:normAutofit fontScale="40000" lnSpcReduction="20000"/>
          </a:bodyPr>
          <a:lstStyle/>
          <a:p>
            <a:pPr marL="0" indent="0">
              <a:buNone/>
            </a:pPr>
            <a:r>
              <a:rPr lang="en-GB" sz="2000" dirty="0">
                <a:latin typeface="Times New Roman" panose="02020603050405020304" pitchFamily="18" charset="0"/>
                <a:cs typeface="Times New Roman" panose="02020603050405020304" pitchFamily="18" charset="0"/>
              </a:rPr>
              <a:t>The procedure Merge- Sort (A,p,r) sorts the element in the subarray A[p……r], if p&lt;=r .</a:t>
            </a:r>
          </a:p>
          <a:p>
            <a:pPr marL="0" indent="0">
              <a:buNone/>
            </a:pPr>
            <a:r>
              <a:rPr lang="en-GB" sz="2000" dirty="0">
                <a:latin typeface="Times New Roman" panose="02020603050405020304" pitchFamily="18" charset="0"/>
                <a:cs typeface="Times New Roman" panose="02020603050405020304" pitchFamily="18" charset="0"/>
              </a:rPr>
              <a:t>The divide step simply computes the index q  that partitions the array into two subarrays of size A[p…..q] and A[q+1…r] of size n/2 both.</a:t>
            </a:r>
          </a:p>
          <a:p>
            <a:pPr marL="0" indent="0">
              <a:buNone/>
            </a:pPr>
            <a:r>
              <a:rPr lang="en-GB" sz="2000" dirty="0">
                <a:latin typeface="Times New Roman" panose="02020603050405020304" pitchFamily="18" charset="0"/>
                <a:cs typeface="Times New Roman" panose="02020603050405020304" pitchFamily="18" charset="0"/>
              </a:rPr>
              <a:t>Merge (A, p, q, r) function is used to  merge the two arrays in sorted sequence. It merges them to form a single sorted subarrays.</a:t>
            </a:r>
          </a:p>
          <a:p>
            <a:pPr marL="0" indent="0">
              <a:buNone/>
            </a:pPr>
            <a:r>
              <a:rPr lang="en-GB" sz="2000" dirty="0">
                <a:latin typeface="Times New Roman" panose="02020603050405020304" pitchFamily="18" charset="0"/>
                <a:cs typeface="Times New Roman" panose="02020603050405020304" pitchFamily="18" charset="0"/>
              </a:rPr>
              <a:t>Input: &lt;5, 4, 6, 1, 3 ,2, 6&gt;</a:t>
            </a:r>
          </a:p>
          <a:p>
            <a:pPr marL="0" indent="0">
              <a:buNone/>
            </a:pPr>
            <a:r>
              <a:rPr lang="en-GB" sz="2000" dirty="0">
                <a:latin typeface="Times New Roman" panose="02020603050405020304" pitchFamily="18" charset="0"/>
                <a:cs typeface="Times New Roman" panose="02020603050405020304" pitchFamily="18" charset="0"/>
              </a:rPr>
              <a:t>First, call Merge –Sort (A, 1, length[A]) </a:t>
            </a:r>
          </a:p>
        </p:txBody>
      </p:sp>
    </p:spTree>
    <p:extLst>
      <p:ext uri="{BB962C8B-B14F-4D97-AF65-F5344CB8AC3E}">
        <p14:creationId xmlns:p14="http://schemas.microsoft.com/office/powerpoint/2010/main" val="83826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23</a:t>
            </a:fld>
            <a:endParaRPr lang="en-US"/>
          </a:p>
        </p:txBody>
      </p:sp>
      <p:sp>
        <p:nvSpPr>
          <p:cNvPr id="10" name="Footer Placeholder 9"/>
          <p:cNvSpPr>
            <a:spLocks noGrp="1"/>
          </p:cNvSpPr>
          <p:nvPr>
            <p:ph type="ftr" sz="quarter" idx="11"/>
          </p:nvPr>
        </p:nvSpPr>
        <p:spPr>
          <a:xfrm>
            <a:off x="3124200" y="6356350"/>
            <a:ext cx="4495800" cy="365125"/>
          </a:xfrm>
        </p:spPr>
        <p:txBody>
          <a:bodyPr/>
          <a:lstStyle/>
          <a:p>
            <a:r>
              <a:rPr lang="fi-FI" dirty="0"/>
              <a:t>Anamika Chaudhary   ACSE0401 DAA        Unit III</a:t>
            </a:r>
            <a:endParaRPr lang="en-US" dirty="0"/>
          </a:p>
        </p:txBody>
      </p:sp>
      <p:sp>
        <p:nvSpPr>
          <p:cNvPr id="11" name="Date Placeholder 10"/>
          <p:cNvSpPr>
            <a:spLocks noGrp="1"/>
          </p:cNvSpPr>
          <p:nvPr>
            <p:ph type="dt" sz="half" idx="10"/>
          </p:nvPr>
        </p:nvSpPr>
        <p:spPr/>
        <p:txBody>
          <a:bodyPr/>
          <a:lstStyle/>
          <a:p>
            <a:fld id="{69DF2FA3-0913-40B3-9BAD-CA1E55EED5D4}" type="datetime1">
              <a:rPr lang="en-US" smtClean="0"/>
              <a:t>12/8/2024</a:t>
            </a:fld>
            <a:endParaRPr lang="en-US"/>
          </a:p>
        </p:txBody>
      </p:sp>
      <p:pic>
        <p:nvPicPr>
          <p:cNvPr id="3" name="Content Placeholder 7">
            <a:extLst>
              <a:ext uri="{FF2B5EF4-FFF2-40B4-BE49-F238E27FC236}">
                <a16:creationId xmlns:a16="http://schemas.microsoft.com/office/drawing/2014/main" id="{9A00089C-BDE2-F32C-F8DD-E429CFB4F2F8}"/>
              </a:ext>
            </a:extLst>
          </p:cNvPr>
          <p:cNvPicPr>
            <a:picLocks noGrp="1" noChangeAspect="1"/>
          </p:cNvPicPr>
          <p:nvPr>
            <p:ph idx="4294967295"/>
          </p:nvPr>
        </p:nvPicPr>
        <p:blipFill>
          <a:blip r:embed="rId4"/>
          <a:stretch>
            <a:fillRect/>
          </a:stretch>
        </p:blipFill>
        <p:spPr>
          <a:xfrm>
            <a:off x="838200" y="884238"/>
            <a:ext cx="7467600" cy="5821362"/>
          </a:xfrm>
        </p:spPr>
      </p:pic>
    </p:spTree>
    <p:extLst>
      <p:ext uri="{BB962C8B-B14F-4D97-AF65-F5344CB8AC3E}">
        <p14:creationId xmlns:p14="http://schemas.microsoft.com/office/powerpoint/2010/main" val="2241072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24</a:t>
            </a:fld>
            <a:endParaRPr lang="en-US"/>
          </a:p>
        </p:txBody>
      </p:sp>
      <p:sp>
        <p:nvSpPr>
          <p:cNvPr id="10" name="Footer Placeholder 9"/>
          <p:cNvSpPr>
            <a:spLocks noGrp="1"/>
          </p:cNvSpPr>
          <p:nvPr>
            <p:ph type="ftr" sz="quarter" idx="11"/>
          </p:nvPr>
        </p:nvSpPr>
        <p:spPr>
          <a:xfrm>
            <a:off x="3124200" y="6356350"/>
            <a:ext cx="4495800" cy="365125"/>
          </a:xfrm>
        </p:spPr>
        <p:txBody>
          <a:bodyPr/>
          <a:lstStyle/>
          <a:p>
            <a:r>
              <a:rPr lang="fi-FI" dirty="0"/>
              <a:t>Anamika Chaudhary   ACSE0401 DAA        Unit III</a:t>
            </a:r>
            <a:endParaRPr lang="en-US" dirty="0"/>
          </a:p>
        </p:txBody>
      </p:sp>
      <p:sp>
        <p:nvSpPr>
          <p:cNvPr id="11" name="Date Placeholder 10"/>
          <p:cNvSpPr>
            <a:spLocks noGrp="1"/>
          </p:cNvSpPr>
          <p:nvPr>
            <p:ph type="dt" sz="half" idx="10"/>
          </p:nvPr>
        </p:nvSpPr>
        <p:spPr/>
        <p:txBody>
          <a:bodyPr/>
          <a:lstStyle/>
          <a:p>
            <a:fld id="{8720A133-EB13-4785-863E-D561EC62A969}" type="datetime1">
              <a:rPr lang="en-US" smtClean="0"/>
              <a:t>12/8/2024</a:t>
            </a:fld>
            <a:endParaRPr lang="en-US"/>
          </a:p>
        </p:txBody>
      </p:sp>
      <p:sp>
        <p:nvSpPr>
          <p:cNvPr id="4" name="Content Placeholder 3">
            <a:extLst>
              <a:ext uri="{FF2B5EF4-FFF2-40B4-BE49-F238E27FC236}">
                <a16:creationId xmlns:a16="http://schemas.microsoft.com/office/drawing/2014/main" id="{E7AA33BA-3F11-942A-4938-B7EEFFEEB8EC}"/>
              </a:ext>
            </a:extLst>
          </p:cNvPr>
          <p:cNvSpPr>
            <a:spLocks noGrp="1"/>
          </p:cNvSpPr>
          <p:nvPr>
            <p:ph idx="4294967295"/>
          </p:nvPr>
        </p:nvSpPr>
        <p:spPr>
          <a:xfrm>
            <a:off x="457200" y="1219200"/>
            <a:ext cx="8229600" cy="4906963"/>
          </a:xfrm>
        </p:spPr>
        <p:txBody>
          <a:bodyPr>
            <a:normAutofit/>
          </a:bodyPr>
          <a:lstStyle/>
          <a:p>
            <a:pPr marL="0" indent="0" algn="l">
              <a:buNone/>
            </a:pPr>
            <a:r>
              <a:rPr lang="en-GB" sz="2000" b="1" i="0" dirty="0">
                <a:effectLst/>
                <a:latin typeface="Times New Roman" panose="02020603050405020304" pitchFamily="18" charset="0"/>
                <a:cs typeface="Times New Roman" panose="02020603050405020304" pitchFamily="18" charset="0"/>
              </a:rPr>
              <a:t>1.Divide</a:t>
            </a:r>
            <a:r>
              <a:rPr lang="en-GB" sz="2000" b="0" i="0" dirty="0">
                <a:effectLst/>
                <a:latin typeface="Times New Roman" panose="02020603050405020304" pitchFamily="18" charset="0"/>
                <a:cs typeface="Times New Roman" panose="02020603050405020304" pitchFamily="18" charset="0"/>
              </a:rPr>
              <a:t> In this step, we find the midpoint of the given array by using the formula mid=start+(end-start)/2</a:t>
            </a:r>
          </a:p>
          <a:p>
            <a:pPr marL="0" indent="0" algn="l">
              <a:buNone/>
            </a:pPr>
            <a:endParaRPr lang="en-GB" sz="2000" b="0" i="0" dirty="0">
              <a:effectLst/>
              <a:latin typeface="Times New Roman" panose="02020603050405020304" pitchFamily="18" charset="0"/>
              <a:cs typeface="Times New Roman" panose="02020603050405020304" pitchFamily="18" charset="0"/>
            </a:endParaRPr>
          </a:p>
          <a:p>
            <a:pPr marL="0" indent="0" algn="l">
              <a:buNone/>
            </a:pPr>
            <a:r>
              <a:rPr lang="en-GB" sz="2000" b="1" i="0" dirty="0">
                <a:effectLst/>
                <a:latin typeface="Times New Roman" panose="02020603050405020304" pitchFamily="18" charset="0"/>
                <a:cs typeface="Times New Roman" panose="02020603050405020304" pitchFamily="18" charset="0"/>
              </a:rPr>
              <a:t>2. Conquer</a:t>
            </a:r>
            <a:r>
              <a:rPr lang="en-GB" sz="2000" b="0" i="0" dirty="0">
                <a:effectLst/>
                <a:latin typeface="Times New Roman" panose="02020603050405020304" pitchFamily="18" charset="0"/>
                <a:cs typeface="Times New Roman" panose="02020603050405020304" pitchFamily="18" charset="0"/>
              </a:rPr>
              <a:t> In this step, we divide the array into subarrays using the midpoint calculated. We recursively keep dividing the array and keep calculating the midpoint for doing the same. It is important to note that a single array element is always sorted.</a:t>
            </a:r>
          </a:p>
          <a:p>
            <a:pPr marL="0" indent="0" algn="l">
              <a:buNone/>
            </a:pPr>
            <a:r>
              <a:rPr lang="en-GB" sz="2000" b="0" i="0" dirty="0">
                <a:effectLst/>
                <a:latin typeface="Times New Roman" panose="02020603050405020304" pitchFamily="18" charset="0"/>
                <a:cs typeface="Times New Roman" panose="02020603050405020304" pitchFamily="18" charset="0"/>
              </a:rPr>
              <a:t>So, our aim is to continuously divide until all elements in the array are single array elements. Once that is done, the array elements are combined back to form a sorted array.</a:t>
            </a:r>
          </a:p>
          <a:p>
            <a:pPr marL="0" indent="0" algn="l">
              <a:buNone/>
            </a:pPr>
            <a:endParaRPr lang="en-GB" sz="2000" b="0" i="0" dirty="0">
              <a:effectLst/>
              <a:latin typeface="Times New Roman" panose="02020603050405020304" pitchFamily="18" charset="0"/>
              <a:cs typeface="Times New Roman" panose="02020603050405020304" pitchFamily="18" charset="0"/>
            </a:endParaRPr>
          </a:p>
          <a:p>
            <a:pPr marL="0" indent="0" algn="l">
              <a:buNone/>
            </a:pPr>
            <a:r>
              <a:rPr lang="en-GB" sz="2000" dirty="0">
                <a:latin typeface="Times New Roman" panose="02020603050405020304" pitchFamily="18" charset="0"/>
                <a:cs typeface="Times New Roman" panose="02020603050405020304" pitchFamily="18" charset="0"/>
              </a:rPr>
              <a:t> </a:t>
            </a:r>
            <a:r>
              <a:rPr lang="en-GB" sz="2000" b="1" i="0" dirty="0">
                <a:effectLst/>
                <a:latin typeface="Times New Roman" panose="02020603050405020304" pitchFamily="18" charset="0"/>
                <a:cs typeface="Times New Roman" panose="02020603050405020304" pitchFamily="18" charset="0"/>
              </a:rPr>
              <a:t>3. Combine</a:t>
            </a:r>
            <a:r>
              <a:rPr lang="en-GB" sz="2000" dirty="0">
                <a:latin typeface="Times New Roman" panose="02020603050405020304" pitchFamily="18" charset="0"/>
                <a:cs typeface="Times New Roman" panose="02020603050405020304" pitchFamily="18" charset="0"/>
              </a:rPr>
              <a:t> </a:t>
            </a:r>
            <a:r>
              <a:rPr lang="en-GB" sz="2000" b="0" i="0" dirty="0">
                <a:effectLst/>
                <a:latin typeface="Times New Roman" panose="02020603050405020304" pitchFamily="18" charset="0"/>
                <a:cs typeface="Times New Roman" panose="02020603050405020304" pitchFamily="18" charset="0"/>
              </a:rPr>
              <a:t>Now that all our subarrays are formed, it is now time to combine them in sorted order.</a:t>
            </a:r>
          </a:p>
          <a:p>
            <a:pPr marL="0" indent="0" algn="l">
              <a:buNone/>
            </a:pPr>
            <a:endParaRPr lang="en-GB" sz="2000" b="0" i="0" dirty="0">
              <a:effectLst/>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0759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25</a:t>
            </a:fld>
            <a:endParaRPr lang="en-US"/>
          </a:p>
        </p:txBody>
      </p:sp>
      <p:sp>
        <p:nvSpPr>
          <p:cNvPr id="10" name="Footer Placeholder 9"/>
          <p:cNvSpPr>
            <a:spLocks noGrp="1"/>
          </p:cNvSpPr>
          <p:nvPr>
            <p:ph type="ftr" sz="quarter" idx="11"/>
          </p:nvPr>
        </p:nvSpPr>
        <p:spPr>
          <a:xfrm>
            <a:off x="3124200" y="6356350"/>
            <a:ext cx="4495800" cy="365125"/>
          </a:xfrm>
        </p:spPr>
        <p:txBody>
          <a:bodyPr/>
          <a:lstStyle/>
          <a:p>
            <a:r>
              <a:rPr lang="fi-FI" dirty="0"/>
              <a:t>Anamika Chaudhary   ACSE0401 DAA        Unit III</a:t>
            </a:r>
            <a:endParaRPr lang="en-US" dirty="0"/>
          </a:p>
        </p:txBody>
      </p:sp>
      <p:sp>
        <p:nvSpPr>
          <p:cNvPr id="11" name="Date Placeholder 10"/>
          <p:cNvSpPr>
            <a:spLocks noGrp="1"/>
          </p:cNvSpPr>
          <p:nvPr>
            <p:ph type="dt" sz="half" idx="10"/>
          </p:nvPr>
        </p:nvSpPr>
        <p:spPr/>
        <p:txBody>
          <a:bodyPr/>
          <a:lstStyle/>
          <a:p>
            <a:fld id="{11A368D6-520E-4780-8DED-569EE52E6848}" type="datetime1">
              <a:rPr lang="en-US" smtClean="0"/>
              <a:t>12/8/2024</a:t>
            </a:fld>
            <a:endParaRPr lang="en-US"/>
          </a:p>
        </p:txBody>
      </p:sp>
      <p:pic>
        <p:nvPicPr>
          <p:cNvPr id="8" name="Picture 7">
            <a:extLst>
              <a:ext uri="{FF2B5EF4-FFF2-40B4-BE49-F238E27FC236}">
                <a16:creationId xmlns:a16="http://schemas.microsoft.com/office/drawing/2014/main" id="{442E7B43-CA2D-C09D-EFC3-63A98695C440}"/>
              </a:ext>
            </a:extLst>
          </p:cNvPr>
          <p:cNvPicPr>
            <a:picLocks noChangeAspect="1"/>
          </p:cNvPicPr>
          <p:nvPr/>
        </p:nvPicPr>
        <p:blipFill>
          <a:blip r:embed="rId4"/>
          <a:stretch>
            <a:fillRect/>
          </a:stretch>
        </p:blipFill>
        <p:spPr>
          <a:xfrm>
            <a:off x="762000" y="914400"/>
            <a:ext cx="7772399" cy="4953000"/>
          </a:xfrm>
          <a:prstGeom prst="rect">
            <a:avLst/>
          </a:prstGeom>
        </p:spPr>
      </p:pic>
    </p:spTree>
    <p:extLst>
      <p:ext uri="{BB962C8B-B14F-4D97-AF65-F5344CB8AC3E}">
        <p14:creationId xmlns:p14="http://schemas.microsoft.com/office/powerpoint/2010/main" val="3208222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26</a:t>
            </a:fld>
            <a:endParaRPr lang="en-US"/>
          </a:p>
        </p:txBody>
      </p:sp>
      <p:sp>
        <p:nvSpPr>
          <p:cNvPr id="10" name="Footer Placeholder 9"/>
          <p:cNvSpPr>
            <a:spLocks noGrp="1"/>
          </p:cNvSpPr>
          <p:nvPr>
            <p:ph type="ftr" sz="quarter" idx="11"/>
          </p:nvPr>
        </p:nvSpPr>
        <p:spPr>
          <a:xfrm>
            <a:off x="3124200" y="6356350"/>
            <a:ext cx="4495800" cy="365125"/>
          </a:xfrm>
        </p:spPr>
        <p:txBody>
          <a:bodyPr/>
          <a:lstStyle/>
          <a:p>
            <a:r>
              <a:rPr lang="fi-FI" dirty="0"/>
              <a:t>Anamika Chaudhary   ACSE0401 DAA        Unit III</a:t>
            </a:r>
            <a:endParaRPr lang="en-US" dirty="0"/>
          </a:p>
        </p:txBody>
      </p:sp>
      <p:sp>
        <p:nvSpPr>
          <p:cNvPr id="11" name="Date Placeholder 10"/>
          <p:cNvSpPr>
            <a:spLocks noGrp="1"/>
          </p:cNvSpPr>
          <p:nvPr>
            <p:ph type="dt" sz="half" idx="10"/>
          </p:nvPr>
        </p:nvSpPr>
        <p:spPr/>
        <p:txBody>
          <a:bodyPr/>
          <a:lstStyle/>
          <a:p>
            <a:fld id="{EB078F98-3CEA-4EE3-A1AF-5A18346C354C}" type="datetime1">
              <a:rPr lang="en-US" smtClean="0"/>
              <a:t>12/8/2024</a:t>
            </a:fld>
            <a:endParaRPr lang="en-US"/>
          </a:p>
        </p:txBody>
      </p:sp>
      <p:pic>
        <p:nvPicPr>
          <p:cNvPr id="8" name="Picture 7">
            <a:extLst>
              <a:ext uri="{FF2B5EF4-FFF2-40B4-BE49-F238E27FC236}">
                <a16:creationId xmlns:a16="http://schemas.microsoft.com/office/drawing/2014/main" id="{24B20C04-A8D4-7D2D-B527-10FBE7BC54E0}"/>
              </a:ext>
            </a:extLst>
          </p:cNvPr>
          <p:cNvPicPr>
            <a:picLocks noChangeAspect="1"/>
          </p:cNvPicPr>
          <p:nvPr/>
        </p:nvPicPr>
        <p:blipFill>
          <a:blip r:embed="rId4"/>
          <a:stretch>
            <a:fillRect/>
          </a:stretch>
        </p:blipFill>
        <p:spPr>
          <a:xfrm>
            <a:off x="533400" y="1099812"/>
            <a:ext cx="8153400" cy="4658375"/>
          </a:xfrm>
          <a:prstGeom prst="rect">
            <a:avLst/>
          </a:prstGeom>
        </p:spPr>
      </p:pic>
    </p:spTree>
    <p:extLst>
      <p:ext uri="{BB962C8B-B14F-4D97-AF65-F5344CB8AC3E}">
        <p14:creationId xmlns:p14="http://schemas.microsoft.com/office/powerpoint/2010/main" val="4032560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type="body" idx="4294967295"/>
          </p:nvPr>
        </p:nvSpPr>
        <p:spPr>
          <a:xfrm>
            <a:off x="446649" y="916980"/>
            <a:ext cx="7932737" cy="5076825"/>
          </a:xfrm>
        </p:spPr>
        <p:txBody>
          <a:bodyPr>
            <a:normAutofit lnSpcReduction="10000"/>
          </a:bodyPr>
          <a:lstStyle/>
          <a:p>
            <a:pPr marL="0" indent="0">
              <a:buNone/>
            </a:pPr>
            <a:r>
              <a:rPr lang="en-US" sz="2800" b="1" dirty="0"/>
              <a:t>    Merge Sort</a:t>
            </a:r>
          </a:p>
          <a:p>
            <a:pPr eaLnBrk="1" hangingPunct="1"/>
            <a:endParaRPr lang="en-US" sz="2400" b="1" dirty="0">
              <a:latin typeface="Times New Roman" panose="02020603050405020304" pitchFamily="18" charset="0"/>
              <a:cs typeface="Times New Roman" panose="02020603050405020304" pitchFamily="18" charset="0"/>
            </a:endParaRPr>
          </a:p>
          <a:p>
            <a:pPr eaLnBrk="1" hangingPunct="1"/>
            <a:r>
              <a:rPr lang="en-US" sz="2400" b="1" dirty="0">
                <a:latin typeface="Times New Roman" panose="02020603050405020304" pitchFamily="18" charset="0"/>
                <a:cs typeface="Times New Roman" panose="02020603050405020304" pitchFamily="18" charset="0"/>
              </a:rPr>
              <a:t>Divide: </a:t>
            </a:r>
          </a:p>
          <a:p>
            <a:pPr lvl="1" eaLnBrk="1" hangingPunct="1"/>
            <a:r>
              <a:rPr lang="en-US" sz="2400" dirty="0">
                <a:latin typeface="Times New Roman" panose="02020603050405020304" pitchFamily="18" charset="0"/>
                <a:cs typeface="Times New Roman" panose="02020603050405020304" pitchFamily="18" charset="0"/>
              </a:rPr>
              <a:t>compute q</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as the average of p</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r:</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O(n) = </a:t>
            </a:r>
            <a:r>
              <a:rPr lang="en-US" sz="2400" dirty="0">
                <a:latin typeface="Times New Roman" panose="02020603050405020304" pitchFamily="18" charset="0"/>
                <a:cs typeface="Times New Roman" panose="02020603050405020304" pitchFamily="18" charset="0"/>
                <a:sym typeface="Symbol" pitchFamily="18" charset="2"/>
              </a:rPr>
              <a:t>(1)</a:t>
            </a:r>
            <a:endParaRPr lang="en-US" sz="2400" dirty="0">
              <a:latin typeface="Times New Roman" panose="02020603050405020304" pitchFamily="18" charset="0"/>
              <a:cs typeface="Times New Roman" panose="02020603050405020304" pitchFamily="18" charset="0"/>
            </a:endParaRPr>
          </a:p>
          <a:p>
            <a:pPr eaLnBrk="1" hangingPunct="1"/>
            <a:r>
              <a:rPr lang="en-US" sz="2400" b="1" dirty="0">
                <a:latin typeface="Times New Roman" panose="02020603050405020304" pitchFamily="18" charset="0"/>
                <a:cs typeface="Times New Roman" panose="02020603050405020304" pitchFamily="18" charset="0"/>
              </a:rPr>
              <a:t>Conquer: </a:t>
            </a:r>
          </a:p>
          <a:p>
            <a:pPr lvl="1" eaLnBrk="1" hangingPunct="1"/>
            <a:r>
              <a:rPr lang="en-US" sz="2400" dirty="0">
                <a:latin typeface="Times New Roman" panose="02020603050405020304" pitchFamily="18" charset="0"/>
                <a:cs typeface="Times New Roman" panose="02020603050405020304" pitchFamily="18" charset="0"/>
              </a:rPr>
              <a:t>recursively solve 2 subproblems, each of size n/2 </a:t>
            </a:r>
            <a:r>
              <a:rPr lang="en-US" sz="2400" dirty="0">
                <a:latin typeface="Times New Roman" panose="02020603050405020304" pitchFamily="18" charset="0"/>
                <a:cs typeface="Times New Roman" panose="02020603050405020304" pitchFamily="18" charset="0"/>
                <a:sym typeface="Symbol" pitchFamily="18" charset="2"/>
              </a:rPr>
              <a:t> </a:t>
            </a:r>
            <a:r>
              <a:rPr lang="en-US" sz="2400" dirty="0">
                <a:latin typeface="Times New Roman" panose="02020603050405020304" pitchFamily="18" charset="0"/>
                <a:cs typeface="Times New Roman" panose="02020603050405020304" pitchFamily="18" charset="0"/>
              </a:rPr>
              <a:t>2T (n/2)</a:t>
            </a:r>
          </a:p>
          <a:p>
            <a:pPr eaLnBrk="1" hangingPunct="1"/>
            <a:r>
              <a:rPr lang="en-US" sz="2400" b="1" dirty="0">
                <a:latin typeface="Times New Roman" panose="02020603050405020304" pitchFamily="18" charset="0"/>
                <a:cs typeface="Times New Roman" panose="02020603050405020304" pitchFamily="18" charset="0"/>
              </a:rPr>
              <a:t>Combine: </a:t>
            </a:r>
          </a:p>
          <a:p>
            <a:pPr lvl="1" eaLnBrk="1" hangingPunct="1"/>
            <a:r>
              <a:rPr lang="en-US" sz="2400" dirty="0">
                <a:latin typeface="Times New Roman" panose="02020603050405020304" pitchFamily="18" charset="0"/>
                <a:cs typeface="Times New Roman" panose="02020603050405020304" pitchFamily="18" charset="0"/>
              </a:rPr>
              <a:t>MERGE on an n-element subarray takes </a:t>
            </a:r>
            <a:r>
              <a:rPr lang="en-US" sz="2400" dirty="0">
                <a:latin typeface="Times New Roman" panose="02020603050405020304" pitchFamily="18" charset="0"/>
                <a:cs typeface="Times New Roman" panose="02020603050405020304" pitchFamily="18" charset="0"/>
                <a:sym typeface="Symbol" pitchFamily="18" charset="2"/>
              </a:rPr>
              <a:t></a:t>
            </a:r>
            <a:r>
              <a:rPr lang="en-US" sz="2400" dirty="0">
                <a:latin typeface="Times New Roman" panose="02020603050405020304" pitchFamily="18" charset="0"/>
                <a:cs typeface="Times New Roman" panose="02020603050405020304" pitchFamily="18" charset="0"/>
              </a:rPr>
              <a:t>(n) time </a:t>
            </a:r>
            <a:r>
              <a:rPr lang="en-US" sz="2400" dirty="0">
                <a:latin typeface="Times New Roman" panose="02020603050405020304" pitchFamily="18" charset="0"/>
                <a:cs typeface="Times New Roman" panose="02020603050405020304" pitchFamily="18" charset="0"/>
                <a:sym typeface="Symbol" pitchFamily="18" charset="2"/>
              </a:rPr>
              <a:t> </a:t>
            </a:r>
            <a:r>
              <a:rPr lang="en-US" sz="2400" dirty="0">
                <a:latin typeface="Times New Roman" panose="02020603050405020304" pitchFamily="18" charset="0"/>
                <a:cs typeface="Times New Roman" panose="02020603050405020304" pitchFamily="18" charset="0"/>
              </a:rPr>
              <a:t>C(n) = </a:t>
            </a:r>
            <a:r>
              <a:rPr lang="en-US" sz="2400" dirty="0">
                <a:latin typeface="Times New Roman" panose="02020603050405020304" pitchFamily="18" charset="0"/>
                <a:cs typeface="Times New Roman" panose="02020603050405020304" pitchFamily="18" charset="0"/>
                <a:sym typeface="Symbol" pitchFamily="18" charset="2"/>
              </a:rPr>
              <a:t></a:t>
            </a:r>
            <a:r>
              <a:rPr lang="en-US" sz="2400" dirty="0">
                <a:latin typeface="Times New Roman" panose="02020603050405020304" pitchFamily="18" charset="0"/>
                <a:cs typeface="Times New Roman" panose="02020603050405020304" pitchFamily="18" charset="0"/>
              </a:rPr>
              <a:t>(n)</a:t>
            </a:r>
          </a:p>
          <a:p>
            <a:pPr eaLnBrk="1" hangingPunct="1">
              <a:buFontTx/>
              <a:buNone/>
            </a:pPr>
            <a:r>
              <a:rPr lang="en-US" sz="2400" dirty="0">
                <a:latin typeface="Times New Roman" panose="02020603050405020304" pitchFamily="18" charset="0"/>
                <a:cs typeface="Times New Roman" panose="02020603050405020304" pitchFamily="18" charset="0"/>
                <a:sym typeface="Symbol" pitchFamily="18" charset="2"/>
              </a:rPr>
              <a:t>	 		 (1)			if </a:t>
            </a:r>
            <a:r>
              <a:rPr lang="en-US" sz="2400" dirty="0">
                <a:latin typeface="Times New Roman" panose="02020603050405020304" pitchFamily="18" charset="0"/>
                <a:cs typeface="Times New Roman" panose="02020603050405020304" pitchFamily="18" charset="0"/>
              </a:rPr>
              <a:t>n =1</a:t>
            </a:r>
            <a:r>
              <a:rPr lang="en-US" sz="2400" dirty="0">
                <a:latin typeface="Times New Roman" panose="02020603050405020304" pitchFamily="18" charset="0"/>
                <a:cs typeface="Times New Roman" panose="02020603050405020304" pitchFamily="18" charset="0"/>
                <a:sym typeface="Symbol" pitchFamily="18" charset="2"/>
              </a:rPr>
              <a:t> </a:t>
            </a:r>
          </a:p>
          <a:p>
            <a:pPr eaLnBrk="1" hangingPunct="1">
              <a:buFontTx/>
              <a:buNone/>
            </a:pPr>
            <a:r>
              <a:rPr lang="en-US" sz="2400" dirty="0">
                <a:latin typeface="Times New Roman" panose="02020603050405020304" pitchFamily="18" charset="0"/>
                <a:cs typeface="Times New Roman" panose="02020603050405020304" pitchFamily="18" charset="0"/>
                <a:sym typeface="Symbol" pitchFamily="18" charset="2"/>
              </a:rPr>
              <a:t>      T(n) = 	 2T(n/2) + </a:t>
            </a:r>
            <a:r>
              <a:rPr lang="en-US" sz="24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sym typeface="Symbol" pitchFamily="18" charset="2"/>
              </a:rPr>
              <a:t> 	if n &gt; 1</a:t>
            </a:r>
            <a:endParaRPr lang="en-US" sz="2400" dirty="0">
              <a:latin typeface="Times New Roman" panose="02020603050405020304" pitchFamily="18" charset="0"/>
              <a:cs typeface="Times New Roman" panose="02020603050405020304" pitchFamily="18" charset="0"/>
            </a:endParaRPr>
          </a:p>
        </p:txBody>
      </p:sp>
      <p:sp>
        <p:nvSpPr>
          <p:cNvPr id="274436" name="AutoShape 4"/>
          <p:cNvSpPr>
            <a:spLocks/>
          </p:cNvSpPr>
          <p:nvPr/>
        </p:nvSpPr>
        <p:spPr bwMode="auto">
          <a:xfrm>
            <a:off x="2057400" y="4694213"/>
            <a:ext cx="120650" cy="976312"/>
          </a:xfrm>
          <a:prstGeom prst="leftBrace">
            <a:avLst>
              <a:gd name="adj1" fmla="val 67434"/>
              <a:gd name="adj2" fmla="val 50000"/>
            </a:avLst>
          </a:prstGeom>
          <a:noFill/>
          <a:ln w="9525">
            <a:solidFill>
              <a:schemeClr val="tx1"/>
            </a:solidFill>
            <a:round/>
            <a:headEnd/>
            <a:tailEnd/>
          </a:ln>
          <a:effectLst/>
        </p:spPr>
        <p:txBody>
          <a:bodyPr wrap="none" anchor="ctr"/>
          <a:lstStyle/>
          <a:p>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Slide Number Placeholder 10"/>
          <p:cNvSpPr>
            <a:spLocks noGrp="1"/>
          </p:cNvSpPr>
          <p:nvPr>
            <p:ph type="sldNum" sz="quarter" idx="12"/>
          </p:nvPr>
        </p:nvSpPr>
        <p:spPr/>
        <p:txBody>
          <a:bodyPr/>
          <a:lstStyle/>
          <a:p>
            <a:fld id="{B6F15528-21DE-4FAA-801E-634DDDAF4B2B}" type="slidenum">
              <a:rPr lang="en-US" smtClean="0"/>
              <a:pPr/>
              <a:t>27</a:t>
            </a:fld>
            <a:endParaRPr lang="en-US"/>
          </a:p>
        </p:txBody>
      </p:sp>
      <p:sp>
        <p:nvSpPr>
          <p:cNvPr id="12" name="Footer Placeholder 11"/>
          <p:cNvSpPr>
            <a:spLocks noGrp="1"/>
          </p:cNvSpPr>
          <p:nvPr>
            <p:ph type="ftr" sz="quarter" idx="11"/>
          </p:nvPr>
        </p:nvSpPr>
        <p:spPr>
          <a:xfrm>
            <a:off x="3124200" y="6356350"/>
            <a:ext cx="4572000" cy="365125"/>
          </a:xfrm>
        </p:spPr>
        <p:txBody>
          <a:bodyPr/>
          <a:lstStyle/>
          <a:p>
            <a:r>
              <a:rPr lang="fi-FI" dirty="0"/>
              <a:t>Anamika Chaudhary   ACSE0401 DAA        Unit III</a:t>
            </a:r>
            <a:endParaRPr lang="en-US" dirty="0"/>
          </a:p>
        </p:txBody>
      </p:sp>
      <p:sp>
        <p:nvSpPr>
          <p:cNvPr id="13" name="Date Placeholder 12"/>
          <p:cNvSpPr>
            <a:spLocks noGrp="1"/>
          </p:cNvSpPr>
          <p:nvPr>
            <p:ph type="dt" sz="half" idx="10"/>
          </p:nvPr>
        </p:nvSpPr>
        <p:spPr/>
        <p:txBody>
          <a:bodyPr/>
          <a:lstStyle/>
          <a:p>
            <a:fld id="{87112D5B-C29E-4790-9102-B61215FF368A}" type="datetime1">
              <a:rPr lang="en-US" smtClean="0"/>
              <a:t>12/8/2024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44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3556">
                                            <p:txEl>
                                              <p:pRg st="6" end="6"/>
                                            </p:txEl>
                                          </p:spTgt>
                                        </p:tgtEl>
                                        <p:attrNameLst>
                                          <p:attrName>style.visibility</p:attrName>
                                        </p:attrNameLst>
                                      </p:cBhvr>
                                      <p:to>
                                        <p:strVal val="visible"/>
                                      </p:to>
                                    </p:set>
                                    <p:animEffect transition="in" filter="fade">
                                      <p:cBhvr>
                                        <p:cTn id="11" dur="1000"/>
                                        <p:tgtEl>
                                          <p:spTgt spid="23556">
                                            <p:txEl>
                                              <p:pRg st="6" end="6"/>
                                            </p:txEl>
                                          </p:spTgt>
                                        </p:tgtEl>
                                      </p:cBhvr>
                                    </p:animEffect>
                                    <p:anim calcmode="lin" valueType="num">
                                      <p:cBhvr>
                                        <p:cTn id="12" dur="1000" fill="hold"/>
                                        <p:tgtEl>
                                          <p:spTgt spid="23556">
                                            <p:txEl>
                                              <p:pRg st="6" end="6"/>
                                            </p:txEl>
                                          </p:spTgt>
                                        </p:tgtEl>
                                        <p:attrNameLst>
                                          <p:attrName>ppt_x</p:attrName>
                                        </p:attrNameLst>
                                      </p:cBhvr>
                                      <p:tavLst>
                                        <p:tav tm="0">
                                          <p:val>
                                            <p:strVal val="#ppt_x"/>
                                          </p:val>
                                        </p:tav>
                                        <p:tav tm="100000">
                                          <p:val>
                                            <p:strVal val="#ppt_x"/>
                                          </p:val>
                                        </p:tav>
                                      </p:tavLst>
                                    </p:anim>
                                    <p:anim calcmode="lin" valueType="num">
                                      <p:cBhvr>
                                        <p:cTn id="13" dur="1000" fill="hold"/>
                                        <p:tgtEl>
                                          <p:spTgt spid="23556">
                                            <p:txEl>
                                              <p:pRg st="6" end="6"/>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556">
                                            <p:txEl>
                                              <p:pRg st="7" end="7"/>
                                            </p:txEl>
                                          </p:spTgt>
                                        </p:tgtEl>
                                        <p:attrNameLst>
                                          <p:attrName>style.visibility</p:attrName>
                                        </p:attrNameLst>
                                      </p:cBhvr>
                                      <p:to>
                                        <p:strVal val="visible"/>
                                      </p:to>
                                    </p:set>
                                    <p:animEffect transition="in" filter="fade">
                                      <p:cBhvr>
                                        <p:cTn id="16" dur="1000"/>
                                        <p:tgtEl>
                                          <p:spTgt spid="23556">
                                            <p:txEl>
                                              <p:pRg st="7" end="7"/>
                                            </p:txEl>
                                          </p:spTgt>
                                        </p:tgtEl>
                                      </p:cBhvr>
                                    </p:animEffect>
                                    <p:anim calcmode="lin" valueType="num">
                                      <p:cBhvr>
                                        <p:cTn id="17" dur="1000" fill="hold"/>
                                        <p:tgtEl>
                                          <p:spTgt spid="23556">
                                            <p:txEl>
                                              <p:pRg st="7" end="7"/>
                                            </p:txEl>
                                          </p:spTgt>
                                        </p:tgtEl>
                                        <p:attrNameLst>
                                          <p:attrName>ppt_x</p:attrName>
                                        </p:attrNameLst>
                                      </p:cBhvr>
                                      <p:tavLst>
                                        <p:tav tm="0">
                                          <p:val>
                                            <p:strVal val="#ppt_x"/>
                                          </p:val>
                                        </p:tav>
                                        <p:tav tm="100000">
                                          <p:val>
                                            <p:strVal val="#ppt_x"/>
                                          </p:val>
                                        </p:tav>
                                      </p:tavLst>
                                    </p:anim>
                                    <p:anim calcmode="lin" valueType="num">
                                      <p:cBhvr>
                                        <p:cTn id="18" dur="1000" fill="hold"/>
                                        <p:tgtEl>
                                          <p:spTgt spid="23556">
                                            <p:txEl>
                                              <p:pRg st="7" end="7"/>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3556">
                                            <p:txEl>
                                              <p:pRg st="8" end="8"/>
                                            </p:txEl>
                                          </p:spTgt>
                                        </p:tgtEl>
                                        <p:attrNameLst>
                                          <p:attrName>style.visibility</p:attrName>
                                        </p:attrNameLst>
                                      </p:cBhvr>
                                      <p:to>
                                        <p:strVal val="visible"/>
                                      </p:to>
                                    </p:set>
                                    <p:animEffect transition="in" filter="fade">
                                      <p:cBhvr>
                                        <p:cTn id="21" dur="1000"/>
                                        <p:tgtEl>
                                          <p:spTgt spid="23556">
                                            <p:txEl>
                                              <p:pRg st="8" end="8"/>
                                            </p:txEl>
                                          </p:spTgt>
                                        </p:tgtEl>
                                      </p:cBhvr>
                                    </p:animEffect>
                                    <p:anim calcmode="lin" valueType="num">
                                      <p:cBhvr>
                                        <p:cTn id="22" dur="1000" fill="hold"/>
                                        <p:tgtEl>
                                          <p:spTgt spid="23556">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23556">
                                            <p:txEl>
                                              <p:pRg st="8" end="8"/>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3556">
                                            <p:txEl>
                                              <p:pRg st="9" end="9"/>
                                            </p:txEl>
                                          </p:spTgt>
                                        </p:tgtEl>
                                        <p:attrNameLst>
                                          <p:attrName>style.visibility</p:attrName>
                                        </p:attrNameLst>
                                      </p:cBhvr>
                                      <p:to>
                                        <p:strVal val="visible"/>
                                      </p:to>
                                    </p:set>
                                    <p:animEffect transition="in" filter="fade">
                                      <p:cBhvr>
                                        <p:cTn id="26" dur="1000"/>
                                        <p:tgtEl>
                                          <p:spTgt spid="23556">
                                            <p:txEl>
                                              <p:pRg st="9" end="9"/>
                                            </p:txEl>
                                          </p:spTgt>
                                        </p:tgtEl>
                                      </p:cBhvr>
                                    </p:animEffect>
                                    <p:anim calcmode="lin" valueType="num">
                                      <p:cBhvr>
                                        <p:cTn id="27" dur="1000" fill="hold"/>
                                        <p:tgtEl>
                                          <p:spTgt spid="23556">
                                            <p:txEl>
                                              <p:pRg st="9" end="9"/>
                                            </p:txEl>
                                          </p:spTgt>
                                        </p:tgtEl>
                                        <p:attrNameLst>
                                          <p:attrName>ppt_x</p:attrName>
                                        </p:attrNameLst>
                                      </p:cBhvr>
                                      <p:tavLst>
                                        <p:tav tm="0">
                                          <p:val>
                                            <p:strVal val="#ppt_x"/>
                                          </p:val>
                                        </p:tav>
                                        <p:tav tm="100000">
                                          <p:val>
                                            <p:strVal val="#ppt_x"/>
                                          </p:val>
                                        </p:tav>
                                      </p:tavLst>
                                    </p:anim>
                                    <p:anim calcmode="lin" valueType="num">
                                      <p:cBhvr>
                                        <p:cTn id="28" dur="1000" fill="hold"/>
                                        <p:tgtEl>
                                          <p:spTgt spid="2355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28</a:t>
            </a:fld>
            <a:endParaRPr lang="en-US"/>
          </a:p>
        </p:txBody>
      </p:sp>
      <p:sp>
        <p:nvSpPr>
          <p:cNvPr id="10" name="Footer Placeholder 9"/>
          <p:cNvSpPr>
            <a:spLocks noGrp="1"/>
          </p:cNvSpPr>
          <p:nvPr>
            <p:ph type="ftr" sz="quarter" idx="11"/>
          </p:nvPr>
        </p:nvSpPr>
        <p:spPr>
          <a:xfrm>
            <a:off x="3124200" y="6356350"/>
            <a:ext cx="4495800" cy="365125"/>
          </a:xfrm>
        </p:spPr>
        <p:txBody>
          <a:bodyPr/>
          <a:lstStyle/>
          <a:p>
            <a:r>
              <a:rPr lang="fi-FI" dirty="0"/>
              <a:t>Anamika Chaudhary   ACSE0401 DAA        Unit III</a:t>
            </a:r>
            <a:endParaRPr lang="en-US" dirty="0"/>
          </a:p>
        </p:txBody>
      </p:sp>
      <p:sp>
        <p:nvSpPr>
          <p:cNvPr id="11" name="Date Placeholder 10"/>
          <p:cNvSpPr>
            <a:spLocks noGrp="1"/>
          </p:cNvSpPr>
          <p:nvPr>
            <p:ph type="dt" sz="half" idx="10"/>
          </p:nvPr>
        </p:nvSpPr>
        <p:spPr/>
        <p:txBody>
          <a:bodyPr/>
          <a:lstStyle/>
          <a:p>
            <a:fld id="{603CC995-EFF1-445F-9FE5-7B21EBF36C2A}" type="datetime1">
              <a:rPr lang="en-US" smtClean="0"/>
              <a:t>12/8/2024</a:t>
            </a:fld>
            <a:endParaRPr lang="en-US"/>
          </a:p>
        </p:txBody>
      </p:sp>
      <p:sp>
        <p:nvSpPr>
          <p:cNvPr id="4" name="Content Placeholder 3">
            <a:extLst>
              <a:ext uri="{FF2B5EF4-FFF2-40B4-BE49-F238E27FC236}">
                <a16:creationId xmlns:a16="http://schemas.microsoft.com/office/drawing/2014/main" id="{E7AA33BA-3F11-942A-4938-B7EEFFEEB8EC}"/>
              </a:ext>
            </a:extLst>
          </p:cNvPr>
          <p:cNvSpPr>
            <a:spLocks noGrp="1"/>
          </p:cNvSpPr>
          <p:nvPr>
            <p:ph idx="4294967295"/>
          </p:nvPr>
        </p:nvSpPr>
        <p:spPr>
          <a:xfrm>
            <a:off x="457200" y="1600201"/>
            <a:ext cx="5257800" cy="990600"/>
          </a:xfrm>
        </p:spPr>
        <p:txBody>
          <a:bodyPr>
            <a:normAutofit fontScale="32500" lnSpcReduction="20000"/>
          </a:bodyPr>
          <a:lstStyle/>
          <a:p>
            <a:pPr marL="0" indent="0">
              <a:buNone/>
            </a:pPr>
            <a:r>
              <a:rPr lang="en-GB" sz="2800" b="1" dirty="0">
                <a:latin typeface="Times New Roman" panose="02020603050405020304" pitchFamily="18" charset="0"/>
                <a:cs typeface="Times New Roman" panose="02020603050405020304" pitchFamily="18" charset="0"/>
              </a:rPr>
              <a:t> Time Complexity of Merge Sort :</a:t>
            </a:r>
          </a:p>
          <a:p>
            <a:pPr marL="0" indent="0">
              <a:buNone/>
            </a:pPr>
            <a:r>
              <a:rPr lang="en-GB" sz="2400" b="1" dirty="0">
                <a:latin typeface="Times New Roman" panose="02020603050405020304" pitchFamily="18" charset="0"/>
                <a:cs typeface="Times New Roman" panose="02020603050405020304" pitchFamily="18" charset="0"/>
              </a:rPr>
              <a:t>Best Case: </a:t>
            </a:r>
            <a:r>
              <a:rPr lang="en-GB" sz="2400" dirty="0">
                <a:latin typeface="Times New Roman" panose="02020603050405020304" pitchFamily="18" charset="0"/>
                <a:cs typeface="Times New Roman" panose="02020603050405020304" pitchFamily="18" charset="0"/>
              </a:rPr>
              <a:t>O(n log n)</a:t>
            </a:r>
            <a:endParaRPr lang="en-GB" sz="2400" b="1" dirty="0">
              <a:latin typeface="Times New Roman" panose="02020603050405020304" pitchFamily="18" charset="0"/>
              <a:cs typeface="Times New Roman" panose="02020603050405020304" pitchFamily="18" charset="0"/>
            </a:endParaRPr>
          </a:p>
          <a:p>
            <a:pPr marL="0" indent="0">
              <a:buNone/>
            </a:pPr>
            <a:r>
              <a:rPr lang="en-GB" sz="2400" b="1" dirty="0">
                <a:latin typeface="Times New Roman" panose="02020603050405020304" pitchFamily="18" charset="0"/>
                <a:cs typeface="Times New Roman" panose="02020603050405020304" pitchFamily="18" charset="0"/>
              </a:rPr>
              <a:t>Average Case : </a:t>
            </a:r>
            <a:r>
              <a:rPr lang="en-GB" sz="2400" dirty="0">
                <a:latin typeface="Times New Roman" panose="02020603050405020304" pitchFamily="18" charset="0"/>
                <a:cs typeface="Times New Roman" panose="02020603050405020304" pitchFamily="18" charset="0"/>
              </a:rPr>
              <a:t>O(n log n)</a:t>
            </a:r>
            <a:endParaRPr lang="en-GB" sz="2400" b="1" dirty="0">
              <a:latin typeface="Times New Roman" panose="02020603050405020304" pitchFamily="18" charset="0"/>
              <a:cs typeface="Times New Roman" panose="02020603050405020304" pitchFamily="18" charset="0"/>
            </a:endParaRPr>
          </a:p>
          <a:p>
            <a:pPr marL="0" indent="0">
              <a:buNone/>
            </a:pPr>
            <a:r>
              <a:rPr lang="en-GB" sz="2400" b="1" dirty="0">
                <a:latin typeface="Times New Roman" panose="02020603050405020304" pitchFamily="18" charset="0"/>
                <a:cs typeface="Times New Roman" panose="02020603050405020304" pitchFamily="18" charset="0"/>
              </a:rPr>
              <a:t>Worst Case: </a:t>
            </a:r>
            <a:r>
              <a:rPr lang="en-GB" sz="2400" dirty="0">
                <a:latin typeface="Times New Roman" panose="02020603050405020304" pitchFamily="18" charset="0"/>
                <a:cs typeface="Times New Roman" panose="02020603050405020304" pitchFamily="18" charset="0"/>
              </a:rPr>
              <a:t>O(n log n)</a:t>
            </a:r>
          </a:p>
          <a:p>
            <a:pPr marL="0" indent="0">
              <a:buNone/>
            </a:pPr>
            <a:r>
              <a:rPr lang="en-GB" sz="2400" dirty="0">
                <a:latin typeface="Times New Roman" panose="02020603050405020304" pitchFamily="18" charset="0"/>
                <a:cs typeface="Times New Roman" panose="02020603050405020304" pitchFamily="18" charset="0"/>
              </a:rPr>
              <a:t> *Because it divides the array into 2 subparts and merges it in linear time.</a:t>
            </a:r>
          </a:p>
          <a:p>
            <a:pPr marL="0" indent="0">
              <a:buNone/>
            </a:pPr>
            <a:r>
              <a:rPr lang="en-GB" sz="2800" b="1" dirty="0">
                <a:latin typeface="Times New Roman" panose="02020603050405020304" pitchFamily="18" charset="0"/>
                <a:cs typeface="Times New Roman" panose="02020603050405020304" pitchFamily="18" charset="0"/>
              </a:rPr>
              <a:t>Space Complexity : </a:t>
            </a:r>
            <a:r>
              <a:rPr lang="en-GB" sz="2400" dirty="0">
                <a:latin typeface="Times New Roman" panose="02020603050405020304" pitchFamily="18" charset="0"/>
                <a:cs typeface="Times New Roman" panose="02020603050405020304" pitchFamily="18" charset="0"/>
              </a:rPr>
              <a:t>O(n)</a:t>
            </a:r>
          </a:p>
          <a:p>
            <a:pPr marL="0" indent="0">
              <a:buNone/>
            </a:pPr>
            <a:r>
              <a:rPr lang="en-GB" sz="2400" dirty="0">
                <a:latin typeface="Times New Roman" panose="02020603050405020304" pitchFamily="18" charset="0"/>
                <a:cs typeface="Times New Roman" panose="02020603050405020304" pitchFamily="18" charset="0"/>
              </a:rPr>
              <a:t>* An additional array is required to store the final sorted array.</a:t>
            </a:r>
            <a:endParaRPr lang="en-GB" sz="2000" dirty="0">
              <a:latin typeface="Times New Roman" panose="02020603050405020304" pitchFamily="18" charset="0"/>
              <a:cs typeface="Times New Roman" panose="02020603050405020304" pitchFamily="18" charset="0"/>
            </a:endParaRPr>
          </a:p>
          <a:p>
            <a:pPr marL="0" indent="0">
              <a:buNone/>
            </a:pP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5321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29</a:t>
            </a:fld>
            <a:endParaRPr lang="en-US"/>
          </a:p>
        </p:txBody>
      </p:sp>
      <p:sp>
        <p:nvSpPr>
          <p:cNvPr id="10" name="Footer Placeholder 9"/>
          <p:cNvSpPr>
            <a:spLocks noGrp="1"/>
          </p:cNvSpPr>
          <p:nvPr>
            <p:ph type="ftr" sz="quarter" idx="11"/>
          </p:nvPr>
        </p:nvSpPr>
        <p:spPr>
          <a:xfrm>
            <a:off x="3124200" y="6356350"/>
            <a:ext cx="4495800" cy="365125"/>
          </a:xfrm>
        </p:spPr>
        <p:txBody>
          <a:bodyPr/>
          <a:lstStyle/>
          <a:p>
            <a:r>
              <a:rPr lang="fi-FI" dirty="0"/>
              <a:t>Anamika Chaudhary   ACSE0401 DAA        Unit III</a:t>
            </a:r>
            <a:endParaRPr lang="en-US" dirty="0"/>
          </a:p>
        </p:txBody>
      </p:sp>
      <p:sp>
        <p:nvSpPr>
          <p:cNvPr id="11" name="Date Placeholder 10"/>
          <p:cNvSpPr>
            <a:spLocks noGrp="1"/>
          </p:cNvSpPr>
          <p:nvPr>
            <p:ph type="dt" sz="half" idx="10"/>
          </p:nvPr>
        </p:nvSpPr>
        <p:spPr/>
        <p:txBody>
          <a:bodyPr/>
          <a:lstStyle/>
          <a:p>
            <a:fld id="{3EBB4914-20DB-4123-A42B-D1849CEA614B}" type="datetime1">
              <a:rPr lang="en-US" smtClean="0"/>
              <a:t>12/8/2024</a:t>
            </a:fld>
            <a:endParaRPr lang="en-US"/>
          </a:p>
        </p:txBody>
      </p:sp>
      <p:sp>
        <p:nvSpPr>
          <p:cNvPr id="4" name="Content Placeholder 3">
            <a:extLst>
              <a:ext uri="{FF2B5EF4-FFF2-40B4-BE49-F238E27FC236}">
                <a16:creationId xmlns:a16="http://schemas.microsoft.com/office/drawing/2014/main" id="{E7AA33BA-3F11-942A-4938-B7EEFFEEB8EC}"/>
              </a:ext>
            </a:extLst>
          </p:cNvPr>
          <p:cNvSpPr>
            <a:spLocks noGrp="1"/>
          </p:cNvSpPr>
          <p:nvPr>
            <p:ph idx="4294967295"/>
          </p:nvPr>
        </p:nvSpPr>
        <p:spPr>
          <a:xfrm>
            <a:off x="457200" y="990600"/>
            <a:ext cx="8229600" cy="5135563"/>
          </a:xfrm>
        </p:spPr>
        <p:txBody>
          <a:bodyPr>
            <a:normAutofit/>
          </a:bodyPr>
          <a:lstStyle/>
          <a:p>
            <a:pPr marL="0" indent="0">
              <a:buNone/>
            </a:pPr>
            <a:r>
              <a:rPr lang="en-GB" sz="2800" b="1" dirty="0">
                <a:latin typeface="Times New Roman" panose="02020603050405020304" pitchFamily="18" charset="0"/>
                <a:cs typeface="Times New Roman" panose="02020603050405020304" pitchFamily="18" charset="0"/>
              </a:rPr>
              <a:t> </a:t>
            </a:r>
            <a:r>
              <a:rPr lang="en-GB" sz="2400" b="1" dirty="0">
                <a:latin typeface="Times New Roman" panose="02020603050405020304" pitchFamily="18" charset="0"/>
                <a:cs typeface="Times New Roman" panose="02020603050405020304" pitchFamily="18" charset="0"/>
              </a:rPr>
              <a:t>Drawbacks of Merge Sort:</a:t>
            </a:r>
          </a:p>
          <a:p>
            <a:pPr marL="0" indent="0" algn="l">
              <a:buNone/>
            </a:pPr>
            <a:r>
              <a:rPr lang="en-GB" sz="2000" b="0" i="0" dirty="0">
                <a:effectLst/>
                <a:latin typeface="Times New Roman" panose="02020603050405020304" pitchFamily="18" charset="0"/>
                <a:cs typeface="Times New Roman" panose="02020603050405020304" pitchFamily="18" charset="0"/>
              </a:rPr>
              <a:t>The drawbacks of Merge Sort are as follows:</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We have seen that we need to store the sorted elements in a separate array of size n, this requires more space thereby increasing the space complexity.</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We have also seen that the pointers traverse through one entire sub-array. Let us consider the case where the subarrays are perfectly sorted.</a:t>
            </a:r>
          </a:p>
          <a:p>
            <a:pPr algn="l"/>
            <a:r>
              <a:rPr lang="en-GB" sz="2000" b="0" i="0" dirty="0">
                <a:effectLst/>
                <a:latin typeface="Times New Roman" panose="02020603050405020304" pitchFamily="18" charset="0"/>
                <a:cs typeface="Times New Roman" panose="02020603050405020304" pitchFamily="18" charset="0"/>
              </a:rPr>
              <a:t>For example subarray1={1,2,3} and subarray2={4,5,6}. The final sorted array looks like this {1,2,3,4,5,6} which is just subarray2 kept after subarray1 but we still need to traverse the entire array thereby wasting time.</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Merge Sort when considered for smaller arrays can prove to be slower as compared to other algorithms.</a:t>
            </a:r>
          </a:p>
          <a:p>
            <a:pPr marL="0" indent="0">
              <a:buNone/>
            </a:pP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8926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2AFA6A-88A6-40EF-88A2-1A0EEF075100}"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7" name="Title 1"/>
          <p:cNvSpPr txBox="1">
            <a:spLocks/>
          </p:cNvSpPr>
          <p:nvPr/>
        </p:nvSpPr>
        <p:spPr>
          <a:xfrm>
            <a:off x="1600200" y="1"/>
            <a:ext cx="75438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chemeClr val="tx1"/>
                </a:solidFill>
                <a:latin typeface="Times New Roman" panose="02020603050405020304" pitchFamily="18" charset="0"/>
                <a:cs typeface="Times New Roman" panose="02020603050405020304" pitchFamily="18" charset="0"/>
              </a:rPr>
              <a:t>Subject Introduction</a:t>
            </a:r>
          </a:p>
        </p:txBody>
      </p:sp>
      <p:pic>
        <p:nvPicPr>
          <p:cNvPr id="8" name="Picture 7">
            <a:extLst>
              <a:ext uri="{FF2B5EF4-FFF2-40B4-BE49-F238E27FC236}">
                <a16:creationId xmlns:a16="http://schemas.microsoft.com/office/drawing/2014/main" id="{7A9FF7AF-256B-4FAE-8C83-E5E9D30A5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9" name="Rectangle 8"/>
          <p:cNvSpPr/>
          <p:nvPr/>
        </p:nvSpPr>
        <p:spPr>
          <a:xfrm>
            <a:off x="457200" y="1066800"/>
            <a:ext cx="8305800" cy="923330"/>
          </a:xfrm>
          <a:prstGeom prst="rect">
            <a:avLst/>
          </a:prstGeom>
        </p:spPr>
        <p:txBody>
          <a:bodyPr wrap="square">
            <a:spAutoFit/>
          </a:bodyPr>
          <a:lstStyle/>
          <a:p>
            <a:pPr algn="just"/>
            <a:r>
              <a:rPr lang="en-US" dirty="0"/>
              <a:t>The word Algorithm means ” A  set of rules to be followed in calculations or other problem-solving operations ” Or ” A procedure for solving a mathematical problem in a finite number of steps that frequently by recursive operations “. </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764" y="2192217"/>
            <a:ext cx="79248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457200" y="4876800"/>
            <a:ext cx="6705600" cy="1754326"/>
          </a:xfrm>
          <a:prstGeom prst="rect">
            <a:avLst/>
          </a:prstGeom>
        </p:spPr>
        <p:txBody>
          <a:bodyPr wrap="square">
            <a:spAutoFit/>
          </a:bodyPr>
          <a:lstStyle/>
          <a:p>
            <a:r>
              <a:rPr lang="en-US" dirty="0">
                <a:solidFill>
                  <a:srgbClr val="00B0F0"/>
                </a:solidFill>
              </a:rPr>
              <a:t> </a:t>
            </a:r>
            <a:r>
              <a:rPr lang="en-US" dirty="0"/>
              <a:t>1.</a:t>
            </a:r>
            <a:r>
              <a:rPr lang="en-US" dirty="0">
                <a:solidFill>
                  <a:srgbClr val="00B0F0"/>
                </a:solidFill>
              </a:rPr>
              <a:t> </a:t>
            </a:r>
            <a:r>
              <a:rPr lang="en-US" dirty="0">
                <a:solidFill>
                  <a:srgbClr val="00B0F0"/>
                </a:solidFill>
                <a:hlinkClick r:id="rId5"/>
              </a:rPr>
              <a:t>https://www.youtube.com/watch?v=0IAPZzGSbME</a:t>
            </a:r>
            <a:endParaRPr lang="en-US" dirty="0">
              <a:solidFill>
                <a:srgbClr val="00B0F0"/>
              </a:solidFill>
            </a:endParaRPr>
          </a:p>
          <a:p>
            <a:endParaRPr lang="en-US" dirty="0">
              <a:solidFill>
                <a:srgbClr val="00B0F0"/>
              </a:solidFill>
            </a:endParaRPr>
          </a:p>
          <a:p>
            <a:r>
              <a:rPr lang="en-US" dirty="0">
                <a:solidFill>
                  <a:srgbClr val="00B0F0"/>
                </a:solidFill>
              </a:rPr>
              <a:t> </a:t>
            </a:r>
            <a:r>
              <a:rPr lang="en-US" dirty="0"/>
              <a:t>2. </a:t>
            </a:r>
            <a:r>
              <a:rPr lang="en-US" dirty="0">
                <a:hlinkClick r:id="rId6"/>
              </a:rPr>
              <a:t>https://www.youtube.com/watch?v=yOl-EpY39kM</a:t>
            </a:r>
            <a:endParaRPr lang="en-US" dirty="0"/>
          </a:p>
          <a:p>
            <a:endParaRPr lang="en-US" dirty="0"/>
          </a:p>
          <a:p>
            <a:r>
              <a:rPr lang="en-US" dirty="0">
                <a:solidFill>
                  <a:srgbClr val="00B0F0"/>
                </a:solidFill>
              </a:rPr>
              <a:t> </a:t>
            </a:r>
          </a:p>
          <a:p>
            <a:endParaRPr lang="en-US" dirty="0">
              <a:solidFill>
                <a:srgbClr val="00B0F0"/>
              </a:solidFill>
            </a:endParaRPr>
          </a:p>
        </p:txBody>
      </p:sp>
    </p:spTree>
    <p:extLst>
      <p:ext uri="{BB962C8B-B14F-4D97-AF65-F5344CB8AC3E}">
        <p14:creationId xmlns:p14="http://schemas.microsoft.com/office/powerpoint/2010/main" val="563155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30</a:t>
            </a:fld>
            <a:endParaRPr lang="en-US"/>
          </a:p>
        </p:txBody>
      </p:sp>
      <p:sp>
        <p:nvSpPr>
          <p:cNvPr id="10" name="Footer Placeholder 9"/>
          <p:cNvSpPr>
            <a:spLocks noGrp="1"/>
          </p:cNvSpPr>
          <p:nvPr>
            <p:ph type="ftr" sz="quarter" idx="11"/>
          </p:nvPr>
        </p:nvSpPr>
        <p:spPr>
          <a:xfrm>
            <a:off x="3124200" y="6356350"/>
            <a:ext cx="4495800" cy="365125"/>
          </a:xfrm>
        </p:spPr>
        <p:txBody>
          <a:bodyPr/>
          <a:lstStyle/>
          <a:p>
            <a:r>
              <a:rPr lang="fi-FI" dirty="0"/>
              <a:t>Anamika Chaudhary   ACSE0401 DAA        Unit III</a:t>
            </a:r>
            <a:endParaRPr lang="en-US" dirty="0"/>
          </a:p>
        </p:txBody>
      </p:sp>
      <p:sp>
        <p:nvSpPr>
          <p:cNvPr id="11" name="Date Placeholder 10"/>
          <p:cNvSpPr>
            <a:spLocks noGrp="1"/>
          </p:cNvSpPr>
          <p:nvPr>
            <p:ph type="dt" sz="half" idx="10"/>
          </p:nvPr>
        </p:nvSpPr>
        <p:spPr/>
        <p:txBody>
          <a:bodyPr/>
          <a:lstStyle/>
          <a:p>
            <a:fld id="{B37A7877-B731-4E14-99D3-F6675147521D}" type="datetime1">
              <a:rPr lang="en-US" smtClean="0"/>
              <a:t>12/8/2024</a:t>
            </a:fld>
            <a:endParaRPr lang="en-US"/>
          </a:p>
        </p:txBody>
      </p:sp>
      <p:sp>
        <p:nvSpPr>
          <p:cNvPr id="4" name="Content Placeholder 3">
            <a:extLst>
              <a:ext uri="{FF2B5EF4-FFF2-40B4-BE49-F238E27FC236}">
                <a16:creationId xmlns:a16="http://schemas.microsoft.com/office/drawing/2014/main" id="{E7AA33BA-3F11-942A-4938-B7EEFFEEB8EC}"/>
              </a:ext>
            </a:extLst>
          </p:cNvPr>
          <p:cNvSpPr>
            <a:spLocks noGrp="1"/>
          </p:cNvSpPr>
          <p:nvPr>
            <p:ph idx="4294967295"/>
          </p:nvPr>
        </p:nvSpPr>
        <p:spPr>
          <a:xfrm>
            <a:off x="457200" y="1600201"/>
            <a:ext cx="5257800" cy="990600"/>
          </a:xfrm>
        </p:spPr>
        <p:txBody>
          <a:bodyPr>
            <a:normAutofit fontScale="40000" lnSpcReduction="20000"/>
          </a:bodyPr>
          <a:lstStyle/>
          <a:p>
            <a:pPr marL="0" indent="0">
              <a:buNone/>
            </a:pPr>
            <a:r>
              <a:rPr lang="en-GB" sz="28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Q 1. Sort the list &lt; 70, 80, 40, 50, 60, 12, 35, 95, 10 &gt; using Merge sort.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Q2. Among Merge sort , Insertion Sort and Bubble sort which sorting technique is best in best and worst case? Also justify your answer.</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Q3. Consider the following list of elements as &lt; 50, 40, 20, 70, 15, 35, 20,60 &gt;  Sort the above list  using merge sort.  </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3868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4294967295"/>
          </p:nvPr>
        </p:nvSpPr>
        <p:spPr>
          <a:xfrm>
            <a:off x="457200" y="1143000"/>
            <a:ext cx="8534400" cy="4905375"/>
          </a:xfrm>
        </p:spPr>
        <p:txBody>
          <a:bodyPr/>
          <a:lstStyle/>
          <a:p>
            <a:pPr marL="0" indent="0" eaLnBrk="1" hangingPunct="1">
              <a:buNone/>
            </a:pPr>
            <a:r>
              <a:rPr lang="en-US" sz="2800" b="1" dirty="0"/>
              <a:t>Quick sort</a:t>
            </a:r>
          </a:p>
          <a:p>
            <a:pPr eaLnBrk="1" hangingPunct="1"/>
            <a:r>
              <a:rPr lang="en-US" sz="2200" dirty="0"/>
              <a:t>Select a </a:t>
            </a:r>
            <a:r>
              <a:rPr lang="en-US" sz="2200" i="1" dirty="0"/>
              <a:t>pivot</a:t>
            </a:r>
            <a:r>
              <a:rPr lang="en-US" sz="2200" dirty="0"/>
              <a:t> (partitioning element)</a:t>
            </a:r>
          </a:p>
          <a:p>
            <a:pPr eaLnBrk="1" hangingPunct="1"/>
            <a:r>
              <a:rPr lang="en-US" sz="2200" dirty="0"/>
              <a:t>Rearrange the list so that all the elements in the positions before the pivot are smaller than or equal to the pivot and those after the pivot are larger than the pivot (See algorithm </a:t>
            </a:r>
            <a:r>
              <a:rPr lang="en-US" sz="2200" i="1" dirty="0"/>
              <a:t>Partition </a:t>
            </a:r>
            <a:r>
              <a:rPr lang="en-US" sz="2200" dirty="0"/>
              <a:t> in section 4.2)</a:t>
            </a:r>
          </a:p>
          <a:p>
            <a:pPr eaLnBrk="1" hangingPunct="1"/>
            <a:r>
              <a:rPr lang="en-US" sz="2200" dirty="0"/>
              <a:t>Exchange the pivot with the last element in the first (i.e., </a:t>
            </a:r>
            <a:r>
              <a:rPr lang="en-US" sz="2200" dirty="0">
                <a:cs typeface="Times New Roman" pitchFamily="18" charset="0"/>
              </a:rPr>
              <a:t>≤ </a:t>
            </a:r>
            <a:r>
              <a:rPr lang="en-US" sz="2200" dirty="0" err="1">
                <a:cs typeface="Times New Roman" pitchFamily="18" charset="0"/>
              </a:rPr>
              <a:t>sublist</a:t>
            </a:r>
            <a:r>
              <a:rPr lang="en-US" sz="2200" dirty="0">
                <a:cs typeface="Times New Roman" pitchFamily="18" charset="0"/>
              </a:rPr>
              <a:t>) – the pivot is now in its final position</a:t>
            </a:r>
          </a:p>
          <a:p>
            <a:pPr eaLnBrk="1" hangingPunct="1"/>
            <a:r>
              <a:rPr lang="en-US" sz="2200" dirty="0">
                <a:cs typeface="Times New Roman" pitchFamily="18" charset="0"/>
              </a:rPr>
              <a:t>Quick sort is an </a:t>
            </a:r>
            <a:r>
              <a:rPr lang="en-US" sz="2200" dirty="0" err="1">
                <a:cs typeface="Times New Roman" pitchFamily="18" charset="0"/>
              </a:rPr>
              <a:t>inplace</a:t>
            </a:r>
            <a:r>
              <a:rPr lang="en-US" sz="2200" dirty="0">
                <a:cs typeface="Times New Roman" pitchFamily="18" charset="0"/>
              </a:rPr>
              <a:t> sorting technique. </a:t>
            </a:r>
          </a:p>
          <a:p>
            <a:pPr eaLnBrk="1" hangingPunct="1"/>
            <a:r>
              <a:rPr lang="en-US" sz="2200" dirty="0">
                <a:cs typeface="Times New Roman" pitchFamily="18" charset="0"/>
              </a:rPr>
              <a:t>Sort the two </a:t>
            </a:r>
            <a:r>
              <a:rPr lang="en-US" sz="2200" dirty="0" err="1">
                <a:cs typeface="Times New Roman" pitchFamily="18" charset="0"/>
              </a:rPr>
              <a:t>sublists</a:t>
            </a:r>
            <a:endParaRPr lang="en-US" sz="2200" dirty="0">
              <a:cs typeface="Times New Roman" pitchFamily="18" charset="0"/>
            </a:endParaRPr>
          </a:p>
          <a:p>
            <a:pPr eaLnBrk="1" hangingPunct="1"/>
            <a:endParaRPr lang="en-US" sz="2800" dirty="0"/>
          </a:p>
        </p:txBody>
      </p:sp>
      <p:grpSp>
        <p:nvGrpSpPr>
          <p:cNvPr id="2" name="Group 4"/>
          <p:cNvGrpSpPr>
            <a:grpSpLocks/>
          </p:cNvGrpSpPr>
          <p:nvPr/>
        </p:nvGrpSpPr>
        <p:grpSpPr bwMode="auto">
          <a:xfrm>
            <a:off x="920262" y="4267200"/>
            <a:ext cx="7010400" cy="1447800"/>
            <a:chOff x="672" y="2928"/>
            <a:chExt cx="4416" cy="912"/>
          </a:xfrm>
        </p:grpSpPr>
        <p:grpSp>
          <p:nvGrpSpPr>
            <p:cNvPr id="3" name="Group 5"/>
            <p:cNvGrpSpPr>
              <a:grpSpLocks/>
            </p:cNvGrpSpPr>
            <p:nvPr/>
          </p:nvGrpSpPr>
          <p:grpSpPr bwMode="auto">
            <a:xfrm>
              <a:off x="672" y="2928"/>
              <a:ext cx="4416" cy="672"/>
              <a:chOff x="672" y="3312"/>
              <a:chExt cx="4416" cy="672"/>
            </a:xfrm>
          </p:grpSpPr>
          <p:sp>
            <p:nvSpPr>
              <p:cNvPr id="8200" name="Rectangle 6"/>
              <p:cNvSpPr>
                <a:spLocks noChangeArrowheads="1"/>
              </p:cNvSpPr>
              <p:nvPr/>
            </p:nvSpPr>
            <p:spPr bwMode="auto">
              <a:xfrm>
                <a:off x="672" y="3312"/>
                <a:ext cx="4416" cy="336"/>
              </a:xfrm>
              <a:prstGeom prst="rect">
                <a:avLst/>
              </a:prstGeom>
              <a:solidFill>
                <a:schemeClr val="accent1"/>
              </a:solidFill>
              <a:ln w="12700">
                <a:solidFill>
                  <a:srgbClr val="FF0000"/>
                </a:solidFill>
                <a:miter lim="800000"/>
                <a:headEnd type="none" w="sm" len="sm"/>
                <a:tailEnd type="none" w="sm" len="sm"/>
              </a:ln>
            </p:spPr>
            <p:txBody>
              <a:bodyPr wrap="none" anchor="ctr"/>
              <a:lstStyle/>
              <a:p>
                <a:endParaRPr lang="el-GR"/>
              </a:p>
            </p:txBody>
          </p:sp>
          <p:sp>
            <p:nvSpPr>
              <p:cNvPr id="8201" name="Line 7"/>
              <p:cNvSpPr>
                <a:spLocks noChangeShapeType="1"/>
              </p:cNvSpPr>
              <p:nvPr/>
            </p:nvSpPr>
            <p:spPr bwMode="auto">
              <a:xfrm>
                <a:off x="864" y="3312"/>
                <a:ext cx="0" cy="336"/>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8202" name="Line 8"/>
              <p:cNvSpPr>
                <a:spLocks noChangeShapeType="1"/>
              </p:cNvSpPr>
              <p:nvPr/>
            </p:nvSpPr>
            <p:spPr bwMode="auto">
              <a:xfrm>
                <a:off x="2448" y="3312"/>
                <a:ext cx="0" cy="336"/>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8203" name="Line 9"/>
              <p:cNvSpPr>
                <a:spLocks noChangeShapeType="1"/>
              </p:cNvSpPr>
              <p:nvPr/>
            </p:nvSpPr>
            <p:spPr bwMode="auto">
              <a:xfrm>
                <a:off x="2640" y="3312"/>
                <a:ext cx="0" cy="336"/>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8204" name="Text Box 10"/>
              <p:cNvSpPr txBox="1">
                <a:spLocks noChangeArrowheads="1"/>
              </p:cNvSpPr>
              <p:nvPr/>
            </p:nvSpPr>
            <p:spPr bwMode="auto">
              <a:xfrm>
                <a:off x="672" y="3312"/>
                <a:ext cx="144" cy="288"/>
              </a:xfrm>
              <a:prstGeom prst="rect">
                <a:avLst/>
              </a:prstGeom>
              <a:noFill/>
              <a:ln w="12700">
                <a:noFill/>
                <a:miter lim="800000"/>
                <a:headEnd type="none" w="sm" len="sm"/>
                <a:tailEnd type="none" w="sm" len="sm"/>
              </a:ln>
            </p:spPr>
            <p:txBody>
              <a:bodyPr>
                <a:spAutoFit/>
              </a:bodyPr>
              <a:lstStyle/>
              <a:p>
                <a:pPr>
                  <a:spcBef>
                    <a:spcPct val="50000"/>
                  </a:spcBef>
                </a:pPr>
                <a:r>
                  <a:rPr lang="en-US" i="1">
                    <a:solidFill>
                      <a:schemeClr val="bg2"/>
                    </a:solidFill>
                  </a:rPr>
                  <a:t>p</a:t>
                </a:r>
              </a:p>
            </p:txBody>
          </p:sp>
          <p:sp>
            <p:nvSpPr>
              <p:cNvPr id="8205" name="AutoShape 11"/>
              <p:cNvSpPr>
                <a:spLocks/>
              </p:cNvSpPr>
              <p:nvPr/>
            </p:nvSpPr>
            <p:spPr bwMode="auto">
              <a:xfrm rot="-5400000">
                <a:off x="1584" y="2976"/>
                <a:ext cx="288" cy="1728"/>
              </a:xfrm>
              <a:prstGeom prst="leftBrace">
                <a:avLst>
                  <a:gd name="adj1" fmla="val 50000"/>
                  <a:gd name="adj2" fmla="val 50000"/>
                </a:avLst>
              </a:prstGeom>
              <a:noFill/>
              <a:ln w="12700">
                <a:solidFill>
                  <a:srgbClr val="FF0000"/>
                </a:solidFill>
                <a:round/>
                <a:headEnd type="none" w="sm" len="sm"/>
                <a:tailEnd type="triangle" w="sm" len="sm"/>
              </a:ln>
            </p:spPr>
            <p:txBody>
              <a:bodyPr wrap="none" anchor="ctr"/>
              <a:lstStyle/>
              <a:p>
                <a:endParaRPr lang="en-US"/>
              </a:p>
            </p:txBody>
          </p:sp>
          <p:sp>
            <p:nvSpPr>
              <p:cNvPr id="8206" name="AutoShape 12"/>
              <p:cNvSpPr>
                <a:spLocks/>
              </p:cNvSpPr>
              <p:nvPr/>
            </p:nvSpPr>
            <p:spPr bwMode="auto">
              <a:xfrm rot="-5400000">
                <a:off x="3744" y="2640"/>
                <a:ext cx="288" cy="2400"/>
              </a:xfrm>
              <a:prstGeom prst="leftBrace">
                <a:avLst>
                  <a:gd name="adj1" fmla="val 69444"/>
                  <a:gd name="adj2" fmla="val 50000"/>
                </a:avLst>
              </a:prstGeom>
              <a:noFill/>
              <a:ln w="12700">
                <a:solidFill>
                  <a:srgbClr val="FF0000"/>
                </a:solidFill>
                <a:round/>
                <a:headEnd type="none" w="sm" len="sm"/>
                <a:tailEnd type="triangle" w="sm" len="sm"/>
              </a:ln>
            </p:spPr>
            <p:txBody>
              <a:bodyPr wrap="none" anchor="ctr"/>
              <a:lstStyle/>
              <a:p>
                <a:endParaRPr lang="en-US"/>
              </a:p>
            </p:txBody>
          </p:sp>
        </p:grpSp>
        <p:sp>
          <p:nvSpPr>
            <p:cNvPr id="8198" name="Text Box 13"/>
            <p:cNvSpPr txBox="1">
              <a:spLocks noChangeArrowheads="1"/>
            </p:cNvSpPr>
            <p:nvPr/>
          </p:nvSpPr>
          <p:spPr bwMode="auto">
            <a:xfrm>
              <a:off x="1411" y="3530"/>
              <a:ext cx="637" cy="288"/>
            </a:xfrm>
            <a:prstGeom prst="rect">
              <a:avLst/>
            </a:prstGeom>
            <a:noFill/>
            <a:ln w="12700">
              <a:noFill/>
              <a:miter lim="800000"/>
              <a:headEnd type="none" w="sm" len="sm"/>
              <a:tailEnd type="none" w="sm" len="sm"/>
            </a:ln>
          </p:spPr>
          <p:txBody>
            <a:bodyPr wrap="none">
              <a:spAutoFit/>
            </a:bodyPr>
            <a:lstStyle/>
            <a:p>
              <a:r>
                <a:rPr lang="en-US"/>
                <a:t>A[</a:t>
              </a:r>
              <a:r>
                <a:rPr lang="en-US" i="1"/>
                <a:t>i</a:t>
              </a:r>
              <a:r>
                <a:rPr lang="en-US"/>
                <a:t>]</a:t>
              </a:r>
              <a:r>
                <a:rPr lang="en-US">
                  <a:cs typeface="Times New Roman" pitchFamily="18" charset="0"/>
                </a:rPr>
                <a:t>≤</a:t>
              </a:r>
              <a:r>
                <a:rPr lang="en-US" i="1">
                  <a:cs typeface="Times New Roman" pitchFamily="18" charset="0"/>
                </a:rPr>
                <a:t>p</a:t>
              </a:r>
              <a:endParaRPr lang="en-US">
                <a:cs typeface="Times New Roman" pitchFamily="18" charset="0"/>
              </a:endParaRPr>
            </a:p>
          </p:txBody>
        </p:sp>
        <p:sp>
          <p:nvSpPr>
            <p:cNvPr id="8199" name="Text Box 14"/>
            <p:cNvSpPr txBox="1">
              <a:spLocks noChangeArrowheads="1"/>
            </p:cNvSpPr>
            <p:nvPr/>
          </p:nvSpPr>
          <p:spPr bwMode="auto">
            <a:xfrm>
              <a:off x="3550" y="3552"/>
              <a:ext cx="640" cy="288"/>
            </a:xfrm>
            <a:prstGeom prst="rect">
              <a:avLst/>
            </a:prstGeom>
            <a:noFill/>
            <a:ln w="12700">
              <a:noFill/>
              <a:miter lim="800000"/>
              <a:headEnd type="none" w="sm" len="sm"/>
              <a:tailEnd type="none" w="sm" len="sm"/>
            </a:ln>
          </p:spPr>
          <p:txBody>
            <a:bodyPr wrap="none">
              <a:spAutoFit/>
            </a:bodyPr>
            <a:lstStyle/>
            <a:p>
              <a:r>
                <a:rPr lang="en-US"/>
                <a:t>A[</a:t>
              </a:r>
              <a:r>
                <a:rPr lang="en-US" i="1"/>
                <a:t>i</a:t>
              </a:r>
              <a:r>
                <a:rPr lang="en-US"/>
                <a:t>]</a:t>
              </a:r>
              <a:r>
                <a:rPr lang="en-US">
                  <a:cs typeface="Times New Roman" pitchFamily="18" charset="0"/>
                </a:rPr>
                <a:t>&gt;</a:t>
              </a:r>
              <a:r>
                <a:rPr lang="en-US" i="1">
                  <a:cs typeface="Times New Roman" pitchFamily="18" charset="0"/>
                </a:rPr>
                <a:t>p</a:t>
              </a:r>
              <a:endParaRPr lang="en-US">
                <a:cs typeface="Times New Roman" pitchFamily="18" charset="0"/>
              </a:endParaRPr>
            </a:p>
          </p:txBody>
        </p:sp>
      </p:grpSp>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Slide Number Placeholder 18"/>
          <p:cNvSpPr>
            <a:spLocks noGrp="1"/>
          </p:cNvSpPr>
          <p:nvPr>
            <p:ph type="sldNum" sz="quarter" idx="12"/>
          </p:nvPr>
        </p:nvSpPr>
        <p:spPr/>
        <p:txBody>
          <a:bodyPr/>
          <a:lstStyle/>
          <a:p>
            <a:fld id="{B6F15528-21DE-4FAA-801E-634DDDAF4B2B}" type="slidenum">
              <a:rPr lang="en-US" smtClean="0"/>
              <a:pPr/>
              <a:t>31</a:t>
            </a:fld>
            <a:endParaRPr lang="en-US"/>
          </a:p>
        </p:txBody>
      </p:sp>
      <p:sp>
        <p:nvSpPr>
          <p:cNvPr id="21" name="Footer Placeholder 20"/>
          <p:cNvSpPr>
            <a:spLocks noGrp="1"/>
          </p:cNvSpPr>
          <p:nvPr>
            <p:ph type="ftr" sz="quarter" idx="11"/>
          </p:nvPr>
        </p:nvSpPr>
        <p:spPr>
          <a:xfrm>
            <a:off x="3124200" y="6356350"/>
            <a:ext cx="4876800" cy="365125"/>
          </a:xfrm>
        </p:spPr>
        <p:txBody>
          <a:bodyPr/>
          <a:lstStyle/>
          <a:p>
            <a:r>
              <a:rPr lang="fi-FI" dirty="0"/>
              <a:t>Anamika Chaudhary   ACSE0401 DAA        Unit III</a:t>
            </a:r>
            <a:endParaRPr lang="en-US" dirty="0"/>
          </a:p>
        </p:txBody>
      </p:sp>
      <p:sp>
        <p:nvSpPr>
          <p:cNvPr id="22" name="Date Placeholder 21"/>
          <p:cNvSpPr>
            <a:spLocks noGrp="1"/>
          </p:cNvSpPr>
          <p:nvPr>
            <p:ph type="dt" sz="half" idx="10"/>
          </p:nvPr>
        </p:nvSpPr>
        <p:spPr/>
        <p:txBody>
          <a:bodyPr/>
          <a:lstStyle/>
          <a:p>
            <a:fld id="{598E24A3-8AAF-4A25-B928-AB37EBC6FEC5}" type="datetime1">
              <a:rPr lang="en-US" smtClean="0"/>
              <a:t>12/8/2024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Slide Number Placeholder 9"/>
          <p:cNvSpPr>
            <a:spLocks noGrp="1"/>
          </p:cNvSpPr>
          <p:nvPr>
            <p:ph type="sldNum" sz="quarter" idx="12"/>
          </p:nvPr>
        </p:nvSpPr>
        <p:spPr/>
        <p:txBody>
          <a:bodyPr/>
          <a:lstStyle/>
          <a:p>
            <a:fld id="{B6F15528-21DE-4FAA-801E-634DDDAF4B2B}" type="slidenum">
              <a:rPr lang="en-US" smtClean="0"/>
              <a:pPr/>
              <a:t>32</a:t>
            </a:fld>
            <a:endParaRPr lang="en-US"/>
          </a:p>
        </p:txBody>
      </p:sp>
      <p:sp>
        <p:nvSpPr>
          <p:cNvPr id="11" name="Footer Placeholder 10"/>
          <p:cNvSpPr>
            <a:spLocks noGrp="1"/>
          </p:cNvSpPr>
          <p:nvPr>
            <p:ph type="ftr" sz="quarter" idx="11"/>
          </p:nvPr>
        </p:nvSpPr>
        <p:spPr>
          <a:xfrm>
            <a:off x="2819400" y="6356350"/>
            <a:ext cx="4572000" cy="365125"/>
          </a:xfrm>
        </p:spPr>
        <p:txBody>
          <a:bodyPr/>
          <a:lstStyle/>
          <a:p>
            <a:r>
              <a:rPr lang="fi-FI" dirty="0"/>
              <a:t>Anamika Chaudhary   ACSE0401 DAA        Unit III</a:t>
            </a:r>
            <a:endParaRPr lang="en-US" dirty="0"/>
          </a:p>
        </p:txBody>
      </p:sp>
      <p:sp>
        <p:nvSpPr>
          <p:cNvPr id="12" name="Date Placeholder 11"/>
          <p:cNvSpPr>
            <a:spLocks noGrp="1"/>
          </p:cNvSpPr>
          <p:nvPr>
            <p:ph type="dt" sz="half" idx="10"/>
          </p:nvPr>
        </p:nvSpPr>
        <p:spPr/>
        <p:txBody>
          <a:bodyPr/>
          <a:lstStyle/>
          <a:p>
            <a:fld id="{61108FD2-DC75-4F0C-A924-F6D233F5DC7B}" type="datetime1">
              <a:rPr lang="en-US" smtClean="0"/>
              <a:t>12/8/2024</a:t>
            </a:fld>
            <a:endParaRPr lang="en-US"/>
          </a:p>
        </p:txBody>
      </p:sp>
      <p:pic>
        <p:nvPicPr>
          <p:cNvPr id="7" name="Picture 6">
            <a:extLst>
              <a:ext uri="{FF2B5EF4-FFF2-40B4-BE49-F238E27FC236}">
                <a16:creationId xmlns:a16="http://schemas.microsoft.com/office/drawing/2014/main" id="{4F977A70-0346-6218-0F7E-21C12301AA34}"/>
              </a:ext>
            </a:extLst>
          </p:cNvPr>
          <p:cNvPicPr>
            <a:picLocks noChangeAspect="1"/>
          </p:cNvPicPr>
          <p:nvPr/>
        </p:nvPicPr>
        <p:blipFill>
          <a:blip r:embed="rId3"/>
          <a:stretch>
            <a:fillRect/>
          </a:stretch>
        </p:blipFill>
        <p:spPr>
          <a:xfrm>
            <a:off x="0" y="1219201"/>
            <a:ext cx="9144000" cy="403859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Slide Number Placeholder 9"/>
          <p:cNvSpPr>
            <a:spLocks noGrp="1"/>
          </p:cNvSpPr>
          <p:nvPr>
            <p:ph type="sldNum" sz="quarter" idx="12"/>
          </p:nvPr>
        </p:nvSpPr>
        <p:spPr/>
        <p:txBody>
          <a:bodyPr/>
          <a:lstStyle/>
          <a:p>
            <a:fld id="{B6F15528-21DE-4FAA-801E-634DDDAF4B2B}" type="slidenum">
              <a:rPr lang="en-US" smtClean="0"/>
              <a:pPr/>
              <a:t>33</a:t>
            </a:fld>
            <a:endParaRPr lang="en-US"/>
          </a:p>
        </p:txBody>
      </p:sp>
      <p:sp>
        <p:nvSpPr>
          <p:cNvPr id="11" name="Footer Placeholder 10"/>
          <p:cNvSpPr>
            <a:spLocks noGrp="1"/>
          </p:cNvSpPr>
          <p:nvPr>
            <p:ph type="ftr" sz="quarter" idx="11"/>
          </p:nvPr>
        </p:nvSpPr>
        <p:spPr>
          <a:xfrm>
            <a:off x="2819400" y="6356350"/>
            <a:ext cx="4572000" cy="365125"/>
          </a:xfrm>
        </p:spPr>
        <p:txBody>
          <a:bodyPr/>
          <a:lstStyle/>
          <a:p>
            <a:r>
              <a:rPr lang="fi-FI" dirty="0"/>
              <a:t>Anamika Chaudhary   ACSE0401 DAA        Unit III</a:t>
            </a:r>
            <a:endParaRPr lang="en-US" dirty="0"/>
          </a:p>
        </p:txBody>
      </p:sp>
      <p:sp>
        <p:nvSpPr>
          <p:cNvPr id="12" name="Date Placeholder 11"/>
          <p:cNvSpPr>
            <a:spLocks noGrp="1"/>
          </p:cNvSpPr>
          <p:nvPr>
            <p:ph type="dt" sz="half" idx="10"/>
          </p:nvPr>
        </p:nvSpPr>
        <p:spPr/>
        <p:txBody>
          <a:bodyPr/>
          <a:lstStyle/>
          <a:p>
            <a:fld id="{863088F0-8730-4236-B458-15568AAA8E16}" type="datetime1">
              <a:rPr lang="en-US" smtClean="0"/>
              <a:t>12/8/2024</a:t>
            </a:fld>
            <a:endParaRPr lang="en-US"/>
          </a:p>
        </p:txBody>
      </p:sp>
      <p:pic>
        <p:nvPicPr>
          <p:cNvPr id="3" name="Picture 2">
            <a:extLst>
              <a:ext uri="{FF2B5EF4-FFF2-40B4-BE49-F238E27FC236}">
                <a16:creationId xmlns:a16="http://schemas.microsoft.com/office/drawing/2014/main" id="{6C2C3A49-7675-D45F-6021-5A42A2784065}"/>
              </a:ext>
            </a:extLst>
          </p:cNvPr>
          <p:cNvPicPr>
            <a:picLocks noChangeAspect="1"/>
          </p:cNvPicPr>
          <p:nvPr/>
        </p:nvPicPr>
        <p:blipFill>
          <a:blip r:embed="rId3"/>
          <a:stretch>
            <a:fillRect/>
          </a:stretch>
        </p:blipFill>
        <p:spPr>
          <a:xfrm>
            <a:off x="533400" y="1066800"/>
            <a:ext cx="8229600" cy="4876800"/>
          </a:xfrm>
          <a:prstGeom prst="rect">
            <a:avLst/>
          </a:prstGeom>
        </p:spPr>
      </p:pic>
    </p:spTree>
    <p:extLst>
      <p:ext uri="{BB962C8B-B14F-4D97-AF65-F5344CB8AC3E}">
        <p14:creationId xmlns:p14="http://schemas.microsoft.com/office/powerpoint/2010/main" val="4222100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4294967295"/>
          </p:nvPr>
        </p:nvSpPr>
        <p:spPr>
          <a:xfrm>
            <a:off x="457200" y="1143000"/>
            <a:ext cx="8534400" cy="4905375"/>
          </a:xfrm>
        </p:spPr>
        <p:txBody>
          <a:bodyPr/>
          <a:lstStyle/>
          <a:p>
            <a:pPr marL="0" indent="0" eaLnBrk="1" hangingPunct="1">
              <a:buNone/>
            </a:pPr>
            <a:r>
              <a:rPr lang="en-US" sz="2800" b="1" dirty="0"/>
              <a:t>Analysis of Quick sort:</a:t>
            </a:r>
          </a:p>
          <a:p>
            <a:pPr marL="0" indent="0" algn="l">
              <a:buNone/>
            </a:pPr>
            <a:r>
              <a:rPr lang="en-GB" sz="2400" b="1" i="0" dirty="0">
                <a:effectLst/>
                <a:latin typeface="Times New Roman" panose="02020603050405020304" pitchFamily="18" charset="0"/>
                <a:cs typeface="Times New Roman" panose="02020603050405020304" pitchFamily="18" charset="0"/>
              </a:rPr>
              <a:t>Best-Case:</a:t>
            </a:r>
            <a:endParaRPr lang="en-GB" sz="2400" b="0" i="0" dirty="0">
              <a:effectLst/>
              <a:latin typeface="Times New Roman" panose="02020603050405020304" pitchFamily="18" charset="0"/>
              <a:cs typeface="Times New Roman" panose="02020603050405020304" pitchFamily="18" charset="0"/>
            </a:endParaRPr>
          </a:p>
          <a:p>
            <a:pPr algn="l"/>
            <a:r>
              <a:rPr lang="en-GB" sz="2400" b="0" i="0" dirty="0">
                <a:effectLst/>
                <a:latin typeface="Times New Roman" panose="02020603050405020304" pitchFamily="18" charset="0"/>
                <a:cs typeface="Times New Roman" panose="02020603050405020304" pitchFamily="18" charset="0"/>
              </a:rPr>
              <a:t>The best-case occurs when the pivot is almost in the middle of the array, and the partitioning is done in the middle. So, let us assume that we have a total of n elements in the array, and we are dividing the array from the middle.</a:t>
            </a:r>
          </a:p>
          <a:p>
            <a:pPr algn="l"/>
            <a:r>
              <a:rPr lang="en-GB" sz="2400" b="0" i="0" dirty="0">
                <a:effectLst/>
                <a:latin typeface="Times New Roman" panose="02020603050405020304" pitchFamily="18" charset="0"/>
                <a:cs typeface="Times New Roman" panose="02020603050405020304" pitchFamily="18" charset="0"/>
              </a:rPr>
              <a:t>In this case, with each partition, we will have at most </a:t>
            </a:r>
            <a:r>
              <a:rPr lang="en-GB" sz="2400" b="1" i="0" dirty="0">
                <a:effectLst/>
                <a:latin typeface="Times New Roman" panose="02020603050405020304" pitchFamily="18" charset="0"/>
                <a:cs typeface="Times New Roman" panose="02020603050405020304" pitchFamily="18" charset="0"/>
              </a:rPr>
              <a:t>n/2</a:t>
            </a:r>
            <a:r>
              <a:rPr lang="en-GB" sz="2400" b="0" i="0" dirty="0">
                <a:effectLst/>
                <a:latin typeface="Times New Roman" panose="02020603050405020304" pitchFamily="18" charset="0"/>
                <a:cs typeface="Times New Roman" panose="02020603050405020304" pitchFamily="18" charset="0"/>
              </a:rPr>
              <a:t> elements. And we have to perform the partition until only one element is left in each subarray. The following is the tree representation of the given condition</a:t>
            </a:r>
          </a:p>
          <a:p>
            <a:pPr marL="0" indent="0" eaLnBrk="1" hangingPunct="1">
              <a:buNone/>
            </a:pPr>
            <a:endParaRPr lang="en-US" sz="2800" b="1" dirty="0"/>
          </a:p>
        </p:txBody>
      </p:sp>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Slide Number Placeholder 18"/>
          <p:cNvSpPr>
            <a:spLocks noGrp="1"/>
          </p:cNvSpPr>
          <p:nvPr>
            <p:ph type="sldNum" sz="quarter" idx="12"/>
          </p:nvPr>
        </p:nvSpPr>
        <p:spPr/>
        <p:txBody>
          <a:bodyPr/>
          <a:lstStyle/>
          <a:p>
            <a:fld id="{B6F15528-21DE-4FAA-801E-634DDDAF4B2B}" type="slidenum">
              <a:rPr lang="en-US" smtClean="0"/>
              <a:pPr/>
              <a:t>34</a:t>
            </a:fld>
            <a:endParaRPr lang="en-US"/>
          </a:p>
        </p:txBody>
      </p:sp>
      <p:sp>
        <p:nvSpPr>
          <p:cNvPr id="21" name="Footer Placeholder 20"/>
          <p:cNvSpPr>
            <a:spLocks noGrp="1"/>
          </p:cNvSpPr>
          <p:nvPr>
            <p:ph type="ftr" sz="quarter" idx="11"/>
          </p:nvPr>
        </p:nvSpPr>
        <p:spPr>
          <a:xfrm>
            <a:off x="3124200" y="6356350"/>
            <a:ext cx="4876800" cy="365125"/>
          </a:xfrm>
        </p:spPr>
        <p:txBody>
          <a:bodyPr/>
          <a:lstStyle/>
          <a:p>
            <a:r>
              <a:rPr lang="fi-FI" dirty="0"/>
              <a:t>Anamika Chaudhary   ACSE0401 DAA        Unit III</a:t>
            </a:r>
            <a:endParaRPr lang="en-US" dirty="0"/>
          </a:p>
        </p:txBody>
      </p:sp>
      <p:sp>
        <p:nvSpPr>
          <p:cNvPr id="22" name="Date Placeholder 21"/>
          <p:cNvSpPr>
            <a:spLocks noGrp="1"/>
          </p:cNvSpPr>
          <p:nvPr>
            <p:ph type="dt" sz="half" idx="10"/>
          </p:nvPr>
        </p:nvSpPr>
        <p:spPr/>
        <p:txBody>
          <a:bodyPr/>
          <a:lstStyle/>
          <a:p>
            <a:fld id="{FB389F0C-63B4-490E-AFE9-615A549C35F5}" type="datetime1">
              <a:rPr lang="en-US" smtClean="0"/>
              <a:t>12/8/2024</a:t>
            </a:fld>
            <a:endParaRPr lang="en-US"/>
          </a:p>
        </p:txBody>
      </p:sp>
    </p:spTree>
    <p:extLst>
      <p:ext uri="{BB962C8B-B14F-4D97-AF65-F5344CB8AC3E}">
        <p14:creationId xmlns:p14="http://schemas.microsoft.com/office/powerpoint/2010/main" val="610448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Slide Number Placeholder 18"/>
          <p:cNvSpPr>
            <a:spLocks noGrp="1"/>
          </p:cNvSpPr>
          <p:nvPr>
            <p:ph type="sldNum" sz="quarter" idx="12"/>
          </p:nvPr>
        </p:nvSpPr>
        <p:spPr/>
        <p:txBody>
          <a:bodyPr/>
          <a:lstStyle/>
          <a:p>
            <a:fld id="{B6F15528-21DE-4FAA-801E-634DDDAF4B2B}" type="slidenum">
              <a:rPr lang="en-US" smtClean="0"/>
              <a:pPr/>
              <a:t>35</a:t>
            </a:fld>
            <a:endParaRPr lang="en-US"/>
          </a:p>
        </p:txBody>
      </p:sp>
      <p:sp>
        <p:nvSpPr>
          <p:cNvPr id="21" name="Footer Placeholder 20"/>
          <p:cNvSpPr>
            <a:spLocks noGrp="1"/>
          </p:cNvSpPr>
          <p:nvPr>
            <p:ph type="ftr" sz="quarter" idx="11"/>
          </p:nvPr>
        </p:nvSpPr>
        <p:spPr>
          <a:xfrm>
            <a:off x="3124200" y="6356350"/>
            <a:ext cx="4876800" cy="365125"/>
          </a:xfrm>
        </p:spPr>
        <p:txBody>
          <a:bodyPr/>
          <a:lstStyle/>
          <a:p>
            <a:r>
              <a:rPr lang="fi-FI" dirty="0"/>
              <a:t>Anamika Chaudhary   ACSE0401 DAA        Unit III</a:t>
            </a:r>
            <a:endParaRPr lang="en-US" dirty="0"/>
          </a:p>
        </p:txBody>
      </p:sp>
      <p:sp>
        <p:nvSpPr>
          <p:cNvPr id="22" name="Date Placeholder 21"/>
          <p:cNvSpPr>
            <a:spLocks noGrp="1"/>
          </p:cNvSpPr>
          <p:nvPr>
            <p:ph type="dt" sz="half" idx="10"/>
          </p:nvPr>
        </p:nvSpPr>
        <p:spPr/>
        <p:txBody>
          <a:bodyPr/>
          <a:lstStyle/>
          <a:p>
            <a:fld id="{D6DE6FF3-7743-4187-843A-8EAEF88DE005}" type="datetime1">
              <a:rPr lang="en-US" smtClean="0"/>
              <a:t>12/8/2024</a:t>
            </a:fld>
            <a:endParaRPr lang="en-US"/>
          </a:p>
        </p:txBody>
      </p:sp>
      <p:pic>
        <p:nvPicPr>
          <p:cNvPr id="3" name="Picture 2">
            <a:extLst>
              <a:ext uri="{FF2B5EF4-FFF2-40B4-BE49-F238E27FC236}">
                <a16:creationId xmlns:a16="http://schemas.microsoft.com/office/drawing/2014/main" id="{9BF8B72F-DA94-8FF8-4F35-A355751CB3DF}"/>
              </a:ext>
            </a:extLst>
          </p:cNvPr>
          <p:cNvPicPr>
            <a:picLocks noChangeAspect="1"/>
          </p:cNvPicPr>
          <p:nvPr/>
        </p:nvPicPr>
        <p:blipFill>
          <a:blip r:embed="rId3"/>
          <a:stretch>
            <a:fillRect/>
          </a:stretch>
        </p:blipFill>
        <p:spPr>
          <a:xfrm>
            <a:off x="457200" y="1219200"/>
            <a:ext cx="8001000" cy="4038600"/>
          </a:xfrm>
          <a:prstGeom prst="rect">
            <a:avLst/>
          </a:prstGeom>
        </p:spPr>
      </p:pic>
    </p:spTree>
    <p:extLst>
      <p:ext uri="{BB962C8B-B14F-4D97-AF65-F5344CB8AC3E}">
        <p14:creationId xmlns:p14="http://schemas.microsoft.com/office/powerpoint/2010/main" val="639376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4294967295"/>
          </p:nvPr>
        </p:nvSpPr>
        <p:spPr>
          <a:xfrm>
            <a:off x="457200" y="1143000"/>
            <a:ext cx="8534400" cy="4905375"/>
          </a:xfrm>
        </p:spPr>
        <p:txBody>
          <a:bodyPr/>
          <a:lstStyle/>
          <a:p>
            <a:pPr marL="0" indent="0" algn="l">
              <a:buNone/>
            </a:pPr>
            <a:r>
              <a:rPr lang="en-GB" sz="2400" b="1" dirty="0">
                <a:latin typeface="Times New Roman" panose="02020603050405020304" pitchFamily="18" charset="0"/>
                <a:cs typeface="Times New Roman" panose="02020603050405020304" pitchFamily="18" charset="0"/>
              </a:rPr>
              <a:t>Worst</a:t>
            </a:r>
            <a:r>
              <a:rPr lang="en-GB" sz="2400" b="1" i="0" dirty="0">
                <a:effectLst/>
                <a:latin typeface="Times New Roman" panose="02020603050405020304" pitchFamily="18" charset="0"/>
                <a:cs typeface="Times New Roman" panose="02020603050405020304" pitchFamily="18" charset="0"/>
              </a:rPr>
              <a:t>-Case:</a:t>
            </a:r>
            <a:endParaRPr lang="en-GB" sz="2400" b="0" i="0" dirty="0">
              <a:effectLst/>
              <a:latin typeface="Times New Roman" panose="02020603050405020304" pitchFamily="18" charset="0"/>
              <a:cs typeface="Times New Roman" panose="02020603050405020304" pitchFamily="18" charset="0"/>
            </a:endParaRPr>
          </a:p>
          <a:p>
            <a:pPr marL="0" indent="0" eaLnBrk="1" hangingPunct="1">
              <a:buNone/>
            </a:pPr>
            <a:r>
              <a:rPr lang="en-GB" sz="2000" b="0" i="0" dirty="0">
                <a:effectLst/>
                <a:latin typeface="Times New Roman" panose="02020603050405020304" pitchFamily="18" charset="0"/>
                <a:cs typeface="Times New Roman" panose="02020603050405020304" pitchFamily="18" charset="0"/>
              </a:rPr>
              <a:t>The Worst-case occurs when either of the two partitions is unbalanced. This generally happens when the greatest or smallest element is selected as the pivot.</a:t>
            </a:r>
          </a:p>
          <a:p>
            <a:pPr marL="0" indent="0" eaLnBrk="1" hangingPunct="1">
              <a:buNone/>
            </a:pPr>
            <a:r>
              <a:rPr lang="en-GB" sz="2000" b="0" i="0" dirty="0">
                <a:effectLst/>
                <a:latin typeface="Times New Roman" panose="02020603050405020304" pitchFamily="18" charset="0"/>
                <a:cs typeface="Times New Roman" panose="02020603050405020304" pitchFamily="18" charset="0"/>
              </a:rPr>
              <a:t>In this case, the pivot lies at the extreme of the array, and one subarray is always empty while the other contains </a:t>
            </a:r>
            <a:r>
              <a:rPr lang="en-GB" sz="2000" b="1" i="0" dirty="0">
                <a:effectLst/>
                <a:latin typeface="Times New Roman" panose="02020603050405020304" pitchFamily="18" charset="0"/>
                <a:cs typeface="Times New Roman" panose="02020603050405020304" pitchFamily="18" charset="0"/>
              </a:rPr>
              <a:t>n – 1</a:t>
            </a:r>
            <a:r>
              <a:rPr lang="en-GB" sz="2000" b="0" i="0" dirty="0">
                <a:effectLst/>
                <a:latin typeface="Times New Roman" panose="02020603050405020304" pitchFamily="18" charset="0"/>
                <a:cs typeface="Times New Roman" panose="02020603050405020304" pitchFamily="18" charset="0"/>
              </a:rPr>
              <a:t> elements.</a:t>
            </a:r>
            <a:endParaRPr lang="en-GB" sz="2000" dirty="0">
              <a:latin typeface="Times New Roman" panose="02020603050405020304" pitchFamily="18" charset="0"/>
              <a:cs typeface="Times New Roman" panose="02020603050405020304" pitchFamily="18" charset="0"/>
            </a:endParaRPr>
          </a:p>
          <a:p>
            <a:pPr marL="0" indent="0" eaLnBrk="1" hangingPunct="1">
              <a:buNone/>
            </a:pPr>
            <a:r>
              <a:rPr lang="en-GB" sz="2000" b="0" i="0" dirty="0">
                <a:effectLst/>
                <a:latin typeface="Times New Roman" panose="02020603050405020304" pitchFamily="18" charset="0"/>
                <a:cs typeface="Times New Roman" panose="02020603050405020304" pitchFamily="18" charset="0"/>
              </a:rPr>
              <a:t>This way, in the first call, the array is divided into two subarrays of 0 &amp; </a:t>
            </a:r>
          </a:p>
          <a:p>
            <a:pPr marL="0" indent="0" eaLnBrk="1" hangingPunct="1">
              <a:buNone/>
            </a:pPr>
            <a:r>
              <a:rPr lang="en-GB" sz="2000" b="0" i="0" dirty="0">
                <a:effectLst/>
                <a:latin typeface="Times New Roman" panose="02020603050405020304" pitchFamily="18" charset="0"/>
                <a:cs typeface="Times New Roman" panose="02020603050405020304" pitchFamily="18" charset="0"/>
              </a:rPr>
              <a:t>n – 1 elements respectively. For the second call, the array with n – 1 elements is divided into two subarrays of 0 &amp; n – 2 elements respectively. This continues till only one element is left.</a:t>
            </a:r>
          </a:p>
          <a:p>
            <a:pPr marL="0" indent="0" eaLnBrk="1" hangingPunct="1">
              <a:buNone/>
            </a:pPr>
            <a:r>
              <a:rPr lang="en-GB" sz="2000" b="0" i="0" dirty="0">
                <a:effectLst/>
                <a:latin typeface="Times New Roman" panose="02020603050405020304" pitchFamily="18" charset="0"/>
                <a:cs typeface="Times New Roman" panose="02020603050405020304" pitchFamily="18" charset="0"/>
              </a:rPr>
              <a:t>The time complexity, in this case, would be the sum of all the complexities at each step.</a:t>
            </a:r>
            <a:endParaRPr lang="en-GB" sz="2000" dirty="0">
              <a:latin typeface="Times New Roman" panose="02020603050405020304" pitchFamily="18" charset="0"/>
              <a:cs typeface="Times New Roman" panose="02020603050405020304" pitchFamily="18" charset="0"/>
            </a:endParaRPr>
          </a:p>
          <a:p>
            <a:pPr algn="l"/>
            <a:r>
              <a:rPr lang="fr-FR" sz="2000" b="0" i="0" dirty="0">
                <a:effectLst/>
                <a:latin typeface="Times New Roman" panose="02020603050405020304" pitchFamily="18" charset="0"/>
                <a:cs typeface="Times New Roman" panose="02020603050405020304" pitchFamily="18" charset="0"/>
              </a:rPr>
              <a:t>T(</a:t>
            </a:r>
            <a:r>
              <a:rPr lang="fr-FR" sz="2000" b="0" i="0" dirty="0" err="1">
                <a:effectLst/>
                <a:latin typeface="Times New Roman" panose="02020603050405020304" pitchFamily="18" charset="0"/>
                <a:cs typeface="Times New Roman" panose="02020603050405020304" pitchFamily="18" charset="0"/>
              </a:rPr>
              <a:t>quicksort</a:t>
            </a:r>
            <a:r>
              <a:rPr lang="fr-FR" sz="2000" b="0" i="0" dirty="0">
                <a:effectLst/>
                <a:latin typeface="Times New Roman" panose="02020603050405020304" pitchFamily="18" charset="0"/>
                <a:cs typeface="Times New Roman" panose="02020603050405020304" pitchFamily="18" charset="0"/>
              </a:rPr>
              <a:t>) = T(n) + T(n – 1) + T(n – 2) + …….. + 2 + 1</a:t>
            </a:r>
          </a:p>
          <a:p>
            <a:pPr algn="l"/>
            <a:r>
              <a:rPr lang="fr-FR" sz="2000" b="0" i="0" dirty="0">
                <a:effectLst/>
                <a:latin typeface="Times New Roman" panose="02020603050405020304" pitchFamily="18" charset="0"/>
                <a:cs typeface="Times New Roman" panose="02020603050405020304" pitchFamily="18" charset="0"/>
              </a:rPr>
              <a:t>T(</a:t>
            </a:r>
            <a:r>
              <a:rPr lang="fr-FR" sz="2000" b="0" i="0" dirty="0" err="1">
                <a:effectLst/>
                <a:latin typeface="Times New Roman" panose="02020603050405020304" pitchFamily="18" charset="0"/>
                <a:cs typeface="Times New Roman" panose="02020603050405020304" pitchFamily="18" charset="0"/>
              </a:rPr>
              <a:t>quicksort</a:t>
            </a:r>
            <a:r>
              <a:rPr lang="fr-FR" sz="2000" b="0" i="0" dirty="0">
                <a:effectLst/>
                <a:latin typeface="Times New Roman" panose="02020603050405020304" pitchFamily="18" charset="0"/>
                <a:cs typeface="Times New Roman" panose="02020603050405020304" pitchFamily="18" charset="0"/>
              </a:rPr>
              <a:t>) = O((n * (n – 1))/2)</a:t>
            </a:r>
          </a:p>
          <a:p>
            <a:pPr marL="0" indent="0" eaLnBrk="1" hangingPunct="1">
              <a:buNone/>
            </a:pPr>
            <a:endParaRPr lang="en-US" sz="2800" b="1" dirty="0"/>
          </a:p>
        </p:txBody>
      </p:sp>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Slide Number Placeholder 18"/>
          <p:cNvSpPr>
            <a:spLocks noGrp="1"/>
          </p:cNvSpPr>
          <p:nvPr>
            <p:ph type="sldNum" sz="quarter" idx="12"/>
          </p:nvPr>
        </p:nvSpPr>
        <p:spPr/>
        <p:txBody>
          <a:bodyPr/>
          <a:lstStyle/>
          <a:p>
            <a:fld id="{B6F15528-21DE-4FAA-801E-634DDDAF4B2B}" type="slidenum">
              <a:rPr lang="en-US" smtClean="0"/>
              <a:pPr/>
              <a:t>36</a:t>
            </a:fld>
            <a:endParaRPr lang="en-US"/>
          </a:p>
        </p:txBody>
      </p:sp>
      <p:sp>
        <p:nvSpPr>
          <p:cNvPr id="21" name="Footer Placeholder 20"/>
          <p:cNvSpPr>
            <a:spLocks noGrp="1"/>
          </p:cNvSpPr>
          <p:nvPr>
            <p:ph type="ftr" sz="quarter" idx="11"/>
          </p:nvPr>
        </p:nvSpPr>
        <p:spPr>
          <a:xfrm>
            <a:off x="3124200" y="6356350"/>
            <a:ext cx="4876800" cy="365125"/>
          </a:xfrm>
        </p:spPr>
        <p:txBody>
          <a:bodyPr/>
          <a:lstStyle/>
          <a:p>
            <a:r>
              <a:rPr lang="fi-FI" dirty="0"/>
              <a:t>Anamika Chaudhary   ACSE0401 DAA        Unit III</a:t>
            </a:r>
            <a:endParaRPr lang="en-US" dirty="0"/>
          </a:p>
        </p:txBody>
      </p:sp>
      <p:sp>
        <p:nvSpPr>
          <p:cNvPr id="22" name="Date Placeholder 21"/>
          <p:cNvSpPr>
            <a:spLocks noGrp="1"/>
          </p:cNvSpPr>
          <p:nvPr>
            <p:ph type="dt" sz="half" idx="10"/>
          </p:nvPr>
        </p:nvSpPr>
        <p:spPr/>
        <p:txBody>
          <a:bodyPr/>
          <a:lstStyle/>
          <a:p>
            <a:fld id="{4D52814B-5388-4C79-A179-7C7FC0E557BD}" type="datetime1">
              <a:rPr lang="en-US" smtClean="0"/>
              <a:t>12/8/2024</a:t>
            </a:fld>
            <a:endParaRPr lang="en-US"/>
          </a:p>
        </p:txBody>
      </p:sp>
    </p:spTree>
    <p:extLst>
      <p:ext uri="{BB962C8B-B14F-4D97-AF65-F5344CB8AC3E}">
        <p14:creationId xmlns:p14="http://schemas.microsoft.com/office/powerpoint/2010/main" val="856984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Slide Number Placeholder 18"/>
          <p:cNvSpPr>
            <a:spLocks noGrp="1"/>
          </p:cNvSpPr>
          <p:nvPr>
            <p:ph type="sldNum" sz="quarter" idx="12"/>
          </p:nvPr>
        </p:nvSpPr>
        <p:spPr/>
        <p:txBody>
          <a:bodyPr/>
          <a:lstStyle/>
          <a:p>
            <a:fld id="{B6F15528-21DE-4FAA-801E-634DDDAF4B2B}" type="slidenum">
              <a:rPr lang="en-US" smtClean="0"/>
              <a:pPr/>
              <a:t>37</a:t>
            </a:fld>
            <a:endParaRPr lang="en-US"/>
          </a:p>
        </p:txBody>
      </p:sp>
      <p:sp>
        <p:nvSpPr>
          <p:cNvPr id="21" name="Footer Placeholder 20"/>
          <p:cNvSpPr>
            <a:spLocks noGrp="1"/>
          </p:cNvSpPr>
          <p:nvPr>
            <p:ph type="ftr" sz="quarter" idx="11"/>
          </p:nvPr>
        </p:nvSpPr>
        <p:spPr>
          <a:xfrm>
            <a:off x="3124200" y="6356350"/>
            <a:ext cx="4876800" cy="365125"/>
          </a:xfrm>
        </p:spPr>
        <p:txBody>
          <a:bodyPr/>
          <a:lstStyle/>
          <a:p>
            <a:r>
              <a:rPr lang="fi-FI" dirty="0"/>
              <a:t>Anamika Chaudhary   ACSE0401 DAA        Unit III</a:t>
            </a:r>
            <a:endParaRPr lang="en-US" dirty="0"/>
          </a:p>
        </p:txBody>
      </p:sp>
      <p:sp>
        <p:nvSpPr>
          <p:cNvPr id="22" name="Date Placeholder 21"/>
          <p:cNvSpPr>
            <a:spLocks noGrp="1"/>
          </p:cNvSpPr>
          <p:nvPr>
            <p:ph type="dt" sz="half" idx="10"/>
          </p:nvPr>
        </p:nvSpPr>
        <p:spPr/>
        <p:txBody>
          <a:bodyPr/>
          <a:lstStyle/>
          <a:p>
            <a:fld id="{93333DAF-C224-4F37-839F-F9F447FBD1AB}" type="datetime1">
              <a:rPr lang="en-US" smtClean="0"/>
              <a:t>12/8/2024</a:t>
            </a:fld>
            <a:endParaRPr lang="en-US"/>
          </a:p>
        </p:txBody>
      </p:sp>
      <p:pic>
        <p:nvPicPr>
          <p:cNvPr id="5" name="Picture 4">
            <a:extLst>
              <a:ext uri="{FF2B5EF4-FFF2-40B4-BE49-F238E27FC236}">
                <a16:creationId xmlns:a16="http://schemas.microsoft.com/office/drawing/2014/main" id="{F8BCA220-4FE1-825E-08B6-F5E42308A99E}"/>
              </a:ext>
            </a:extLst>
          </p:cNvPr>
          <p:cNvPicPr>
            <a:picLocks noChangeAspect="1"/>
          </p:cNvPicPr>
          <p:nvPr/>
        </p:nvPicPr>
        <p:blipFill>
          <a:blip r:embed="rId3"/>
          <a:stretch>
            <a:fillRect/>
          </a:stretch>
        </p:blipFill>
        <p:spPr>
          <a:xfrm>
            <a:off x="609600" y="1219200"/>
            <a:ext cx="8077200" cy="4114800"/>
          </a:xfrm>
          <a:prstGeom prst="rect">
            <a:avLst/>
          </a:prstGeom>
        </p:spPr>
      </p:pic>
    </p:spTree>
    <p:extLst>
      <p:ext uri="{BB962C8B-B14F-4D97-AF65-F5344CB8AC3E}">
        <p14:creationId xmlns:p14="http://schemas.microsoft.com/office/powerpoint/2010/main" val="2606561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4294967295"/>
          </p:nvPr>
        </p:nvSpPr>
        <p:spPr>
          <a:xfrm>
            <a:off x="457200" y="1143000"/>
            <a:ext cx="8534400" cy="4905375"/>
          </a:xfrm>
        </p:spPr>
        <p:txBody>
          <a:bodyPr/>
          <a:lstStyle/>
          <a:p>
            <a:pPr marL="0" indent="0" eaLnBrk="1" hangingPunct="1">
              <a:buNone/>
            </a:pPr>
            <a:r>
              <a:rPr lang="en-GB" sz="2000" dirty="0">
                <a:latin typeface="Times New Roman" panose="02020603050405020304" pitchFamily="18" charset="0"/>
                <a:cs typeface="Times New Roman" panose="02020603050405020304" pitchFamily="18" charset="0"/>
              </a:rPr>
              <a:t>T</a:t>
            </a:r>
            <a:r>
              <a:rPr lang="en-GB" sz="2000" b="0" i="0" dirty="0">
                <a:effectLst/>
                <a:latin typeface="Times New Roman" panose="02020603050405020304" pitchFamily="18" charset="0"/>
                <a:cs typeface="Times New Roman" panose="02020603050405020304" pitchFamily="18" charset="0"/>
              </a:rPr>
              <a:t>he average space complexity of a quick sort algorithm is equal to </a:t>
            </a:r>
            <a:r>
              <a:rPr lang="en-GB" sz="2000" b="1" i="0" dirty="0">
                <a:effectLst/>
                <a:latin typeface="Times New Roman" panose="02020603050405020304" pitchFamily="18" charset="0"/>
                <a:cs typeface="Times New Roman" panose="02020603050405020304" pitchFamily="18" charset="0"/>
              </a:rPr>
              <a:t>O(</a:t>
            </a:r>
            <a:r>
              <a:rPr lang="en-GB" sz="2000" b="1" i="0" dirty="0" err="1">
                <a:effectLst/>
                <a:latin typeface="Times New Roman" panose="02020603050405020304" pitchFamily="18" charset="0"/>
                <a:cs typeface="Times New Roman" panose="02020603050405020304" pitchFamily="18" charset="0"/>
              </a:rPr>
              <a:t>logn</a:t>
            </a:r>
            <a:r>
              <a:rPr lang="en-GB" sz="2000" b="1" i="0" dirty="0">
                <a:effectLst/>
                <a:latin typeface="Times New Roman" panose="02020603050405020304" pitchFamily="18" charset="0"/>
                <a:cs typeface="Times New Roman" panose="02020603050405020304" pitchFamily="18" charset="0"/>
              </a:rPr>
              <a:t>)</a:t>
            </a:r>
            <a:r>
              <a:rPr lang="en-GB" sz="2000" b="0" i="0" dirty="0">
                <a:effectLst/>
                <a:latin typeface="Times New Roman" panose="02020603050405020304" pitchFamily="18" charset="0"/>
                <a:cs typeface="Times New Roman" panose="02020603050405020304" pitchFamily="18" charset="0"/>
              </a:rPr>
              <a:t>.</a:t>
            </a:r>
          </a:p>
          <a:p>
            <a:pPr marL="0" indent="0" eaLnBrk="1" hangingPunct="1">
              <a:buNone/>
            </a:pPr>
            <a:endParaRPr lang="en-GB" sz="2000" b="0" i="0" dirty="0">
              <a:effectLst/>
              <a:latin typeface="Times New Roman" panose="02020603050405020304" pitchFamily="18" charset="0"/>
              <a:cs typeface="Times New Roman" panose="02020603050405020304" pitchFamily="18" charset="0"/>
            </a:endParaRPr>
          </a:p>
          <a:p>
            <a:pPr marL="0" indent="0" eaLnBrk="1" hangingPunct="1">
              <a:buNone/>
            </a:pPr>
            <a:r>
              <a:rPr lang="en-GB" sz="2000" dirty="0">
                <a:latin typeface="Times New Roman" panose="02020603050405020304" pitchFamily="18" charset="0"/>
                <a:cs typeface="Times New Roman" panose="02020603050405020304" pitchFamily="18" charset="0"/>
              </a:rPr>
              <a:t>Space Complexity = O(n)</a:t>
            </a:r>
            <a:endParaRPr lang="en-GB" sz="2000" b="0" i="0" dirty="0">
              <a:effectLst/>
              <a:latin typeface="Times New Roman" panose="02020603050405020304" pitchFamily="18" charset="0"/>
              <a:cs typeface="Times New Roman" panose="02020603050405020304" pitchFamily="18" charset="0"/>
            </a:endParaRPr>
          </a:p>
          <a:p>
            <a:pPr marL="0" indent="0" algn="l">
              <a:buNone/>
            </a:pPr>
            <a:r>
              <a:rPr lang="en-GB" sz="2000" b="1" i="0" u="sng" dirty="0">
                <a:effectLst/>
                <a:latin typeface="Times New Roman" panose="02020603050405020304" pitchFamily="18" charset="0"/>
                <a:cs typeface="Times New Roman" panose="02020603050405020304" pitchFamily="18" charset="0"/>
              </a:rPr>
              <a:t>Conclusion :</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Quick Sort method sorts the elements using the Divide and Conquer approach.</a:t>
            </a:r>
            <a:br>
              <a:rPr lang="en-GB" sz="2000" b="0" i="0" dirty="0">
                <a:effectLst/>
                <a:latin typeface="Times New Roman" panose="02020603050405020304" pitchFamily="18" charset="0"/>
                <a:cs typeface="Times New Roman" panose="02020603050405020304" pitchFamily="18" charset="0"/>
              </a:rPr>
            </a:br>
            <a:endParaRPr lang="en-GB"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It has an average O(</a:t>
            </a:r>
            <a:r>
              <a:rPr lang="en-GB" sz="2000" b="0" i="0" dirty="0" err="1">
                <a:effectLst/>
                <a:latin typeface="Times New Roman" panose="02020603050405020304" pitchFamily="18" charset="0"/>
                <a:cs typeface="Times New Roman" panose="02020603050405020304" pitchFamily="18" charset="0"/>
              </a:rPr>
              <a:t>nlogn</a:t>
            </a:r>
            <a:r>
              <a:rPr lang="en-GB" sz="2000" b="0" i="0" dirty="0">
                <a:effectLst/>
                <a:latin typeface="Times New Roman" panose="02020603050405020304" pitchFamily="18" charset="0"/>
                <a:cs typeface="Times New Roman" panose="02020603050405020304" pitchFamily="18" charset="0"/>
              </a:rPr>
              <a:t>) complexity.</a:t>
            </a:r>
            <a:br>
              <a:rPr lang="en-GB" sz="2000" b="0" i="0" dirty="0">
                <a:effectLst/>
                <a:latin typeface="Times New Roman" panose="02020603050405020304" pitchFamily="18" charset="0"/>
                <a:cs typeface="Times New Roman" panose="02020603050405020304" pitchFamily="18" charset="0"/>
              </a:rPr>
            </a:br>
            <a:endParaRPr lang="en-GB"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It can be implemented in both recursive and iterative ways.</a:t>
            </a:r>
            <a:br>
              <a:rPr lang="en-GB" sz="2000" b="0" i="0" dirty="0">
                <a:effectLst/>
                <a:latin typeface="Times New Roman" panose="02020603050405020304" pitchFamily="18" charset="0"/>
                <a:cs typeface="Times New Roman" panose="02020603050405020304" pitchFamily="18" charset="0"/>
              </a:rPr>
            </a:br>
            <a:endParaRPr lang="en-GB"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Quick Sort is in-place, cache-friendly, and also a tail-recursive algorithm</a:t>
            </a:r>
          </a:p>
          <a:p>
            <a:pPr marL="0" indent="0" eaLnBrk="1" hangingPunct="1">
              <a:buNone/>
            </a:pPr>
            <a:endParaRPr lang="en-US" sz="2800" b="1" dirty="0"/>
          </a:p>
        </p:txBody>
      </p:sp>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Slide Number Placeholder 18"/>
          <p:cNvSpPr>
            <a:spLocks noGrp="1"/>
          </p:cNvSpPr>
          <p:nvPr>
            <p:ph type="sldNum" sz="quarter" idx="12"/>
          </p:nvPr>
        </p:nvSpPr>
        <p:spPr/>
        <p:txBody>
          <a:bodyPr/>
          <a:lstStyle/>
          <a:p>
            <a:fld id="{B6F15528-21DE-4FAA-801E-634DDDAF4B2B}" type="slidenum">
              <a:rPr lang="en-US" smtClean="0"/>
              <a:pPr/>
              <a:t>38</a:t>
            </a:fld>
            <a:endParaRPr lang="en-US"/>
          </a:p>
        </p:txBody>
      </p:sp>
      <p:sp>
        <p:nvSpPr>
          <p:cNvPr id="21" name="Footer Placeholder 20"/>
          <p:cNvSpPr>
            <a:spLocks noGrp="1"/>
          </p:cNvSpPr>
          <p:nvPr>
            <p:ph type="ftr" sz="quarter" idx="11"/>
          </p:nvPr>
        </p:nvSpPr>
        <p:spPr>
          <a:xfrm>
            <a:off x="3124200" y="6356350"/>
            <a:ext cx="4876800" cy="365125"/>
          </a:xfrm>
        </p:spPr>
        <p:txBody>
          <a:bodyPr/>
          <a:lstStyle/>
          <a:p>
            <a:r>
              <a:rPr lang="fi-FI" dirty="0"/>
              <a:t>Anamika Chaudhary   ACSE0401 DAA        Unit III</a:t>
            </a:r>
            <a:endParaRPr lang="en-US" dirty="0"/>
          </a:p>
        </p:txBody>
      </p:sp>
      <p:sp>
        <p:nvSpPr>
          <p:cNvPr id="22" name="Date Placeholder 21"/>
          <p:cNvSpPr>
            <a:spLocks noGrp="1"/>
          </p:cNvSpPr>
          <p:nvPr>
            <p:ph type="dt" sz="half" idx="10"/>
          </p:nvPr>
        </p:nvSpPr>
        <p:spPr/>
        <p:txBody>
          <a:bodyPr/>
          <a:lstStyle/>
          <a:p>
            <a:fld id="{9AFF7DB1-5B1B-4376-918D-AB403EBF5E76}" type="datetime1">
              <a:rPr lang="en-US" smtClean="0"/>
              <a:t>12/8/2024</a:t>
            </a:fld>
            <a:endParaRPr lang="en-US"/>
          </a:p>
        </p:txBody>
      </p:sp>
    </p:spTree>
    <p:extLst>
      <p:ext uri="{BB962C8B-B14F-4D97-AF65-F5344CB8AC3E}">
        <p14:creationId xmlns:p14="http://schemas.microsoft.com/office/powerpoint/2010/main" val="3233926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19" name="Picture 4"/>
          <p:cNvPicPr>
            <a:picLocks noChangeAspect="1" noChangeArrowheads="1"/>
          </p:cNvPicPr>
          <p:nvPr/>
        </p:nvPicPr>
        <p:blipFill>
          <a:blip r:embed="rId4"/>
          <a:srcRect/>
          <a:stretch>
            <a:fillRect/>
          </a:stretch>
        </p:blipFill>
        <p:spPr>
          <a:xfrm>
            <a:off x="954881" y="949123"/>
            <a:ext cx="7234237" cy="4959753"/>
          </a:xfrm>
          <a:prstGeom prst="rect">
            <a:avLst/>
          </a:prstGeom>
          <a:noFill/>
        </p:spPr>
      </p:pic>
      <p:sp>
        <p:nvSpPr>
          <p:cNvPr id="21" name="Slide Number Placeholder 20"/>
          <p:cNvSpPr>
            <a:spLocks noGrp="1"/>
          </p:cNvSpPr>
          <p:nvPr>
            <p:ph type="sldNum" sz="quarter" idx="12"/>
          </p:nvPr>
        </p:nvSpPr>
        <p:spPr/>
        <p:txBody>
          <a:bodyPr/>
          <a:lstStyle/>
          <a:p>
            <a:fld id="{B6F15528-21DE-4FAA-801E-634DDDAF4B2B}" type="slidenum">
              <a:rPr lang="en-US" smtClean="0"/>
              <a:pPr/>
              <a:t>39</a:t>
            </a:fld>
            <a:endParaRPr lang="en-US"/>
          </a:p>
        </p:txBody>
      </p:sp>
      <p:sp>
        <p:nvSpPr>
          <p:cNvPr id="22" name="Footer Placeholder 21"/>
          <p:cNvSpPr>
            <a:spLocks noGrp="1"/>
          </p:cNvSpPr>
          <p:nvPr>
            <p:ph type="ftr" sz="quarter" idx="11"/>
          </p:nvPr>
        </p:nvSpPr>
        <p:spPr>
          <a:xfrm>
            <a:off x="2880360" y="6356349"/>
            <a:ext cx="4724400" cy="365125"/>
          </a:xfrm>
        </p:spPr>
        <p:txBody>
          <a:bodyPr/>
          <a:lstStyle/>
          <a:p>
            <a:r>
              <a:rPr lang="fi-FI" dirty="0"/>
              <a:t>Anamika Chaudhary   ACSE0401 DAA        Unit III</a:t>
            </a:r>
            <a:endParaRPr lang="en-US" dirty="0"/>
          </a:p>
        </p:txBody>
      </p:sp>
      <p:sp>
        <p:nvSpPr>
          <p:cNvPr id="23" name="Date Placeholder 22"/>
          <p:cNvSpPr>
            <a:spLocks noGrp="1"/>
          </p:cNvSpPr>
          <p:nvPr>
            <p:ph type="dt" sz="half" idx="10"/>
          </p:nvPr>
        </p:nvSpPr>
        <p:spPr/>
        <p:txBody>
          <a:bodyPr/>
          <a:lstStyle/>
          <a:p>
            <a:fld id="{967539DE-C3C3-48CF-B7CC-17BAE649E044}" type="datetime1">
              <a:rPr lang="en-US" smtClean="0"/>
              <a:t>12/8/2024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9CE800-26E9-4552-B103-416162A2B9B0}" type="datetime1">
              <a:rPr lang="en-US" smtClean="0"/>
              <a:t>12/8/2024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t>Syllabus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17163"/>
            <a:ext cx="8382000" cy="550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10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4294967295"/>
          </p:nvPr>
        </p:nvSpPr>
        <p:spPr>
          <a:xfrm>
            <a:off x="457200" y="1143000"/>
            <a:ext cx="8534400" cy="4905375"/>
          </a:xfrm>
        </p:spPr>
        <p:txBody>
          <a:bodyPr/>
          <a:lstStyle/>
          <a:p>
            <a:pPr marL="0" indent="0" eaLnBrk="1" hangingPunct="1">
              <a:buNone/>
            </a:pPr>
            <a:r>
              <a:rPr lang="en-GB" sz="2000" dirty="0">
                <a:latin typeface="Times New Roman" panose="02020603050405020304" pitchFamily="18" charset="0"/>
                <a:cs typeface="Times New Roman" panose="02020603050405020304" pitchFamily="18" charset="0"/>
              </a:rPr>
              <a:t>Q1. Show how quick sort behaves for following sequence of elements:</a:t>
            </a:r>
          </a:p>
          <a:p>
            <a:pPr marL="514350" indent="-514350" eaLnBrk="1" hangingPunct="1">
              <a:buAutoNum type="romanLcParenR"/>
            </a:pPr>
            <a:r>
              <a:rPr lang="en-GB" sz="2000" dirty="0">
                <a:latin typeface="Times New Roman" panose="02020603050405020304" pitchFamily="18" charset="0"/>
                <a:cs typeface="Times New Roman" panose="02020603050405020304" pitchFamily="18" charset="0"/>
              </a:rPr>
              <a:t>&lt;2, 3, 18, 7, 5, 1 &gt;</a:t>
            </a:r>
          </a:p>
          <a:p>
            <a:pPr marL="514350" indent="-514350" eaLnBrk="1" hangingPunct="1">
              <a:buAutoNum type="romanLcParenR"/>
            </a:pPr>
            <a:r>
              <a:rPr lang="en-GB" sz="2000" dirty="0">
                <a:latin typeface="Times New Roman" panose="02020603050405020304" pitchFamily="18" charset="0"/>
                <a:cs typeface="Times New Roman" panose="02020603050405020304" pitchFamily="18" charset="0"/>
              </a:rPr>
              <a:t>&lt; 1, 1, 1, 1, 1, 1, 1, 1 &gt;</a:t>
            </a:r>
          </a:p>
          <a:p>
            <a:pPr marL="514350" indent="-514350" eaLnBrk="1" hangingPunct="1">
              <a:buAutoNum type="romanLcParenR"/>
            </a:pPr>
            <a:r>
              <a:rPr lang="en-GB" sz="2000" dirty="0">
                <a:latin typeface="Times New Roman" panose="02020603050405020304" pitchFamily="18" charset="0"/>
                <a:cs typeface="Times New Roman" panose="02020603050405020304" pitchFamily="18" charset="0"/>
              </a:rPr>
              <a:t>&lt;1, 2, 3, 4, 5, 6, 7 &gt;</a:t>
            </a:r>
          </a:p>
          <a:p>
            <a:pPr marL="514350" indent="-514350" eaLnBrk="1" hangingPunct="1">
              <a:buAutoNum type="romanLcParenR"/>
            </a:pPr>
            <a:r>
              <a:rPr lang="en-GB" sz="2000" dirty="0">
                <a:latin typeface="Times New Roman" panose="02020603050405020304" pitchFamily="18" charset="0"/>
                <a:cs typeface="Times New Roman" panose="02020603050405020304" pitchFamily="18" charset="0"/>
              </a:rPr>
              <a:t>&lt; 5, 4, 3, 2, 1 &gt;</a:t>
            </a:r>
          </a:p>
          <a:p>
            <a:pPr marL="0" indent="0" eaLnBrk="1" hangingPunct="1">
              <a:buNone/>
            </a:pPr>
            <a:endParaRPr lang="en-GB" sz="2000" dirty="0">
              <a:latin typeface="Times New Roman" panose="02020603050405020304" pitchFamily="18" charset="0"/>
              <a:cs typeface="Times New Roman" panose="02020603050405020304" pitchFamily="18" charset="0"/>
            </a:endParaRPr>
          </a:p>
          <a:p>
            <a:pPr marL="0" indent="0" eaLnBrk="1" hangingPunct="1">
              <a:buNone/>
            </a:pPr>
            <a:r>
              <a:rPr lang="en-GB" sz="2000" dirty="0">
                <a:latin typeface="Times New Roman" panose="02020603050405020304" pitchFamily="18" charset="0"/>
                <a:cs typeface="Times New Roman" panose="02020603050405020304" pitchFamily="18" charset="0"/>
              </a:rPr>
              <a:t>Q2. Why quick sort runs faster than merge sort?</a:t>
            </a:r>
          </a:p>
          <a:p>
            <a:pPr marL="0" indent="0" eaLnBrk="1" hangingPunct="1">
              <a:buNone/>
            </a:pPr>
            <a:endParaRPr lang="en-GB" sz="2000" dirty="0">
              <a:latin typeface="Times New Roman" panose="02020603050405020304" pitchFamily="18" charset="0"/>
              <a:cs typeface="Times New Roman" panose="02020603050405020304" pitchFamily="18" charset="0"/>
            </a:endParaRPr>
          </a:p>
          <a:p>
            <a:pPr marL="0" indent="0" eaLnBrk="1" hangingPunct="1">
              <a:buNone/>
            </a:pPr>
            <a:r>
              <a:rPr lang="en-GB" sz="2000" dirty="0">
                <a:latin typeface="Times New Roman" panose="02020603050405020304" pitchFamily="18" charset="0"/>
                <a:cs typeface="Times New Roman" panose="02020603050405020304" pitchFamily="18" charset="0"/>
              </a:rPr>
              <a:t>Q3. Where is quick sort used? </a:t>
            </a:r>
          </a:p>
          <a:p>
            <a:pPr marL="0" indent="0" eaLnBrk="1" hangingPunct="1">
              <a:buNone/>
            </a:pPr>
            <a:endParaRPr lang="en-GB" sz="2000" b="0" i="0" dirty="0">
              <a:effectLst/>
              <a:latin typeface="Times New Roman" panose="02020603050405020304" pitchFamily="18" charset="0"/>
              <a:cs typeface="Times New Roman" panose="02020603050405020304" pitchFamily="18" charset="0"/>
            </a:endParaRPr>
          </a:p>
          <a:p>
            <a:pPr marL="0" indent="0" eaLnBrk="1" hangingPunct="1">
              <a:buNone/>
            </a:pPr>
            <a:r>
              <a:rPr lang="en-GB" sz="2000" b="0" i="0" dirty="0">
                <a:effectLst/>
                <a:latin typeface="Times New Roman" panose="02020603050405020304" pitchFamily="18" charset="0"/>
                <a:cs typeface="Times New Roman" panose="02020603050405020304" pitchFamily="18" charset="0"/>
              </a:rPr>
              <a:t>Q4. Is quick sort a stable algorithm ?</a:t>
            </a:r>
          </a:p>
          <a:p>
            <a:pPr marL="0" indent="0" eaLnBrk="1" hangingPunct="1">
              <a:buNone/>
            </a:pPr>
            <a:endParaRPr lang="en-US" sz="2800" b="1" dirty="0"/>
          </a:p>
        </p:txBody>
      </p:sp>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Slide Number Placeholder 18"/>
          <p:cNvSpPr>
            <a:spLocks noGrp="1"/>
          </p:cNvSpPr>
          <p:nvPr>
            <p:ph type="sldNum" sz="quarter" idx="12"/>
          </p:nvPr>
        </p:nvSpPr>
        <p:spPr/>
        <p:txBody>
          <a:bodyPr/>
          <a:lstStyle/>
          <a:p>
            <a:fld id="{B6F15528-21DE-4FAA-801E-634DDDAF4B2B}" type="slidenum">
              <a:rPr lang="en-US" smtClean="0"/>
              <a:pPr/>
              <a:t>40</a:t>
            </a:fld>
            <a:endParaRPr lang="en-US"/>
          </a:p>
        </p:txBody>
      </p:sp>
      <p:sp>
        <p:nvSpPr>
          <p:cNvPr id="21" name="Footer Placeholder 20"/>
          <p:cNvSpPr>
            <a:spLocks noGrp="1"/>
          </p:cNvSpPr>
          <p:nvPr>
            <p:ph type="ftr" sz="quarter" idx="11"/>
          </p:nvPr>
        </p:nvSpPr>
        <p:spPr>
          <a:xfrm>
            <a:off x="3124200" y="6356350"/>
            <a:ext cx="4876800" cy="365125"/>
          </a:xfrm>
        </p:spPr>
        <p:txBody>
          <a:bodyPr/>
          <a:lstStyle/>
          <a:p>
            <a:r>
              <a:rPr lang="fi-FI" dirty="0"/>
              <a:t>Anamika Chaudhary   ACSE0401 DAA        Unit III</a:t>
            </a:r>
            <a:endParaRPr lang="en-US" dirty="0"/>
          </a:p>
        </p:txBody>
      </p:sp>
      <p:sp>
        <p:nvSpPr>
          <p:cNvPr id="22" name="Date Placeholder 21"/>
          <p:cNvSpPr>
            <a:spLocks noGrp="1"/>
          </p:cNvSpPr>
          <p:nvPr>
            <p:ph type="dt" sz="half" idx="10"/>
          </p:nvPr>
        </p:nvSpPr>
        <p:spPr/>
        <p:txBody>
          <a:bodyPr/>
          <a:lstStyle/>
          <a:p>
            <a:fld id="{9DACB4BB-12E6-43FE-B812-FC2D72D9D4B2}" type="datetime1">
              <a:rPr lang="en-US" smtClean="0"/>
              <a:t>12/8/2024</a:t>
            </a:fld>
            <a:endParaRPr lang="en-US"/>
          </a:p>
        </p:txBody>
      </p:sp>
    </p:spTree>
    <p:extLst>
      <p:ext uri="{BB962C8B-B14F-4D97-AF65-F5344CB8AC3E}">
        <p14:creationId xmlns:p14="http://schemas.microsoft.com/office/powerpoint/2010/main" val="2123926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3"/>
          <p:cNvSpPr>
            <a:spLocks noGrp="1" noChangeArrowheads="1"/>
          </p:cNvSpPr>
          <p:nvPr>
            <p:ph idx="4294967295"/>
          </p:nvPr>
        </p:nvSpPr>
        <p:spPr>
          <a:xfrm>
            <a:off x="457200" y="1752600"/>
            <a:ext cx="8229600" cy="4373563"/>
          </a:xfrm>
        </p:spPr>
        <p:txBody>
          <a:bodyPr rtlCol="0">
            <a:normAutofit lnSpcReduction="10000"/>
          </a:bodyPr>
          <a:lstStyle/>
          <a:p>
            <a:pPr algn="just" eaLnBrk="1" fontAlgn="auto" hangingPunct="1">
              <a:spcAft>
                <a:spcPts val="0"/>
              </a:spcAft>
              <a:buFont typeface="Arial" pitchFamily="34" charset="0"/>
              <a:buChar char="•"/>
              <a:defRPr/>
            </a:pPr>
            <a:r>
              <a:rPr lang="en-US" sz="2600" dirty="0" err="1"/>
              <a:t>Strassen</a:t>
            </a:r>
            <a:r>
              <a:rPr lang="en-US" sz="2600" dirty="0"/>
              <a:t> observed [1969] that  the product of two matrices A and B (of size 2</a:t>
            </a:r>
            <a:r>
              <a:rPr lang="en-US" sz="2600" baseline="30000" dirty="0"/>
              <a:t>n</a:t>
            </a:r>
            <a:r>
              <a:rPr lang="en-US" sz="2600" dirty="0"/>
              <a:t>x2</a:t>
            </a:r>
            <a:r>
              <a:rPr lang="en-US" sz="2600" baseline="30000" dirty="0"/>
              <a:t>n</a:t>
            </a:r>
            <a:r>
              <a:rPr lang="en-US" sz="2600" dirty="0"/>
              <a:t>) can be computed as follows:</a:t>
            </a:r>
          </a:p>
          <a:p>
            <a:pPr lvl="2" eaLnBrk="1" fontAlgn="auto" hangingPunct="1">
              <a:spcAft>
                <a:spcPts val="0"/>
              </a:spcAft>
              <a:buFontTx/>
              <a:buNone/>
              <a:defRPr/>
            </a:pPr>
            <a:endParaRPr lang="en-US" sz="2000" dirty="0"/>
          </a:p>
          <a:p>
            <a:pPr lvl="2" eaLnBrk="1" fontAlgn="auto" hangingPunct="1">
              <a:spcAft>
                <a:spcPts val="0"/>
              </a:spcAft>
              <a:buFontTx/>
              <a:buNone/>
              <a:defRPr/>
            </a:pPr>
            <a:endParaRPr lang="en-US" sz="2000" dirty="0"/>
          </a:p>
          <a:p>
            <a:pPr lvl="2" eaLnBrk="1" fontAlgn="auto" hangingPunct="1">
              <a:spcAft>
                <a:spcPts val="0"/>
              </a:spcAft>
              <a:buFontTx/>
              <a:buNone/>
              <a:defRPr/>
            </a:pPr>
            <a:r>
              <a:rPr lang="en-US" sz="2000" dirty="0"/>
              <a:t>C</a:t>
            </a:r>
            <a:r>
              <a:rPr lang="en-US" sz="2000" baseline="-25000" dirty="0"/>
              <a:t>00   </a:t>
            </a:r>
            <a:r>
              <a:rPr lang="en-US" sz="2000" dirty="0"/>
              <a:t>C</a:t>
            </a:r>
            <a:r>
              <a:rPr lang="en-US" sz="2000" baseline="-25000" dirty="0"/>
              <a:t>01</a:t>
            </a:r>
            <a:r>
              <a:rPr lang="en-US" sz="2000" dirty="0"/>
              <a:t>                      A</a:t>
            </a:r>
            <a:r>
              <a:rPr lang="en-US" sz="2000" baseline="-25000" dirty="0"/>
              <a:t>00</a:t>
            </a:r>
            <a:r>
              <a:rPr lang="en-US" sz="2000" dirty="0"/>
              <a:t>   A</a:t>
            </a:r>
            <a:r>
              <a:rPr lang="en-US" sz="2000" baseline="-25000" dirty="0"/>
              <a:t>01</a:t>
            </a:r>
            <a:r>
              <a:rPr lang="en-US" sz="2000" dirty="0"/>
              <a:t>                B</a:t>
            </a:r>
            <a:r>
              <a:rPr lang="en-US" sz="2000" baseline="-25000" dirty="0"/>
              <a:t>00</a:t>
            </a:r>
            <a:r>
              <a:rPr lang="en-US" sz="2000" dirty="0"/>
              <a:t>    B</a:t>
            </a:r>
            <a:r>
              <a:rPr lang="en-US" sz="2000" baseline="-25000" dirty="0"/>
              <a:t>01</a:t>
            </a:r>
          </a:p>
          <a:p>
            <a:pPr lvl="2" eaLnBrk="1" fontAlgn="auto" hangingPunct="1">
              <a:spcAft>
                <a:spcPts val="0"/>
              </a:spcAft>
              <a:buFontTx/>
              <a:buNone/>
              <a:defRPr/>
            </a:pPr>
            <a:r>
              <a:rPr lang="en-US" sz="2000" baseline="-25000" dirty="0"/>
              <a:t>                             </a:t>
            </a:r>
            <a:r>
              <a:rPr lang="en-US" sz="2000" dirty="0"/>
              <a:t>=                                 *</a:t>
            </a:r>
          </a:p>
          <a:p>
            <a:pPr lvl="2" eaLnBrk="1" fontAlgn="auto" hangingPunct="1">
              <a:spcAft>
                <a:spcPts val="0"/>
              </a:spcAft>
              <a:buFontTx/>
              <a:buNone/>
              <a:defRPr/>
            </a:pPr>
            <a:r>
              <a:rPr lang="en-US" sz="2000" dirty="0"/>
              <a:t>C</a:t>
            </a:r>
            <a:r>
              <a:rPr lang="en-US" sz="2000" baseline="-25000" dirty="0"/>
              <a:t>10   </a:t>
            </a:r>
            <a:r>
              <a:rPr lang="en-US" sz="2000" dirty="0"/>
              <a:t>C</a:t>
            </a:r>
            <a:r>
              <a:rPr lang="en-US" sz="2000" baseline="-25000" dirty="0"/>
              <a:t>11</a:t>
            </a:r>
            <a:r>
              <a:rPr lang="en-US" sz="2000" dirty="0"/>
              <a:t>                     A</a:t>
            </a:r>
            <a:r>
              <a:rPr lang="en-US" sz="2000" baseline="-25000" dirty="0"/>
              <a:t>10</a:t>
            </a:r>
            <a:r>
              <a:rPr lang="en-US" sz="2000" dirty="0"/>
              <a:t>   A</a:t>
            </a:r>
            <a:r>
              <a:rPr lang="en-US" sz="2000" baseline="-25000" dirty="0"/>
              <a:t>11</a:t>
            </a:r>
            <a:r>
              <a:rPr lang="en-US" sz="2000" dirty="0"/>
              <a:t>                 B</a:t>
            </a:r>
            <a:r>
              <a:rPr lang="en-US" sz="2000" baseline="-25000" dirty="0"/>
              <a:t>10</a:t>
            </a:r>
            <a:r>
              <a:rPr lang="en-US" sz="2000" dirty="0"/>
              <a:t>    B</a:t>
            </a:r>
            <a:r>
              <a:rPr lang="en-US" sz="2000" baseline="-25000" dirty="0"/>
              <a:t>11</a:t>
            </a:r>
          </a:p>
          <a:p>
            <a:pPr lvl="2" eaLnBrk="1" fontAlgn="auto" hangingPunct="1">
              <a:spcAft>
                <a:spcPts val="0"/>
              </a:spcAft>
              <a:buFontTx/>
              <a:buNone/>
              <a:defRPr/>
            </a:pPr>
            <a:endParaRPr lang="en-US" sz="2000" baseline="-25000" dirty="0"/>
          </a:p>
          <a:p>
            <a:pPr lvl="2" eaLnBrk="1" fontAlgn="auto" hangingPunct="1">
              <a:spcAft>
                <a:spcPts val="0"/>
              </a:spcAft>
              <a:buFontTx/>
              <a:buNone/>
              <a:defRPr/>
            </a:pPr>
            <a:endParaRPr lang="en-US" sz="2000" baseline="-25000" dirty="0"/>
          </a:p>
          <a:p>
            <a:pPr lvl="2" eaLnBrk="1" fontAlgn="auto" hangingPunct="1">
              <a:spcAft>
                <a:spcPts val="0"/>
              </a:spcAft>
              <a:buFontTx/>
              <a:buNone/>
              <a:defRPr/>
            </a:pPr>
            <a:r>
              <a:rPr lang="en-US" sz="2000" dirty="0"/>
              <a:t>                            M</a:t>
            </a:r>
            <a:r>
              <a:rPr lang="en-US" sz="2000" baseline="-25000" dirty="0"/>
              <a:t>1</a:t>
            </a:r>
            <a:r>
              <a:rPr lang="en-US" sz="2000" dirty="0"/>
              <a:t>   + M</a:t>
            </a:r>
            <a:r>
              <a:rPr lang="en-US" sz="2000" baseline="-25000" dirty="0"/>
              <a:t>4</a:t>
            </a:r>
            <a:r>
              <a:rPr lang="en-US" sz="2000" dirty="0"/>
              <a:t>  - M</a:t>
            </a:r>
            <a:r>
              <a:rPr lang="en-US" sz="2000" baseline="-25000" dirty="0"/>
              <a:t>5 </a:t>
            </a:r>
            <a:r>
              <a:rPr lang="en-US" sz="2000" dirty="0"/>
              <a:t>+ M</a:t>
            </a:r>
            <a:r>
              <a:rPr lang="en-US" sz="2000" baseline="-25000" dirty="0"/>
              <a:t>7</a:t>
            </a:r>
            <a:r>
              <a:rPr lang="en-US" sz="2000" dirty="0"/>
              <a:t>                        M</a:t>
            </a:r>
            <a:r>
              <a:rPr lang="en-US" sz="2000" baseline="-25000" dirty="0"/>
              <a:t>3 </a:t>
            </a:r>
            <a:r>
              <a:rPr lang="en-US" sz="2000" dirty="0"/>
              <a:t>+ M</a:t>
            </a:r>
            <a:r>
              <a:rPr lang="en-US" sz="2000" baseline="-25000" dirty="0"/>
              <a:t>5</a:t>
            </a:r>
            <a:r>
              <a:rPr lang="en-US" sz="2000" dirty="0"/>
              <a:t> </a:t>
            </a:r>
            <a:endParaRPr lang="en-US" sz="2000" baseline="-25000" dirty="0"/>
          </a:p>
          <a:p>
            <a:pPr lvl="2" eaLnBrk="1" fontAlgn="auto" hangingPunct="1">
              <a:spcAft>
                <a:spcPts val="0"/>
              </a:spcAft>
              <a:buFontTx/>
              <a:buNone/>
              <a:defRPr/>
            </a:pPr>
            <a:r>
              <a:rPr lang="en-US" sz="2000" baseline="-25000" dirty="0"/>
              <a:t>                             </a:t>
            </a:r>
            <a:r>
              <a:rPr lang="en-US" sz="2000" dirty="0"/>
              <a:t>=                   </a:t>
            </a:r>
          </a:p>
          <a:p>
            <a:pPr lvl="2" eaLnBrk="1" fontAlgn="auto" hangingPunct="1">
              <a:spcAft>
                <a:spcPts val="0"/>
              </a:spcAft>
              <a:buFontTx/>
              <a:buNone/>
              <a:defRPr/>
            </a:pPr>
            <a:r>
              <a:rPr lang="en-US" sz="2000" dirty="0"/>
              <a:t>                           M</a:t>
            </a:r>
            <a:r>
              <a:rPr lang="en-US" sz="2000" baseline="-25000" dirty="0"/>
              <a:t>2</a:t>
            </a:r>
            <a:r>
              <a:rPr lang="en-US" sz="2000" dirty="0"/>
              <a:t> + M</a:t>
            </a:r>
            <a:r>
              <a:rPr lang="en-US" sz="2000" baseline="-25000" dirty="0"/>
              <a:t>4                                               </a:t>
            </a:r>
            <a:r>
              <a:rPr lang="en-US" sz="2000" dirty="0"/>
              <a:t>M</a:t>
            </a:r>
            <a:r>
              <a:rPr lang="en-US" sz="2000" baseline="-25000" dirty="0"/>
              <a:t>1</a:t>
            </a:r>
            <a:r>
              <a:rPr lang="en-US" sz="2000" dirty="0"/>
              <a:t>   + M</a:t>
            </a:r>
            <a:r>
              <a:rPr lang="en-US" sz="2000" baseline="-25000" dirty="0"/>
              <a:t>3</a:t>
            </a:r>
            <a:r>
              <a:rPr lang="en-US" sz="2000" dirty="0"/>
              <a:t>  - M</a:t>
            </a:r>
            <a:r>
              <a:rPr lang="en-US" sz="2000" baseline="-25000" dirty="0"/>
              <a:t>2 </a:t>
            </a:r>
            <a:r>
              <a:rPr lang="en-US" sz="2000" dirty="0"/>
              <a:t>+ M</a:t>
            </a:r>
            <a:r>
              <a:rPr lang="en-US" sz="2000" baseline="-25000" dirty="0"/>
              <a:t>6</a:t>
            </a:r>
            <a:r>
              <a:rPr lang="en-US" sz="2000" dirty="0"/>
              <a:t> </a:t>
            </a:r>
            <a:endParaRPr lang="en-US" sz="2000" baseline="-25000" dirty="0"/>
          </a:p>
          <a:p>
            <a:pPr eaLnBrk="1" fontAlgn="auto" hangingPunct="1">
              <a:spcAft>
                <a:spcPts val="0"/>
              </a:spcAft>
              <a:buFont typeface="Arial" pitchFamily="34" charset="0"/>
              <a:buChar char="•"/>
              <a:defRPr/>
            </a:pPr>
            <a:endParaRPr lang="en-US" sz="2000" dirty="0"/>
          </a:p>
        </p:txBody>
      </p:sp>
      <p:grpSp>
        <p:nvGrpSpPr>
          <p:cNvPr id="2" name="Group 4"/>
          <p:cNvGrpSpPr>
            <a:grpSpLocks/>
          </p:cNvGrpSpPr>
          <p:nvPr/>
        </p:nvGrpSpPr>
        <p:grpSpPr bwMode="auto">
          <a:xfrm>
            <a:off x="1369255" y="3352800"/>
            <a:ext cx="4800600" cy="1143000"/>
            <a:chOff x="912" y="1584"/>
            <a:chExt cx="3024" cy="720"/>
          </a:xfrm>
        </p:grpSpPr>
        <p:sp>
          <p:nvSpPr>
            <p:cNvPr id="18438" name="Line 5"/>
            <p:cNvSpPr>
              <a:spLocks noChangeShapeType="1"/>
            </p:cNvSpPr>
            <p:nvPr/>
          </p:nvSpPr>
          <p:spPr bwMode="auto">
            <a:xfrm>
              <a:off x="1201" y="1680"/>
              <a:ext cx="0" cy="48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39" name="Line 6"/>
            <p:cNvSpPr>
              <a:spLocks noChangeShapeType="1"/>
            </p:cNvSpPr>
            <p:nvPr/>
          </p:nvSpPr>
          <p:spPr bwMode="auto">
            <a:xfrm>
              <a:off x="3552" y="1680"/>
              <a:ext cx="0" cy="48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40" name="Line 7"/>
            <p:cNvSpPr>
              <a:spLocks noChangeShapeType="1"/>
            </p:cNvSpPr>
            <p:nvPr/>
          </p:nvSpPr>
          <p:spPr bwMode="auto">
            <a:xfrm>
              <a:off x="2448" y="1728"/>
              <a:ext cx="0" cy="48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41" name="Line 8"/>
            <p:cNvSpPr>
              <a:spLocks noChangeShapeType="1"/>
            </p:cNvSpPr>
            <p:nvPr/>
          </p:nvSpPr>
          <p:spPr bwMode="auto">
            <a:xfrm>
              <a:off x="1008" y="1920"/>
              <a:ext cx="528" cy="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42" name="Line 9"/>
            <p:cNvSpPr>
              <a:spLocks noChangeShapeType="1"/>
            </p:cNvSpPr>
            <p:nvPr/>
          </p:nvSpPr>
          <p:spPr bwMode="auto">
            <a:xfrm>
              <a:off x="3264" y="1920"/>
              <a:ext cx="528" cy="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43" name="Line 10"/>
            <p:cNvSpPr>
              <a:spLocks noChangeShapeType="1"/>
            </p:cNvSpPr>
            <p:nvPr/>
          </p:nvSpPr>
          <p:spPr bwMode="auto">
            <a:xfrm>
              <a:off x="2208" y="1920"/>
              <a:ext cx="528" cy="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8444" name="AutoShape 11"/>
            <p:cNvSpPr>
              <a:spLocks noChangeArrowheads="1"/>
            </p:cNvSpPr>
            <p:nvPr/>
          </p:nvSpPr>
          <p:spPr bwMode="auto">
            <a:xfrm>
              <a:off x="912" y="1584"/>
              <a:ext cx="768" cy="720"/>
            </a:xfrm>
            <a:prstGeom prst="bracketPair">
              <a:avLst>
                <a:gd name="adj" fmla="val 16667"/>
              </a:avLst>
            </a:prstGeom>
            <a:noFill/>
            <a:ln w="12700">
              <a:solidFill>
                <a:srgbClr val="FF0000"/>
              </a:solidFill>
              <a:round/>
              <a:headEnd type="none" w="sm" len="sm"/>
              <a:tailEnd type="none" w="sm" len="sm"/>
            </a:ln>
          </p:spPr>
          <p:txBody>
            <a:bodyPr wrap="none" anchor="ctr"/>
            <a:lstStyle/>
            <a:p>
              <a:endParaRPr lang="en-US"/>
            </a:p>
          </p:txBody>
        </p:sp>
        <p:sp>
          <p:nvSpPr>
            <p:cNvPr id="18445" name="AutoShape 12"/>
            <p:cNvSpPr>
              <a:spLocks noChangeArrowheads="1"/>
            </p:cNvSpPr>
            <p:nvPr/>
          </p:nvSpPr>
          <p:spPr bwMode="auto">
            <a:xfrm>
              <a:off x="3168" y="1584"/>
              <a:ext cx="768" cy="720"/>
            </a:xfrm>
            <a:prstGeom prst="bracketPair">
              <a:avLst>
                <a:gd name="adj" fmla="val 16667"/>
              </a:avLst>
            </a:prstGeom>
            <a:noFill/>
            <a:ln w="12700">
              <a:solidFill>
                <a:srgbClr val="FF0000"/>
              </a:solidFill>
              <a:round/>
              <a:headEnd type="none" w="sm" len="sm"/>
              <a:tailEnd type="none" w="sm" len="sm"/>
            </a:ln>
          </p:spPr>
          <p:txBody>
            <a:bodyPr wrap="none" anchor="ctr"/>
            <a:lstStyle/>
            <a:p>
              <a:endParaRPr lang="en-US"/>
            </a:p>
          </p:txBody>
        </p:sp>
        <p:sp>
          <p:nvSpPr>
            <p:cNvPr id="18446" name="AutoShape 13"/>
            <p:cNvSpPr>
              <a:spLocks noChangeArrowheads="1"/>
            </p:cNvSpPr>
            <p:nvPr/>
          </p:nvSpPr>
          <p:spPr bwMode="auto">
            <a:xfrm>
              <a:off x="2016" y="1584"/>
              <a:ext cx="768" cy="720"/>
            </a:xfrm>
            <a:prstGeom prst="bracketPair">
              <a:avLst>
                <a:gd name="adj" fmla="val 16667"/>
              </a:avLst>
            </a:prstGeom>
            <a:noFill/>
            <a:ln w="12700">
              <a:solidFill>
                <a:srgbClr val="FF0000"/>
              </a:solidFill>
              <a:round/>
              <a:headEnd type="none" w="sm" len="sm"/>
              <a:tailEnd type="none" w="sm" len="sm"/>
            </a:ln>
          </p:spPr>
          <p:txBody>
            <a:bodyPr wrap="none" anchor="ctr"/>
            <a:lstStyle/>
            <a:p>
              <a:endParaRPr lang="en-US"/>
            </a:p>
          </p:txBody>
        </p:sp>
      </p:grpSp>
      <p:sp>
        <p:nvSpPr>
          <p:cNvPr id="18437" name="AutoShape 14"/>
          <p:cNvSpPr>
            <a:spLocks noChangeArrowheads="1"/>
          </p:cNvSpPr>
          <p:nvPr/>
        </p:nvSpPr>
        <p:spPr bwMode="auto">
          <a:xfrm>
            <a:off x="2743200" y="4953000"/>
            <a:ext cx="5410200" cy="1143000"/>
          </a:xfrm>
          <a:prstGeom prst="bracketPair">
            <a:avLst>
              <a:gd name="adj" fmla="val 16667"/>
            </a:avLst>
          </a:prstGeom>
          <a:noFill/>
          <a:ln w="12700">
            <a:solidFill>
              <a:srgbClr val="FF0000"/>
            </a:solidFill>
            <a:round/>
            <a:headEnd type="none" w="sm" len="sm"/>
            <a:tailEnd type="none" w="sm" len="sm"/>
          </a:ln>
        </p:spPr>
        <p:txBody>
          <a:bodyPr wrap="none" anchor="ctr"/>
          <a:lstStyle/>
          <a:p>
            <a:endParaRPr lang="en-US"/>
          </a:p>
        </p:txBody>
      </p:sp>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Slide Number Placeholder 18"/>
          <p:cNvSpPr>
            <a:spLocks noGrp="1"/>
          </p:cNvSpPr>
          <p:nvPr>
            <p:ph type="sldNum" sz="quarter" idx="12"/>
          </p:nvPr>
        </p:nvSpPr>
        <p:spPr/>
        <p:txBody>
          <a:bodyPr/>
          <a:lstStyle/>
          <a:p>
            <a:fld id="{B6F15528-21DE-4FAA-801E-634DDDAF4B2B}" type="slidenum">
              <a:rPr lang="en-US" smtClean="0"/>
              <a:pPr/>
              <a:t>41</a:t>
            </a:fld>
            <a:endParaRPr lang="en-US"/>
          </a:p>
        </p:txBody>
      </p:sp>
      <p:sp>
        <p:nvSpPr>
          <p:cNvPr id="20" name="Footer Placeholder 19"/>
          <p:cNvSpPr>
            <a:spLocks noGrp="1"/>
          </p:cNvSpPr>
          <p:nvPr>
            <p:ph type="ftr" sz="quarter" idx="11"/>
          </p:nvPr>
        </p:nvSpPr>
        <p:spPr>
          <a:xfrm>
            <a:off x="3124200" y="6356350"/>
            <a:ext cx="4876800" cy="365125"/>
          </a:xfrm>
        </p:spPr>
        <p:txBody>
          <a:bodyPr/>
          <a:lstStyle/>
          <a:p>
            <a:r>
              <a:rPr lang="fi-FI" dirty="0"/>
              <a:t>Anamika Chaudhary   ACSE0401 DAA        Unit III</a:t>
            </a:r>
            <a:endParaRPr lang="en-US" dirty="0"/>
          </a:p>
        </p:txBody>
      </p:sp>
      <p:sp>
        <p:nvSpPr>
          <p:cNvPr id="21" name="Date Placeholder 20"/>
          <p:cNvSpPr>
            <a:spLocks noGrp="1"/>
          </p:cNvSpPr>
          <p:nvPr>
            <p:ph type="dt" sz="half" idx="10"/>
          </p:nvPr>
        </p:nvSpPr>
        <p:spPr/>
        <p:txBody>
          <a:bodyPr/>
          <a:lstStyle/>
          <a:p>
            <a:fld id="{BCAA0A17-29C8-48C6-9E3B-14F90AF97FF8}" type="datetime1">
              <a:rPr lang="en-US" smtClean="0"/>
              <a:t>12/8/2024</a:t>
            </a:fld>
            <a:endParaRPr lang="en-US"/>
          </a:p>
        </p:txBody>
      </p:sp>
      <p:sp>
        <p:nvSpPr>
          <p:cNvPr id="3" name="Rectangle 2">
            <a:extLst>
              <a:ext uri="{FF2B5EF4-FFF2-40B4-BE49-F238E27FC236}">
                <a16:creationId xmlns:a16="http://schemas.microsoft.com/office/drawing/2014/main" id="{026B7B89-E18E-40E3-BDB9-AC879C4FA569}"/>
              </a:ext>
            </a:extLst>
          </p:cNvPr>
          <p:cNvSpPr/>
          <p:nvPr/>
        </p:nvSpPr>
        <p:spPr>
          <a:xfrm>
            <a:off x="654506" y="946982"/>
            <a:ext cx="7117894" cy="523220"/>
          </a:xfrm>
          <a:prstGeom prst="rect">
            <a:avLst/>
          </a:prstGeom>
        </p:spPr>
        <p:txBody>
          <a:bodyPr wrap="square">
            <a:spAutoFit/>
          </a:bodyPr>
          <a:lstStyle/>
          <a:p>
            <a:r>
              <a:rPr lang="en-US" sz="2800" b="1" dirty="0"/>
              <a:t>Strassen Matrix Multiplication Method </a:t>
            </a:r>
            <a:endParaRPr lang="en-IN"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4294967295"/>
          </p:nvPr>
        </p:nvSpPr>
        <p:spPr>
          <a:xfrm>
            <a:off x="304800" y="1166018"/>
            <a:ext cx="8229600" cy="4525963"/>
          </a:xfrm>
        </p:spPr>
        <p:txBody>
          <a:bodyPr>
            <a:normAutofit lnSpcReduction="10000"/>
          </a:bodyPr>
          <a:lstStyle/>
          <a:p>
            <a:r>
              <a:rPr lang="en-US" sz="2800" b="1" dirty="0"/>
              <a:t>Strassen Multiplication Method </a:t>
            </a:r>
            <a:endParaRPr lang="en-IN" sz="2800" dirty="0"/>
          </a:p>
          <a:p>
            <a:pPr eaLnBrk="1" hangingPunct="1"/>
            <a:endParaRPr lang="en-US" sz="2800" b="1" dirty="0"/>
          </a:p>
          <a:p>
            <a:pPr eaLnBrk="1" hangingPunct="1"/>
            <a:r>
              <a:rPr lang="en-US" sz="2800" b="1" dirty="0"/>
              <a:t>Sub Matrices</a:t>
            </a:r>
          </a:p>
          <a:p>
            <a:pPr eaLnBrk="1" hangingPunct="1"/>
            <a:r>
              <a:rPr lang="en-US" sz="2400" dirty="0"/>
              <a:t>M</a:t>
            </a:r>
            <a:r>
              <a:rPr lang="en-US" sz="2400" baseline="-25000" dirty="0"/>
              <a:t>1</a:t>
            </a:r>
            <a:r>
              <a:rPr lang="en-US" sz="2400" dirty="0"/>
              <a:t> = (A</a:t>
            </a:r>
            <a:r>
              <a:rPr lang="en-US" sz="2400" baseline="-25000" dirty="0"/>
              <a:t>00</a:t>
            </a:r>
            <a:r>
              <a:rPr lang="en-US" sz="2400" dirty="0"/>
              <a:t> + A</a:t>
            </a:r>
            <a:r>
              <a:rPr lang="en-US" sz="2400" baseline="-25000" dirty="0"/>
              <a:t>11</a:t>
            </a:r>
            <a:r>
              <a:rPr lang="en-US" sz="2400" dirty="0"/>
              <a:t>) * (B</a:t>
            </a:r>
            <a:r>
              <a:rPr lang="en-US" sz="2400" baseline="-25000" dirty="0"/>
              <a:t>00</a:t>
            </a:r>
            <a:r>
              <a:rPr lang="en-US" sz="2400" dirty="0"/>
              <a:t> + B</a:t>
            </a:r>
            <a:r>
              <a:rPr lang="en-US" sz="2400" baseline="-25000" dirty="0"/>
              <a:t>11</a:t>
            </a:r>
            <a:r>
              <a:rPr lang="en-US" sz="2400" dirty="0"/>
              <a:t>)</a:t>
            </a:r>
          </a:p>
          <a:p>
            <a:pPr eaLnBrk="1" hangingPunct="1"/>
            <a:r>
              <a:rPr lang="en-US" sz="2400" dirty="0"/>
              <a:t>M</a:t>
            </a:r>
            <a:r>
              <a:rPr lang="en-US" sz="2400" baseline="-25000" dirty="0"/>
              <a:t>2</a:t>
            </a:r>
            <a:r>
              <a:rPr lang="en-US" sz="2400" dirty="0"/>
              <a:t> = (A</a:t>
            </a:r>
            <a:r>
              <a:rPr lang="en-US" sz="2400" baseline="-25000" dirty="0"/>
              <a:t>10</a:t>
            </a:r>
            <a:r>
              <a:rPr lang="en-US" sz="2400" dirty="0"/>
              <a:t> + A</a:t>
            </a:r>
            <a:r>
              <a:rPr lang="en-US" sz="2400" baseline="-25000" dirty="0"/>
              <a:t>11</a:t>
            </a:r>
            <a:r>
              <a:rPr lang="en-US" sz="2400" dirty="0"/>
              <a:t>) * B</a:t>
            </a:r>
            <a:r>
              <a:rPr lang="en-US" sz="2400" baseline="-25000" dirty="0"/>
              <a:t>00</a:t>
            </a:r>
            <a:endParaRPr lang="en-US" sz="2400" dirty="0"/>
          </a:p>
          <a:p>
            <a:pPr eaLnBrk="1" hangingPunct="1"/>
            <a:r>
              <a:rPr lang="en-US" sz="2400" dirty="0"/>
              <a:t>M</a:t>
            </a:r>
            <a:r>
              <a:rPr lang="en-US" sz="2400" baseline="-25000" dirty="0"/>
              <a:t>3</a:t>
            </a:r>
            <a:r>
              <a:rPr lang="en-US" sz="2400" dirty="0"/>
              <a:t> = A</a:t>
            </a:r>
            <a:r>
              <a:rPr lang="en-US" sz="2400" baseline="-25000" dirty="0"/>
              <a:t>00</a:t>
            </a:r>
            <a:r>
              <a:rPr lang="en-US" sz="2400" dirty="0"/>
              <a:t> * (B</a:t>
            </a:r>
            <a:r>
              <a:rPr lang="en-US" sz="2400" baseline="-25000" dirty="0"/>
              <a:t>01</a:t>
            </a:r>
            <a:r>
              <a:rPr lang="en-US" sz="2400" dirty="0"/>
              <a:t> - B</a:t>
            </a:r>
            <a:r>
              <a:rPr lang="en-US" sz="2400" baseline="-25000" dirty="0"/>
              <a:t>11</a:t>
            </a:r>
            <a:r>
              <a:rPr lang="en-US" sz="2400" dirty="0"/>
              <a:t>)</a:t>
            </a:r>
          </a:p>
          <a:p>
            <a:pPr eaLnBrk="1" hangingPunct="1"/>
            <a:r>
              <a:rPr lang="en-US" sz="2400" dirty="0"/>
              <a:t>M</a:t>
            </a:r>
            <a:r>
              <a:rPr lang="en-US" sz="2400" baseline="-25000" dirty="0"/>
              <a:t>4</a:t>
            </a:r>
            <a:r>
              <a:rPr lang="en-US" sz="2400" dirty="0"/>
              <a:t> =  A</a:t>
            </a:r>
            <a:r>
              <a:rPr lang="en-US" sz="2400" baseline="-25000" dirty="0"/>
              <a:t>11</a:t>
            </a:r>
            <a:r>
              <a:rPr lang="en-US" sz="2400" dirty="0"/>
              <a:t> * (B</a:t>
            </a:r>
            <a:r>
              <a:rPr lang="en-US" sz="2400" baseline="-25000" dirty="0"/>
              <a:t>10</a:t>
            </a:r>
            <a:r>
              <a:rPr lang="en-US" sz="2400" dirty="0"/>
              <a:t> - B</a:t>
            </a:r>
            <a:r>
              <a:rPr lang="en-US" sz="2400" baseline="-25000" dirty="0"/>
              <a:t>00</a:t>
            </a:r>
            <a:r>
              <a:rPr lang="en-US" sz="2400" dirty="0"/>
              <a:t>)</a:t>
            </a:r>
          </a:p>
          <a:p>
            <a:pPr eaLnBrk="1" hangingPunct="1"/>
            <a:r>
              <a:rPr lang="en-US" sz="2400" dirty="0"/>
              <a:t>M</a:t>
            </a:r>
            <a:r>
              <a:rPr lang="en-US" sz="2400" baseline="-25000" dirty="0"/>
              <a:t>5</a:t>
            </a:r>
            <a:r>
              <a:rPr lang="en-US" sz="2400" dirty="0"/>
              <a:t> = (A</a:t>
            </a:r>
            <a:r>
              <a:rPr lang="en-US" sz="2400" baseline="-25000" dirty="0"/>
              <a:t>00</a:t>
            </a:r>
            <a:r>
              <a:rPr lang="en-US" sz="2400" dirty="0"/>
              <a:t> + A</a:t>
            </a:r>
            <a:r>
              <a:rPr lang="en-US" sz="2400" baseline="-25000" dirty="0"/>
              <a:t>01</a:t>
            </a:r>
            <a:r>
              <a:rPr lang="en-US" sz="2400" dirty="0"/>
              <a:t>) * B</a:t>
            </a:r>
            <a:r>
              <a:rPr lang="en-US" sz="2400" baseline="-25000" dirty="0"/>
              <a:t>11</a:t>
            </a:r>
            <a:endParaRPr lang="en-US" sz="2400" dirty="0"/>
          </a:p>
          <a:p>
            <a:pPr eaLnBrk="1" hangingPunct="1"/>
            <a:r>
              <a:rPr lang="en-US" sz="2400" dirty="0"/>
              <a:t>M</a:t>
            </a:r>
            <a:r>
              <a:rPr lang="en-US" sz="2400" baseline="-25000" dirty="0"/>
              <a:t>6</a:t>
            </a:r>
            <a:r>
              <a:rPr lang="en-US" sz="2400" dirty="0"/>
              <a:t> = (A</a:t>
            </a:r>
            <a:r>
              <a:rPr lang="en-US" sz="2400" baseline="-25000" dirty="0"/>
              <a:t>10</a:t>
            </a:r>
            <a:r>
              <a:rPr lang="en-US" sz="2400" dirty="0"/>
              <a:t> - A</a:t>
            </a:r>
            <a:r>
              <a:rPr lang="en-US" sz="2400" baseline="-25000" dirty="0"/>
              <a:t>00</a:t>
            </a:r>
            <a:r>
              <a:rPr lang="en-US" sz="2400" dirty="0"/>
              <a:t>) * (B</a:t>
            </a:r>
            <a:r>
              <a:rPr lang="en-US" sz="2400" baseline="-25000" dirty="0"/>
              <a:t>00</a:t>
            </a:r>
            <a:r>
              <a:rPr lang="en-US" sz="2400" dirty="0"/>
              <a:t> + B</a:t>
            </a:r>
            <a:r>
              <a:rPr lang="en-US" sz="2400" baseline="-25000" dirty="0"/>
              <a:t>01</a:t>
            </a:r>
            <a:r>
              <a:rPr lang="en-US" sz="2400" dirty="0"/>
              <a:t>)</a:t>
            </a:r>
          </a:p>
          <a:p>
            <a:pPr eaLnBrk="1" hangingPunct="1"/>
            <a:r>
              <a:rPr lang="en-US" sz="2400" dirty="0"/>
              <a:t>M</a:t>
            </a:r>
            <a:r>
              <a:rPr lang="en-US" sz="2400" baseline="-25000" dirty="0"/>
              <a:t>7</a:t>
            </a:r>
            <a:r>
              <a:rPr lang="en-US" sz="2400" dirty="0"/>
              <a:t> = (A</a:t>
            </a:r>
            <a:r>
              <a:rPr lang="en-US" sz="2400" baseline="-25000" dirty="0"/>
              <a:t>01</a:t>
            </a:r>
            <a:r>
              <a:rPr lang="en-US" sz="2400" dirty="0"/>
              <a:t> - A</a:t>
            </a:r>
            <a:r>
              <a:rPr lang="en-US" sz="2400" baseline="-25000" dirty="0"/>
              <a:t>11</a:t>
            </a:r>
            <a:r>
              <a:rPr lang="en-US" sz="2400" dirty="0"/>
              <a:t>) * (B</a:t>
            </a:r>
            <a:r>
              <a:rPr lang="en-US" sz="2400" baseline="-25000" dirty="0"/>
              <a:t>10</a:t>
            </a:r>
            <a:r>
              <a:rPr lang="en-US" sz="2400" dirty="0"/>
              <a:t> + B</a:t>
            </a:r>
            <a:r>
              <a:rPr lang="en-US" sz="2400" baseline="-25000" dirty="0"/>
              <a:t>11</a:t>
            </a:r>
            <a:r>
              <a:rPr lang="en-US" sz="2400" dirty="0"/>
              <a:t>)</a:t>
            </a:r>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0"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Slide Number Placeholder 10"/>
          <p:cNvSpPr>
            <a:spLocks noGrp="1"/>
          </p:cNvSpPr>
          <p:nvPr>
            <p:ph type="sldNum" sz="quarter" idx="12"/>
          </p:nvPr>
        </p:nvSpPr>
        <p:spPr/>
        <p:txBody>
          <a:bodyPr/>
          <a:lstStyle/>
          <a:p>
            <a:fld id="{B6F15528-21DE-4FAA-801E-634DDDAF4B2B}" type="slidenum">
              <a:rPr lang="en-US" smtClean="0"/>
              <a:pPr/>
              <a:t>42</a:t>
            </a:fld>
            <a:endParaRPr lang="en-US"/>
          </a:p>
        </p:txBody>
      </p:sp>
      <p:sp>
        <p:nvSpPr>
          <p:cNvPr id="12" name="Footer Placeholder 11"/>
          <p:cNvSpPr>
            <a:spLocks noGrp="1"/>
          </p:cNvSpPr>
          <p:nvPr>
            <p:ph type="ftr" sz="quarter" idx="11"/>
          </p:nvPr>
        </p:nvSpPr>
        <p:spPr>
          <a:xfrm>
            <a:off x="3124200" y="6356350"/>
            <a:ext cx="4572000" cy="365125"/>
          </a:xfrm>
        </p:spPr>
        <p:txBody>
          <a:bodyPr/>
          <a:lstStyle/>
          <a:p>
            <a:r>
              <a:rPr lang="fi-FI" dirty="0"/>
              <a:t>Anamika Chaudhary   ACSE0401 DAA        Unit III</a:t>
            </a:r>
            <a:endParaRPr lang="en-US" dirty="0"/>
          </a:p>
        </p:txBody>
      </p:sp>
      <p:sp>
        <p:nvSpPr>
          <p:cNvPr id="13" name="Date Placeholder 12"/>
          <p:cNvSpPr>
            <a:spLocks noGrp="1"/>
          </p:cNvSpPr>
          <p:nvPr>
            <p:ph type="dt" sz="half" idx="10"/>
          </p:nvPr>
        </p:nvSpPr>
        <p:spPr/>
        <p:txBody>
          <a:bodyPr/>
          <a:lstStyle/>
          <a:p>
            <a:fld id="{A7FC316D-E16E-4419-90A2-9AAB73CA4F74}" type="datetime1">
              <a:rPr lang="en-US" smtClean="0"/>
              <a:t>12/8/2024</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4294967295"/>
          </p:nvPr>
        </p:nvSpPr>
        <p:spPr>
          <a:xfrm>
            <a:off x="457200" y="817163"/>
            <a:ext cx="8229600" cy="5202637"/>
          </a:xfrm>
        </p:spPr>
        <p:txBody>
          <a:bodyPr>
            <a:normAutofit/>
          </a:bodyPr>
          <a:lstStyle/>
          <a:p>
            <a:pPr fontAlgn="base"/>
            <a:endParaRPr lang="en-IN" sz="2400" b="1" dirty="0"/>
          </a:p>
          <a:p>
            <a:pPr fontAlgn="base"/>
            <a:r>
              <a:rPr lang="en-IN" sz="2400" b="1" dirty="0"/>
              <a:t>Time Complexity of Strassen’s Method</a:t>
            </a:r>
            <a:br>
              <a:rPr lang="en-IN" sz="2400" dirty="0"/>
            </a:br>
            <a:r>
              <a:rPr lang="en-IN" sz="2200" dirty="0"/>
              <a:t>Addition and Subtraction of two matrices takes O(N</a:t>
            </a:r>
            <a:r>
              <a:rPr lang="en-IN" sz="2200" baseline="30000" dirty="0"/>
              <a:t>2</a:t>
            </a:r>
            <a:r>
              <a:rPr lang="en-IN" sz="2200" dirty="0"/>
              <a:t>) time. So time complexity can be written as</a:t>
            </a:r>
          </a:p>
          <a:p>
            <a:pPr fontAlgn="base"/>
            <a:r>
              <a:rPr lang="en-IN" sz="2200" dirty="0"/>
              <a:t>T(N) = 7T(N/2) + O(N</a:t>
            </a:r>
            <a:r>
              <a:rPr lang="en-IN" sz="2200" baseline="30000" dirty="0"/>
              <a:t>2</a:t>
            </a:r>
            <a:r>
              <a:rPr lang="en-IN" sz="2200" dirty="0"/>
              <a:t>)</a:t>
            </a:r>
          </a:p>
          <a:p>
            <a:pPr marL="457200" indent="-457200"/>
            <a:r>
              <a:rPr lang="en-IN" sz="2200" dirty="0"/>
              <a:t>From </a:t>
            </a:r>
            <a:r>
              <a:rPr lang="en-IN" sz="2200" u="sng" dirty="0">
                <a:hlinkClick r:id="rId2"/>
              </a:rPr>
              <a:t>Master's Theorem</a:t>
            </a:r>
            <a:r>
              <a:rPr lang="en-IN" sz="2200" dirty="0"/>
              <a:t>, time complexity of above method is O(N</a:t>
            </a:r>
            <a:r>
              <a:rPr lang="en-IN" sz="2200" baseline="30000" dirty="0"/>
              <a:t>log7</a:t>
            </a:r>
            <a:r>
              <a:rPr lang="en-IN" sz="2200" dirty="0"/>
              <a:t>) which is approximately O(N</a:t>
            </a:r>
            <a:r>
              <a:rPr lang="en-IN" sz="2200" baseline="30000" dirty="0"/>
              <a:t>2.8074</a:t>
            </a:r>
            <a:r>
              <a:rPr lang="en-IN" sz="2200" dirty="0"/>
              <a:t>) </a:t>
            </a:r>
          </a:p>
          <a:p>
            <a:pPr marL="0" indent="0">
              <a:buNone/>
            </a:pPr>
            <a:endParaRPr lang="en-IN" sz="2200" dirty="0">
              <a:hlinkClick r:id="rId3"/>
            </a:endParaRPr>
          </a:p>
          <a:p>
            <a:pPr marL="457200" indent="-457200"/>
            <a:r>
              <a:rPr lang="en-IN" sz="2400" dirty="0">
                <a:hlinkClick r:id="rId3"/>
              </a:rPr>
              <a:t>For more examples refer the link</a:t>
            </a:r>
          </a:p>
          <a:p>
            <a:pPr marL="457200" indent="-457200"/>
            <a:r>
              <a:rPr lang="en-IN" sz="2400" dirty="0">
                <a:hlinkClick r:id="rId3"/>
              </a:rPr>
              <a:t>https://www.youtube.com/watch?v=0oJyNmEbS4w</a:t>
            </a:r>
            <a:endParaRPr lang="en-US" sz="2400" dirty="0"/>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Divide and Conquer</a:t>
            </a:r>
            <a:r>
              <a:rPr lang="en-US" sz="3000" dirty="0"/>
              <a:t>(CO3)</a:t>
            </a:r>
          </a:p>
        </p:txBody>
      </p:sp>
      <p:pic>
        <p:nvPicPr>
          <p:cNvPr id="11"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3" name="Slide Number Placeholder 12"/>
          <p:cNvSpPr>
            <a:spLocks noGrp="1"/>
          </p:cNvSpPr>
          <p:nvPr>
            <p:ph type="sldNum" sz="quarter" idx="12"/>
          </p:nvPr>
        </p:nvSpPr>
        <p:spPr/>
        <p:txBody>
          <a:bodyPr/>
          <a:lstStyle/>
          <a:p>
            <a:fld id="{B6F15528-21DE-4FAA-801E-634DDDAF4B2B}" type="slidenum">
              <a:rPr lang="en-US" smtClean="0"/>
              <a:pPr/>
              <a:t>43</a:t>
            </a:fld>
            <a:endParaRPr lang="en-US"/>
          </a:p>
        </p:txBody>
      </p:sp>
      <p:sp>
        <p:nvSpPr>
          <p:cNvPr id="14" name="Footer Placeholder 13"/>
          <p:cNvSpPr>
            <a:spLocks noGrp="1"/>
          </p:cNvSpPr>
          <p:nvPr>
            <p:ph type="ftr" sz="quarter" idx="11"/>
          </p:nvPr>
        </p:nvSpPr>
        <p:spPr>
          <a:xfrm>
            <a:off x="3124200" y="6356350"/>
            <a:ext cx="4648200" cy="365125"/>
          </a:xfrm>
        </p:spPr>
        <p:txBody>
          <a:bodyPr/>
          <a:lstStyle/>
          <a:p>
            <a:r>
              <a:rPr lang="fi-FI" dirty="0"/>
              <a:t>Anamika Chaudhary   ACSE0401 DAA        Unit III</a:t>
            </a:r>
            <a:endParaRPr lang="en-US" dirty="0"/>
          </a:p>
        </p:txBody>
      </p:sp>
      <p:sp>
        <p:nvSpPr>
          <p:cNvPr id="15" name="Date Placeholder 14"/>
          <p:cNvSpPr>
            <a:spLocks noGrp="1"/>
          </p:cNvSpPr>
          <p:nvPr>
            <p:ph type="dt" sz="half" idx="10"/>
          </p:nvPr>
        </p:nvSpPr>
        <p:spPr/>
        <p:txBody>
          <a:bodyPr/>
          <a:lstStyle/>
          <a:p>
            <a:fld id="{08A8A3C3-EE9B-4263-99AA-97126BC4D93B}" type="datetime1">
              <a:rPr lang="en-US" smtClean="0"/>
              <a:t>12/8/2024</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29A236-3F3D-4C09-900A-E49891EA51A1}"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Quiz</a:t>
            </a:r>
            <a:endParaRPr lang="en-US" sz="3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609600" y="990600"/>
            <a:ext cx="8077200" cy="572464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 1. Given the recurrence f(n) = 4 f(n/2) + 1, how many sub-problems will a divide-and-conquer algorithm divide the original problem into, and what will be the size of those sub-problems?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4 sub-problems, each of size 2</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 4 sub-problems, each of size n/2</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 2 sub-problems, each of size 4</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 2 sub-problems, each of size n/4</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cap="all" dirty="0">
                <a:latin typeface="Times New Roman" panose="02020603050405020304" pitchFamily="18" charset="0"/>
                <a:cs typeface="Times New Roman" panose="02020603050405020304" pitchFamily="18" charset="0"/>
              </a:rPr>
              <a:t>2. </a:t>
            </a:r>
            <a:r>
              <a:rPr lang="en-US" sz="1600" dirty="0">
                <a:latin typeface="Times New Roman" panose="02020603050405020304" pitchFamily="18" charset="0"/>
                <a:cs typeface="Times New Roman" panose="02020603050405020304" pitchFamily="18" charset="0"/>
              </a:rPr>
              <a:t>A sorting technique that guarantees, that records with the same primary key occurs, in the same order in the sorted list as in the original unsorted list is said to be:</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A) stable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 Consistent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 External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 Linear</a:t>
            </a:r>
          </a:p>
          <a:p>
            <a:endParaRPr lang="en-US" sz="1400" dirty="0"/>
          </a:p>
        </p:txBody>
      </p:sp>
    </p:spTree>
    <p:extLst>
      <p:ext uri="{BB962C8B-B14F-4D97-AF65-F5344CB8AC3E}">
        <p14:creationId xmlns:p14="http://schemas.microsoft.com/office/powerpoint/2010/main" val="3874977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514600" y="6356350"/>
            <a:ext cx="5181600" cy="365125"/>
          </a:xfrm>
        </p:spPr>
        <p:txBody>
          <a:bodyPr/>
          <a:lstStyle/>
          <a:p>
            <a:r>
              <a:rPr lang="fi-FI" dirty="0"/>
              <a:t>Anamika Chaudhary   ACSE0401 DAA        Unit III</a:t>
            </a:r>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Topic Objective- Greedy Algorithm</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a:extLst>
              <a:ext uri="{FF2B5EF4-FFF2-40B4-BE49-F238E27FC236}">
                <a16:creationId xmlns:a16="http://schemas.microsoft.com/office/drawing/2014/main" id="{BEC54260-4D18-435C-9CB5-B8683E6DEF5D}"/>
              </a:ext>
            </a:extLst>
          </p:cNvPr>
          <p:cNvSpPr/>
          <p:nvPr/>
        </p:nvSpPr>
        <p:spPr>
          <a:xfrm>
            <a:off x="885092" y="1340768"/>
            <a:ext cx="7772400" cy="225639"/>
          </a:xfrm>
          <a:prstGeom prst="rect">
            <a:avLst/>
          </a:prstGeom>
        </p:spPr>
        <p:txBody>
          <a:bodyPr wrap="square">
            <a:spAutoFit/>
          </a:bodyPr>
          <a:lstStyle/>
          <a:p>
            <a:pPr>
              <a:lnSpc>
                <a:spcPct val="115000"/>
              </a:lnSpc>
              <a:spcAft>
                <a:spcPts val="1000"/>
              </a:spcAft>
            </a:pPr>
            <a:r>
              <a:rPr lang="en-US" sz="800" dirty="0">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45</a:t>
            </a:fld>
            <a:endParaRPr lang="en-US"/>
          </a:p>
        </p:txBody>
      </p:sp>
      <p:sp>
        <p:nvSpPr>
          <p:cNvPr id="10" name="Date Placeholder 9"/>
          <p:cNvSpPr>
            <a:spLocks noGrp="1"/>
          </p:cNvSpPr>
          <p:nvPr>
            <p:ph type="dt" sz="half" idx="10"/>
          </p:nvPr>
        </p:nvSpPr>
        <p:spPr/>
        <p:txBody>
          <a:bodyPr/>
          <a:lstStyle/>
          <a:p>
            <a:fld id="{F53BB0A4-9207-4548-B44F-CF3B7807E7B1}" type="datetime1">
              <a:rPr lang="en-US" smtClean="0"/>
              <a:t>12/8/2024</a:t>
            </a:fld>
            <a:endParaRPr lang="en-US"/>
          </a:p>
        </p:txBody>
      </p:sp>
      <p:sp>
        <p:nvSpPr>
          <p:cNvPr id="3" name="Rectangle 2">
            <a:extLst>
              <a:ext uri="{FF2B5EF4-FFF2-40B4-BE49-F238E27FC236}">
                <a16:creationId xmlns:a16="http://schemas.microsoft.com/office/drawing/2014/main" id="{DC0A949A-D0A7-42E7-927F-DA5DDD468EC2}"/>
              </a:ext>
            </a:extLst>
          </p:cNvPr>
          <p:cNvSpPr/>
          <p:nvPr/>
        </p:nvSpPr>
        <p:spPr>
          <a:xfrm>
            <a:off x="486508" y="1346630"/>
            <a:ext cx="7248964" cy="4519827"/>
          </a:xfrm>
          <a:prstGeom prst="rect">
            <a:avLst/>
          </a:prstGeom>
        </p:spPr>
        <p:txBody>
          <a:bodyPr wrap="square">
            <a:spAutoFit/>
          </a:bodyPr>
          <a:lstStyle/>
          <a:p>
            <a:pPr algn="just">
              <a:lnSpc>
                <a:spcPct val="107000"/>
              </a:lnSpc>
              <a:spcAft>
                <a:spcPts val="800"/>
              </a:spcAft>
            </a:pPr>
            <a:r>
              <a:rPr lang="en-IN" sz="2200" dirty="0">
                <a:latin typeface="Calibri" panose="020F0502020204030204" pitchFamily="34" charset="0"/>
                <a:ea typeface="Calibri" panose="020F0502020204030204" pitchFamily="34" charset="0"/>
                <a:cs typeface="Times New Roman" panose="02020603050405020304" pitchFamily="18" charset="0"/>
              </a:rPr>
              <a:t>This objective of this topic is to make the students aware about the following concepts</a:t>
            </a:r>
          </a:p>
          <a:p>
            <a:pPr marL="342900" indent="-342900" algn="just">
              <a:lnSpc>
                <a:spcPct val="107000"/>
              </a:lnSpc>
              <a:spcAft>
                <a:spcPts val="800"/>
              </a:spcAft>
              <a:buFont typeface="Arial" panose="020B0604020202020204" pitchFamily="34" charset="0"/>
              <a:buChar char="•"/>
            </a:pPr>
            <a:r>
              <a:rPr lang="en-IN" sz="2200" dirty="0"/>
              <a:t>Graph </a:t>
            </a:r>
          </a:p>
          <a:p>
            <a:pPr marL="342900" indent="-342900" algn="just">
              <a:lnSpc>
                <a:spcPct val="107000"/>
              </a:lnSpc>
              <a:spcAft>
                <a:spcPts val="800"/>
              </a:spcAft>
              <a:buFont typeface="Arial" panose="020B0604020202020204" pitchFamily="34" charset="0"/>
              <a:buChar char="•"/>
            </a:pPr>
            <a:r>
              <a:rPr lang="en-IN" sz="2200" dirty="0"/>
              <a:t>Dijkstra Algorithm</a:t>
            </a:r>
          </a:p>
          <a:p>
            <a:pPr marL="342900" indent="-342900" algn="just">
              <a:lnSpc>
                <a:spcPct val="107000"/>
              </a:lnSpc>
              <a:spcAft>
                <a:spcPts val="800"/>
              </a:spcAft>
              <a:buFont typeface="Arial" panose="020B0604020202020204" pitchFamily="34" charset="0"/>
              <a:buChar char="•"/>
            </a:pPr>
            <a:r>
              <a:rPr lang="en-IN" sz="2200" dirty="0" err="1"/>
              <a:t>Kruskals</a:t>
            </a:r>
            <a:r>
              <a:rPr lang="en-IN" sz="2200" dirty="0"/>
              <a:t> Algorithm</a:t>
            </a:r>
          </a:p>
          <a:p>
            <a:pPr marL="342900" indent="-342900" algn="just">
              <a:lnSpc>
                <a:spcPct val="107000"/>
              </a:lnSpc>
              <a:spcAft>
                <a:spcPts val="800"/>
              </a:spcAft>
              <a:buFont typeface="Arial" panose="020B0604020202020204" pitchFamily="34" charset="0"/>
              <a:buChar char="•"/>
            </a:pPr>
            <a:r>
              <a:rPr lang="en-IN" sz="2200" dirty="0"/>
              <a:t>Prim Algorithm</a:t>
            </a:r>
          </a:p>
          <a:p>
            <a:pPr marL="342900" indent="-342900" algn="just">
              <a:lnSpc>
                <a:spcPct val="107000"/>
              </a:lnSpc>
              <a:spcAft>
                <a:spcPts val="800"/>
              </a:spcAft>
              <a:buFont typeface="Arial" panose="020B0604020202020204" pitchFamily="34" charset="0"/>
              <a:buChar char="•"/>
            </a:pPr>
            <a:r>
              <a:rPr lang="en-IN" sz="2200" dirty="0"/>
              <a:t>Huffman Coding</a:t>
            </a:r>
          </a:p>
          <a:p>
            <a:pPr marL="342900" indent="-342900" algn="just">
              <a:lnSpc>
                <a:spcPct val="107000"/>
              </a:lnSpc>
              <a:spcAft>
                <a:spcPts val="800"/>
              </a:spcAft>
              <a:buFont typeface="Arial" panose="020B0604020202020204" pitchFamily="34" charset="0"/>
              <a:buChar char="•"/>
            </a:pPr>
            <a:r>
              <a:rPr lang="en-IN" sz="2200" dirty="0"/>
              <a:t>Activity Selection Problem</a:t>
            </a:r>
          </a:p>
          <a:p>
            <a:pPr marL="342900" indent="-342900" algn="just">
              <a:lnSpc>
                <a:spcPct val="107000"/>
              </a:lnSpc>
              <a:spcAft>
                <a:spcPts val="800"/>
              </a:spcAft>
              <a:buFont typeface="Arial" panose="020B0604020202020204" pitchFamily="34" charset="0"/>
              <a:buChar char="•"/>
            </a:pPr>
            <a:r>
              <a:rPr lang="en-IN" sz="2200" dirty="0"/>
              <a:t>Knapsack problem</a:t>
            </a:r>
          </a:p>
          <a:p>
            <a:pPr marL="342900" indent="-342900" algn="just">
              <a:lnSpc>
                <a:spcPct val="107000"/>
              </a:lnSpc>
              <a:spcAft>
                <a:spcPts val="800"/>
              </a:spcAft>
              <a:buFont typeface="Arial" panose="020B0604020202020204" pitchFamily="34" charset="0"/>
              <a:buChar char="•"/>
            </a:pPr>
            <a:endParaRPr lang="en-IN" sz="2200" dirty="0"/>
          </a:p>
        </p:txBody>
      </p:sp>
    </p:spTree>
    <p:extLst>
      <p:ext uri="{BB962C8B-B14F-4D97-AF65-F5344CB8AC3E}">
        <p14:creationId xmlns:p14="http://schemas.microsoft.com/office/powerpoint/2010/main" val="4254183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1143000"/>
            <a:ext cx="8229600" cy="4800600"/>
          </a:xfrm>
        </p:spPr>
        <p:txBody>
          <a:bodyPr/>
          <a:lstStyle/>
          <a:p>
            <a:r>
              <a:rPr lang="en-US" sz="2400" b="1" dirty="0"/>
              <a:t>Prerequisite</a:t>
            </a:r>
          </a:p>
          <a:p>
            <a:r>
              <a:rPr lang="en-US" sz="2200" dirty="0"/>
              <a:t>Graph</a:t>
            </a:r>
          </a:p>
          <a:p>
            <a:r>
              <a:rPr lang="en-US" sz="2200" dirty="0"/>
              <a:t>Different operations</a:t>
            </a:r>
          </a:p>
          <a:p>
            <a:r>
              <a:rPr lang="en-US" sz="2200" dirty="0"/>
              <a:t>Notations</a:t>
            </a:r>
          </a:p>
          <a:p>
            <a:r>
              <a:rPr lang="en-US" sz="2400" b="1" dirty="0"/>
              <a:t>Recap </a:t>
            </a:r>
          </a:p>
          <a:p>
            <a:pPr lvl="1"/>
            <a:r>
              <a:rPr lang="en-US" sz="2200" dirty="0"/>
              <a:t>Algorithm analysis</a:t>
            </a:r>
          </a:p>
          <a:p>
            <a:pPr lvl="1"/>
            <a:r>
              <a:rPr lang="en-US" sz="2200" dirty="0"/>
              <a:t>Analysis of different sorting and searching algorithms using divide and conquer.</a:t>
            </a:r>
          </a:p>
          <a:p>
            <a:pPr marL="0" indent="0">
              <a:buNone/>
            </a:pPr>
            <a:r>
              <a:rPr lang="en-US" sz="2400" dirty="0"/>
              <a:t>	</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dirty="0"/>
              <a:t>Anamika Chaudhary   ACSE0401 DAA        Unit III</a:t>
            </a:r>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46</a:t>
            </a:fld>
            <a:endParaRPr lang="en-US"/>
          </a:p>
        </p:txBody>
      </p:sp>
      <p:sp>
        <p:nvSpPr>
          <p:cNvPr id="10" name="Date Placeholder 9"/>
          <p:cNvSpPr>
            <a:spLocks noGrp="1"/>
          </p:cNvSpPr>
          <p:nvPr>
            <p:ph type="dt" sz="half" idx="10"/>
          </p:nvPr>
        </p:nvSpPr>
        <p:spPr/>
        <p:txBody>
          <a:bodyPr/>
          <a:lstStyle/>
          <a:p>
            <a:fld id="{55350605-3CEF-488F-A563-1C7DF2723D7F}" type="datetime1">
              <a:rPr lang="en-US" smtClean="0"/>
              <a:t>12/8/2024</a:t>
            </a:fld>
            <a:endParaRPr lang="en-US"/>
          </a:p>
        </p:txBody>
      </p:sp>
    </p:spTree>
    <p:extLst>
      <p:ext uri="{BB962C8B-B14F-4D97-AF65-F5344CB8AC3E}">
        <p14:creationId xmlns:p14="http://schemas.microsoft.com/office/powerpoint/2010/main" val="378596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a:extLst>
              <a:ext uri="{FF2B5EF4-FFF2-40B4-BE49-F238E27FC236}">
                <a16:creationId xmlns:a16="http://schemas.microsoft.com/office/drawing/2014/main" id="{C1462E44-D6DF-47E2-A683-CABAB6C31E7D}"/>
              </a:ext>
            </a:extLst>
          </p:cNvPr>
          <p:cNvSpPr>
            <a:spLocks noGrp="1"/>
          </p:cNvSpPr>
          <p:nvPr>
            <p:ph idx="4294967295"/>
          </p:nvPr>
        </p:nvSpPr>
        <p:spPr>
          <a:xfrm>
            <a:off x="381000" y="1143000"/>
            <a:ext cx="8382000" cy="4525963"/>
          </a:xfrm>
        </p:spPr>
        <p:txBody>
          <a:bodyPr/>
          <a:lstStyle/>
          <a:p>
            <a:pPr marL="514350" indent="-514350"/>
            <a:r>
              <a:rPr lang="en-US" altLang="en-US" sz="2200" dirty="0"/>
              <a:t> Graph </a:t>
            </a:r>
          </a:p>
          <a:p>
            <a:pPr marL="514350" indent="-514350"/>
            <a:r>
              <a:rPr lang="en-US" altLang="en-US" sz="2200" dirty="0"/>
              <a:t>Directed Graph</a:t>
            </a:r>
          </a:p>
          <a:p>
            <a:pPr marL="514350" indent="-514350"/>
            <a:r>
              <a:rPr lang="en-US" altLang="en-US" sz="2200" dirty="0"/>
              <a:t>Undirected Graph</a:t>
            </a:r>
          </a:p>
          <a:p>
            <a:pPr marL="514350" indent="-514350"/>
            <a:r>
              <a:rPr lang="en-US" altLang="en-US" sz="2200" dirty="0"/>
              <a:t>Degree of Graph</a:t>
            </a:r>
          </a:p>
          <a:p>
            <a:pPr marL="514350" indent="-514350"/>
            <a:r>
              <a:rPr lang="en-US" altLang="en-US" sz="2200" dirty="0"/>
              <a:t>Graph Representation</a:t>
            </a:r>
          </a:p>
          <a:p>
            <a:pPr marL="514350" indent="-514350"/>
            <a:r>
              <a:rPr lang="en-US" altLang="en-US" sz="2200" dirty="0"/>
              <a:t>Spanning Tree</a:t>
            </a:r>
          </a:p>
          <a:p>
            <a:pPr marL="514350" indent="-514350"/>
            <a:r>
              <a:rPr lang="en-US" altLang="en-US" sz="2200" dirty="0"/>
              <a:t>Kruskal’s Method</a:t>
            </a:r>
          </a:p>
          <a:p>
            <a:pPr marL="514350" indent="-514350"/>
            <a:r>
              <a:rPr lang="en-US" altLang="en-US" sz="2200" dirty="0"/>
              <a:t>Prims Method</a:t>
            </a:r>
          </a:p>
          <a:p>
            <a:pPr marL="514350" indent="-514350"/>
            <a:r>
              <a:rPr lang="en-US" altLang="en-US" sz="2200" dirty="0"/>
              <a:t>Single-Source Shortest Paths</a:t>
            </a:r>
          </a:p>
          <a:p>
            <a:pPr marL="514350" indent="-514350"/>
            <a:r>
              <a:rPr lang="en-US" altLang="en-US" sz="2200" dirty="0"/>
              <a:t>Dijkstra's Algorithm</a:t>
            </a:r>
          </a:p>
          <a:p>
            <a:pPr marL="514350" indent="-514350"/>
            <a:r>
              <a:rPr lang="en-US" altLang="en-US" sz="2200" dirty="0"/>
              <a:t>Knapsack Problem</a:t>
            </a:r>
          </a:p>
          <a:p>
            <a:pPr marL="514350" indent="-514350"/>
            <a:endParaRPr lang="en-US" altLang="en-US" sz="2200" dirty="0"/>
          </a:p>
          <a:p>
            <a:pPr marL="514350" indent="-514350"/>
            <a:endParaRPr lang="en-US" altLang="en-US" sz="2200" dirty="0"/>
          </a:p>
        </p:txBody>
      </p:sp>
      <p:sp>
        <p:nvSpPr>
          <p:cNvPr id="6" name="Date Placeholder 5">
            <a:extLst>
              <a:ext uri="{FF2B5EF4-FFF2-40B4-BE49-F238E27FC236}">
                <a16:creationId xmlns:a16="http://schemas.microsoft.com/office/drawing/2014/main" id="{8393907F-D387-43C7-A77A-C337832CD188}"/>
              </a:ext>
            </a:extLst>
          </p:cNvPr>
          <p:cNvSpPr>
            <a:spLocks noGrp="1"/>
          </p:cNvSpPr>
          <p:nvPr>
            <p:ph type="dt" sz="quarter" idx="10"/>
          </p:nvPr>
        </p:nvSpPr>
        <p:spPr/>
        <p:txBody>
          <a:bodyPr/>
          <a:lstStyle/>
          <a:p>
            <a:pPr>
              <a:defRPr/>
            </a:pPr>
            <a:fld id="{50FF6B1B-30D9-4193-A2C3-C2E181F4A182}" type="datetime1">
              <a:rPr lang="en-US" smtClean="0"/>
              <a:t>12/8/2024</a:t>
            </a:fld>
            <a:endParaRPr lang="en-US"/>
          </a:p>
        </p:txBody>
      </p:sp>
      <p:sp>
        <p:nvSpPr>
          <p:cNvPr id="7" name="Slide Number Placeholder 6">
            <a:extLst>
              <a:ext uri="{FF2B5EF4-FFF2-40B4-BE49-F238E27FC236}">
                <a16:creationId xmlns:a16="http://schemas.microsoft.com/office/drawing/2014/main" id="{22BD7BB6-FDCF-44D1-9EC5-8B8E0C992CF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719F85-2C93-4983-9E95-772309450252}" type="slidenum">
              <a:rPr lang="en-US" altLang="en-US">
                <a:solidFill>
                  <a:srgbClr val="898989"/>
                </a:solidFill>
                <a:latin typeface="Calibri" panose="020F0502020204030204" pitchFamily="34" charset="0"/>
              </a:rPr>
              <a:pPr eaLnBrk="1" hangingPunct="1"/>
              <a:t>47</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B9BA9283-AE57-49A2-8E3C-912A0841312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078" name="Picture 2" descr="E:\NIET\Project\xLogo11.png.pagespeed.ic.pydHLuCQEZ.png">
            <a:extLst>
              <a:ext uri="{FF2B5EF4-FFF2-40B4-BE49-F238E27FC236}">
                <a16:creationId xmlns:a16="http://schemas.microsoft.com/office/drawing/2014/main" id="{2C7C6047-E262-498C-952A-A024BEFF9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9">
            <a:extLst>
              <a:ext uri="{FF2B5EF4-FFF2-40B4-BE49-F238E27FC236}">
                <a16:creationId xmlns:a16="http://schemas.microsoft.com/office/drawing/2014/main" id="{76D19D80-88B2-4E97-9084-9DCC7022EEBD}"/>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id="{FDC0B9F7-188F-4125-95D8-BC2DB7703E79}"/>
              </a:ext>
            </a:extLst>
          </p:cNvPr>
          <p:cNvSpPr>
            <a:spLocks noGrp="1"/>
          </p:cNvSpPr>
          <p:nvPr>
            <p:ph idx="4294967295"/>
          </p:nvPr>
        </p:nvSpPr>
        <p:spPr>
          <a:xfrm>
            <a:off x="533400" y="1143000"/>
            <a:ext cx="82296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C958A990-EB04-4E3C-AD07-D84E3B1ECC1E}"/>
              </a:ext>
            </a:extLst>
          </p:cNvPr>
          <p:cNvSpPr>
            <a:spLocks noGrp="1"/>
          </p:cNvSpPr>
          <p:nvPr>
            <p:ph type="dt" sz="quarter" idx="10"/>
          </p:nvPr>
        </p:nvSpPr>
        <p:spPr/>
        <p:txBody>
          <a:bodyPr/>
          <a:lstStyle/>
          <a:p>
            <a:pPr>
              <a:defRPr/>
            </a:pPr>
            <a:fld id="{4EB56509-92B0-4149-9981-E2529BF7F3A5}" type="datetime1">
              <a:rPr lang="en-US" smtClean="0"/>
              <a:t>12/8/2024</a:t>
            </a:fld>
            <a:endParaRPr lang="en-US"/>
          </a:p>
        </p:txBody>
      </p:sp>
      <p:sp>
        <p:nvSpPr>
          <p:cNvPr id="5" name="Footer Placeholder 4">
            <a:extLst>
              <a:ext uri="{FF2B5EF4-FFF2-40B4-BE49-F238E27FC236}">
                <a16:creationId xmlns:a16="http://schemas.microsoft.com/office/drawing/2014/main" id="{1D298D1E-8BFD-4BC7-A33D-9B36293DCF5A}"/>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BB5DAC2D-5E72-435C-ADB3-4012583A391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5225624-C89E-4E60-A921-AEB3CFE12E77}" type="slidenum">
              <a:rPr lang="en-US" altLang="en-US">
                <a:solidFill>
                  <a:srgbClr val="898989"/>
                </a:solidFill>
                <a:latin typeface="Calibri" panose="020F0502020204030204" pitchFamily="34" charset="0"/>
              </a:rPr>
              <a:pPr eaLnBrk="1" hangingPunct="1"/>
              <a:t>48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432872C-B344-420F-8511-612E6A486F7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199" name="Picture 2" descr="E:\NIET\Project\xLogo11.png.pagespeed.ic.pydHLuCQEZ.png">
            <a:extLst>
              <a:ext uri="{FF2B5EF4-FFF2-40B4-BE49-F238E27FC236}">
                <a16:creationId xmlns:a16="http://schemas.microsoft.com/office/drawing/2014/main" id="{76526963-9B87-4ED8-A02C-DB8835121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13">
            <a:extLst>
              <a:ext uri="{FF2B5EF4-FFF2-40B4-BE49-F238E27FC236}">
                <a16:creationId xmlns:a16="http://schemas.microsoft.com/office/drawing/2014/main" id="{F23A7DAC-A981-41D7-BA14-50BD996B60C8}"/>
              </a:ext>
            </a:extLst>
          </p:cNvPr>
          <p:cNvSpPr>
            <a:spLocks noChangeArrowheads="1"/>
          </p:cNvSpPr>
          <p:nvPr/>
        </p:nvSpPr>
        <p:spPr bwMode="auto">
          <a:xfrm>
            <a:off x="228600" y="1219200"/>
            <a:ext cx="86868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200" b="1" dirty="0">
                <a:latin typeface="Calibri" panose="020F0502020204030204" pitchFamily="34" charset="0"/>
              </a:rPr>
              <a:t>Graph  </a:t>
            </a:r>
            <a:r>
              <a:rPr lang="en-US" altLang="en-US" sz="2200" dirty="0">
                <a:latin typeface="Calibri" panose="020F0502020204030204" pitchFamily="34" charset="0"/>
              </a:rPr>
              <a:t>A graph G = (V, E) as a collection of adjacency lists or as an adjacency matrix. Where V is set of vertex (node) and E is a set of edges (link). There are two types of graph: directed and undirected graphs.</a:t>
            </a:r>
          </a:p>
          <a:p>
            <a:pPr algn="just"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a:t>
            </a:r>
            <a:r>
              <a:rPr lang="en-US" altLang="en-US" sz="2200" b="1" dirty="0">
                <a:latin typeface="Calibri" panose="020F0502020204030204" pitchFamily="34" charset="0"/>
              </a:rPr>
              <a:t>Directed graph (or digraph) </a:t>
            </a:r>
            <a:r>
              <a:rPr lang="en-US" altLang="en-US" sz="2200" dirty="0">
                <a:latin typeface="Calibri" panose="020F0502020204030204" pitchFamily="34" charset="0"/>
              </a:rPr>
              <a:t>It</a:t>
            </a:r>
            <a:r>
              <a:rPr lang="en-US" altLang="en-US" sz="2200" b="1" dirty="0">
                <a:latin typeface="Calibri" panose="020F0502020204030204" pitchFamily="34" charset="0"/>
              </a:rPr>
              <a:t> </a:t>
            </a:r>
            <a:r>
              <a:rPr lang="en-US" altLang="en-US" sz="2200" dirty="0">
                <a:latin typeface="Calibri" panose="020F0502020204030204" pitchFamily="34" charset="0"/>
              </a:rPr>
              <a:t>is a graph with directed edges. Edges have directions so they are represented by arrows. Each edge leaves a vertex and enters a vertex.</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a:t>
            </a:r>
            <a:r>
              <a:rPr lang="en-US" altLang="en-US" sz="2200" b="1" dirty="0">
                <a:latin typeface="Calibri" panose="020F0502020204030204" pitchFamily="34" charset="0"/>
              </a:rPr>
              <a:t>Undirected graph </a:t>
            </a:r>
            <a:r>
              <a:rPr lang="en-US" altLang="en-US" sz="2200" dirty="0">
                <a:latin typeface="Calibri" panose="020F0502020204030204" pitchFamily="34" charset="0"/>
              </a:rPr>
              <a:t>It is a graph with undirected edges</a:t>
            </a:r>
            <a:r>
              <a:rPr lang="en-US" altLang="en-US" sz="2200" b="1" dirty="0">
                <a:latin typeface="Calibri" panose="020F0502020204030204" pitchFamily="34" charset="0"/>
              </a:rPr>
              <a:t>.</a:t>
            </a:r>
            <a:r>
              <a:rPr lang="en-US" altLang="en-US" sz="2200" dirty="0">
                <a:latin typeface="Calibri" panose="020F0502020204030204" pitchFamily="34" charset="0"/>
              </a:rPr>
              <a:t> Edges have no directions so they are represented by lines.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a:extLst>
              <a:ext uri="{FF2B5EF4-FFF2-40B4-BE49-F238E27FC236}">
                <a16:creationId xmlns:a16="http://schemas.microsoft.com/office/drawing/2014/main" id="{32CE8ECC-BE76-4A0A-93EA-4A43C7BF9C0B}"/>
              </a:ext>
            </a:extLst>
          </p:cNvPr>
          <p:cNvSpPr>
            <a:spLocks noGrp="1"/>
          </p:cNvSpPr>
          <p:nvPr>
            <p:ph idx="4294967295"/>
          </p:nvPr>
        </p:nvSpPr>
        <p:spPr>
          <a:xfrm>
            <a:off x="533400" y="1143000"/>
            <a:ext cx="82296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0FFC5F82-5F80-4371-A9C4-E0DB88F87E87}"/>
              </a:ext>
            </a:extLst>
          </p:cNvPr>
          <p:cNvSpPr>
            <a:spLocks noGrp="1"/>
          </p:cNvSpPr>
          <p:nvPr>
            <p:ph type="dt" sz="quarter" idx="10"/>
          </p:nvPr>
        </p:nvSpPr>
        <p:spPr/>
        <p:txBody>
          <a:bodyPr/>
          <a:lstStyle/>
          <a:p>
            <a:pPr>
              <a:defRPr/>
            </a:pPr>
            <a:fld id="{594F3463-EE9D-4AFE-9C5D-B824F65C7406}" type="datetime1">
              <a:rPr lang="en-US" smtClean="0"/>
              <a:t>12/8/2024</a:t>
            </a:fld>
            <a:endParaRPr lang="en-US"/>
          </a:p>
        </p:txBody>
      </p:sp>
      <p:sp>
        <p:nvSpPr>
          <p:cNvPr id="5" name="Footer Placeholder 4">
            <a:extLst>
              <a:ext uri="{FF2B5EF4-FFF2-40B4-BE49-F238E27FC236}">
                <a16:creationId xmlns:a16="http://schemas.microsoft.com/office/drawing/2014/main" id="{6FE877E9-79A1-4AE0-A40D-9D26B9B8B636}"/>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426A3664-54BB-48C5-AD61-1AFC98354BA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E65847B-FEA0-4D83-AFF1-15B446122394}" type="slidenum">
              <a:rPr lang="en-US" altLang="en-US">
                <a:solidFill>
                  <a:srgbClr val="898989"/>
                </a:solidFill>
                <a:latin typeface="Calibri" panose="020F0502020204030204" pitchFamily="34" charset="0"/>
              </a:rPr>
              <a:pPr eaLnBrk="1" hangingPunct="1"/>
              <a:t>49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5F284D0-08D2-47B9-8B48-74FA57307CE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9223" name="Picture 2" descr="E:\NIET\Project\xLogo11.png.pagespeed.ic.pydHLuCQEZ.png">
            <a:extLst>
              <a:ext uri="{FF2B5EF4-FFF2-40B4-BE49-F238E27FC236}">
                <a16:creationId xmlns:a16="http://schemas.microsoft.com/office/drawing/2014/main" id="{73B36FF6-A937-4AE2-8ABD-4F51B710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2">
            <a:extLst>
              <a:ext uri="{FF2B5EF4-FFF2-40B4-BE49-F238E27FC236}">
                <a16:creationId xmlns:a16="http://schemas.microsoft.com/office/drawing/2014/main" id="{38937C33-C24B-4C17-9A2A-37579A307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143000"/>
            <a:ext cx="4648200" cy="366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5" name="Rectangle 9">
            <a:extLst>
              <a:ext uri="{FF2B5EF4-FFF2-40B4-BE49-F238E27FC236}">
                <a16:creationId xmlns:a16="http://schemas.microsoft.com/office/drawing/2014/main" id="{142D33FD-43C4-49C1-B743-49346F2AB1C8}"/>
              </a:ext>
            </a:extLst>
          </p:cNvPr>
          <p:cNvSpPr>
            <a:spLocks noChangeArrowheads="1"/>
          </p:cNvSpPr>
          <p:nvPr/>
        </p:nvSpPr>
        <p:spPr bwMode="auto">
          <a:xfrm>
            <a:off x="381000" y="1143000"/>
            <a:ext cx="3886200"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200" b="1" i="1" dirty="0">
                <a:latin typeface="Calibri" panose="020F0502020204030204" pitchFamily="34" charset="0"/>
              </a:rPr>
              <a:t>Degree (Directed Graph)</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The out-degree of a vertex is the number of edges leaving it. The out-degree of vertex 2  is 3.</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The in-degree of a vertex is the number of edges entering it. The in-degree of vertex 2 is 2.</a:t>
            </a:r>
          </a:p>
          <a:p>
            <a:pPr eaLnBrk="1" hangingPunct="1"/>
            <a:r>
              <a:rPr lang="en-US" altLang="en-US" sz="2200" dirty="0">
                <a:latin typeface="Calibri" panose="020F0502020204030204" pitchFamily="34" charset="0"/>
              </a:rPr>
              <a:t>    degree=out-degree+ in-degree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4"/>
                                        </p:tgtEl>
                                        <p:attrNameLst>
                                          <p:attrName>style.visibility</p:attrName>
                                        </p:attrNameLst>
                                      </p:cBhvr>
                                      <p:to>
                                        <p:strVal val="visible"/>
                                      </p:to>
                                    </p:set>
                                    <p:anim calcmode="lin" valueType="num">
                                      <p:cBhvr additive="base">
                                        <p:cTn id="7" dur="500" fill="hold"/>
                                        <p:tgtEl>
                                          <p:spTgt spid="9224"/>
                                        </p:tgtEl>
                                        <p:attrNameLst>
                                          <p:attrName>ppt_x</p:attrName>
                                        </p:attrNameLst>
                                      </p:cBhvr>
                                      <p:tavLst>
                                        <p:tav tm="0">
                                          <p:val>
                                            <p:strVal val="#ppt_x"/>
                                          </p:val>
                                        </p:tav>
                                        <p:tav tm="100000">
                                          <p:val>
                                            <p:strVal val="#ppt_x"/>
                                          </p:val>
                                        </p:tav>
                                      </p:tavLst>
                                    </p:anim>
                                    <p:anim calcmode="lin" valueType="num">
                                      <p:cBhvr additive="base">
                                        <p:cTn id="8" dur="500" fill="hold"/>
                                        <p:tgtEl>
                                          <p:spTgt spid="92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20097925-E162-487C-AB0A-0098C0B01410}" type="datetime1">
              <a:rPr lang="en-US" smtClean="0"/>
              <a:t>12/8/2024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
        <p:nvSpPr>
          <p:cNvPr id="8" name="Title 1"/>
          <p:cNvSpPr txBox="1">
            <a:spLocks/>
          </p:cNvSpPr>
          <p:nvPr/>
        </p:nvSpPr>
        <p:spPr>
          <a:xfrm>
            <a:off x="1350818" y="12064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Branch</a:t>
            </a:r>
            <a:r>
              <a:rPr kumimoji="0" lang="en-US" sz="30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wise Application</a:t>
            </a:r>
            <a:endParaRPr kumimoji="0" lang="en-US" sz="30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fi-FI" dirty="0"/>
              <a:t>Anamika Chaudhary   ACSE0401 DAA        Unit III</a:t>
            </a:r>
            <a:endParaRPr lang="en-US" dirty="0"/>
          </a:p>
        </p:txBody>
      </p:sp>
      <p:sp>
        <p:nvSpPr>
          <p:cNvPr id="11" name="Content Placeholder 2"/>
          <p:cNvSpPr>
            <a:spLocks noGrp="1"/>
          </p:cNvSpPr>
          <p:nvPr>
            <p:ph idx="4294967295"/>
          </p:nvPr>
        </p:nvSpPr>
        <p:spPr>
          <a:xfrm>
            <a:off x="354037" y="1166018"/>
            <a:ext cx="8382000" cy="4525963"/>
          </a:xfrm>
        </p:spPr>
        <p:txBody>
          <a:bodyPr>
            <a:normAutofit fontScale="77500" lnSpcReduction="20000"/>
          </a:bodyPr>
          <a:lstStyle/>
          <a:p>
            <a:pPr algn="just"/>
            <a:r>
              <a:rPr lang="en-US" sz="2300" dirty="0"/>
              <a:t>First, we will start with the internet which is very much important for our daily life and we cannot even imagine our life without the internet and it is the outcome of clever and creative algorithms. Numerous sites on the internet can operate and falsify this huge number of data only with the help of these algorithms.</a:t>
            </a:r>
          </a:p>
          <a:p>
            <a:pPr marL="0" indent="0" algn="just">
              <a:buNone/>
            </a:pPr>
            <a:r>
              <a:rPr lang="en-US" sz="2300" dirty="0"/>
              <a:t> </a:t>
            </a:r>
          </a:p>
          <a:p>
            <a:pPr algn="just"/>
            <a:r>
              <a:rPr lang="en-US" sz="2300" dirty="0"/>
              <a:t>The everyday electronic commerce activities are massively subject to our data, for example, credit or debit card numbers, passwords, OTPs, and many more. The </a:t>
            </a:r>
            <a:r>
              <a:rPr lang="en-US" sz="2300" dirty="0" err="1"/>
              <a:t>centre</a:t>
            </a:r>
            <a:r>
              <a:rPr lang="en-US" sz="2300" dirty="0"/>
              <a:t> technologies used incorporate public-key </a:t>
            </a:r>
            <a:r>
              <a:rPr lang="en-US" sz="2300" dirty="0" err="1"/>
              <a:t>cryptocurrency</a:t>
            </a:r>
            <a:r>
              <a:rPr lang="en-US" sz="2300" dirty="0"/>
              <a:t> and digital signatures which depend on mathematical algorithms.</a:t>
            </a:r>
          </a:p>
          <a:p>
            <a:pPr marL="0" indent="0" algn="just">
              <a:buNone/>
            </a:pPr>
            <a:endParaRPr lang="en-US" sz="2300" dirty="0"/>
          </a:p>
          <a:p>
            <a:pPr algn="just"/>
            <a:r>
              <a:rPr lang="en-US" sz="2300" dirty="0"/>
              <a:t>Even an application that doesn't need algorithm content at the application level depends vigorously on the algorithm as the application relies upon hardware, GUI, networking, or object direction and all of these create a substantial use of algorithms.</a:t>
            </a:r>
          </a:p>
          <a:p>
            <a:pPr marL="0" indent="0" algn="just">
              <a:buNone/>
            </a:pPr>
            <a:endParaRPr lang="en-US" sz="2300" dirty="0"/>
          </a:p>
          <a:p>
            <a:pPr algn="just"/>
            <a:r>
              <a:rPr lang="en-US" sz="2300" dirty="0"/>
              <a:t>There are some other vital use cases where the algorithm has been used such as if we watch any video on YouTube then next time we will get related-type advice as recommended videos for us. </a:t>
            </a:r>
          </a:p>
          <a:p>
            <a:pPr marL="0" indent="0">
              <a:buNone/>
            </a:pPr>
            <a:endParaRPr lang="en-US" sz="2200" dirty="0"/>
          </a:p>
        </p:txBody>
      </p:sp>
    </p:spTree>
    <p:extLst>
      <p:ext uri="{BB962C8B-B14F-4D97-AF65-F5344CB8AC3E}">
        <p14:creationId xmlns:p14="http://schemas.microsoft.com/office/powerpoint/2010/main" val="1292354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a:extLst>
              <a:ext uri="{FF2B5EF4-FFF2-40B4-BE49-F238E27FC236}">
                <a16:creationId xmlns:a16="http://schemas.microsoft.com/office/drawing/2014/main" id="{BFF394ED-61A3-45F1-B242-A56A060EB063}"/>
              </a:ext>
            </a:extLst>
          </p:cNvPr>
          <p:cNvSpPr>
            <a:spLocks noGrp="1"/>
          </p:cNvSpPr>
          <p:nvPr>
            <p:ph idx="4294967295"/>
          </p:nvPr>
        </p:nvSpPr>
        <p:spPr>
          <a:xfrm>
            <a:off x="533400" y="838200"/>
            <a:ext cx="8305800" cy="48307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9E38C254-6BBB-4E91-992C-0CC17305E0A2}"/>
              </a:ext>
            </a:extLst>
          </p:cNvPr>
          <p:cNvSpPr>
            <a:spLocks noGrp="1"/>
          </p:cNvSpPr>
          <p:nvPr>
            <p:ph type="dt" sz="quarter" idx="10"/>
          </p:nvPr>
        </p:nvSpPr>
        <p:spPr/>
        <p:txBody>
          <a:bodyPr/>
          <a:lstStyle/>
          <a:p>
            <a:pPr>
              <a:defRPr/>
            </a:pPr>
            <a:fld id="{6B72DE59-01E8-48AE-92D5-2534AD6A2567}" type="datetime1">
              <a:rPr lang="en-US" smtClean="0"/>
              <a:t>12/8/2024</a:t>
            </a:fld>
            <a:endParaRPr lang="en-US"/>
          </a:p>
        </p:txBody>
      </p:sp>
      <p:sp>
        <p:nvSpPr>
          <p:cNvPr id="5" name="Footer Placeholder 4">
            <a:extLst>
              <a:ext uri="{FF2B5EF4-FFF2-40B4-BE49-F238E27FC236}">
                <a16:creationId xmlns:a16="http://schemas.microsoft.com/office/drawing/2014/main" id="{61C0DB00-38A7-4EA5-8C69-28A9A1F21C0B}"/>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415484A2-5ED5-44E2-9DAD-BCCF1A11E33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6ECBEEC-D57C-47C2-9ADB-E0A4B8A38DEB}" type="slidenum">
              <a:rPr lang="en-US" altLang="en-US">
                <a:solidFill>
                  <a:srgbClr val="898989"/>
                </a:solidFill>
                <a:latin typeface="Calibri" panose="020F0502020204030204" pitchFamily="34" charset="0"/>
              </a:rPr>
              <a:pPr eaLnBrk="1" hangingPunct="1"/>
              <a:t>50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FC46D57-773A-4451-A2E6-E55787D2093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0247" name="Picture 2" descr="E:\NIET\Project\xLogo11.png.pagespeed.ic.pydHLuCQEZ.png">
            <a:extLst>
              <a:ext uri="{FF2B5EF4-FFF2-40B4-BE49-F238E27FC236}">
                <a16:creationId xmlns:a16="http://schemas.microsoft.com/office/drawing/2014/main" id="{CDCD385D-B23D-423A-A4AA-37AE43528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2">
            <a:extLst>
              <a:ext uri="{FF2B5EF4-FFF2-40B4-BE49-F238E27FC236}">
                <a16:creationId xmlns:a16="http://schemas.microsoft.com/office/drawing/2014/main" id="{3E4E1B83-8694-4C80-AFFF-A82A82482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04900"/>
            <a:ext cx="42672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Rectangle 11">
            <a:extLst>
              <a:ext uri="{FF2B5EF4-FFF2-40B4-BE49-F238E27FC236}">
                <a16:creationId xmlns:a16="http://schemas.microsoft.com/office/drawing/2014/main" id="{9829BAF3-DE79-4CBC-B88D-8217F51DE72F}"/>
              </a:ext>
            </a:extLst>
          </p:cNvPr>
          <p:cNvSpPr>
            <a:spLocks noChangeArrowheads="1"/>
          </p:cNvSpPr>
          <p:nvPr/>
        </p:nvSpPr>
        <p:spPr bwMode="auto">
          <a:xfrm>
            <a:off x="457200" y="1143000"/>
            <a:ext cx="38862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200" b="1" i="1" dirty="0">
                <a:latin typeface="Calibri" panose="020F0502020204030204" pitchFamily="34" charset="0"/>
              </a:rPr>
              <a:t>Degree (Undirected Graph)</a:t>
            </a:r>
          </a:p>
          <a:p>
            <a:pPr eaLnBrk="1" hangingPunct="1"/>
            <a:endParaRPr lang="en-US" altLang="en-US" sz="2200" dirty="0">
              <a:latin typeface="Calibri" panose="020F0502020204030204" pitchFamily="34" charset="0"/>
            </a:endParaRPr>
          </a:p>
          <a:p>
            <a:pPr algn="just" eaLnBrk="1" hangingPunct="1"/>
            <a:r>
              <a:rPr lang="en-US" altLang="en-US" sz="2200" dirty="0">
                <a:latin typeface="Calibri" panose="020F0502020204030204" pitchFamily="34" charset="0"/>
              </a:rPr>
              <a:t>In an undirected graph,</a:t>
            </a:r>
          </a:p>
          <a:p>
            <a:pPr algn="just" eaLnBrk="1" hangingPunct="1"/>
            <a:r>
              <a:rPr lang="en-US" altLang="en-US" sz="2200" dirty="0">
                <a:latin typeface="Calibri" panose="020F0502020204030204" pitchFamily="34" charset="0"/>
              </a:rPr>
              <a:t>The out-degree and the in-degree are not defined.</a:t>
            </a:r>
          </a:p>
          <a:p>
            <a:pPr algn="just" eaLnBrk="1" hangingPunct="1"/>
            <a:r>
              <a:rPr lang="en-US" altLang="en-US" sz="2200" dirty="0">
                <a:latin typeface="Calibri" panose="020F0502020204030204" pitchFamily="34" charset="0"/>
              </a:rPr>
              <a:t> Only the degree of a vertex is defined.  The degree of vertex 2 is 3.</a:t>
            </a:r>
            <a:endParaRPr lang="en-US" altLang="en-US" sz="2200" b="1" i="1"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additive="base">
                                        <p:cTn id="7" dur="500" fill="hold"/>
                                        <p:tgtEl>
                                          <p:spTgt spid="10248"/>
                                        </p:tgtEl>
                                        <p:attrNameLst>
                                          <p:attrName>ppt_x</p:attrName>
                                        </p:attrNameLst>
                                      </p:cBhvr>
                                      <p:tavLst>
                                        <p:tav tm="0">
                                          <p:val>
                                            <p:strVal val="#ppt_x"/>
                                          </p:val>
                                        </p:tav>
                                        <p:tav tm="100000">
                                          <p:val>
                                            <p:strVal val="#ppt_x"/>
                                          </p:val>
                                        </p:tav>
                                      </p:tavLst>
                                    </p:anim>
                                    <p:anim calcmode="lin" valueType="num">
                                      <p:cBhvr additive="base">
                                        <p:cTn id="8"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a16="http://schemas.microsoft.com/office/drawing/2014/main" id="{280421FF-7F6C-43AB-B419-1C39217BCCF7}"/>
              </a:ext>
            </a:extLst>
          </p:cNvPr>
          <p:cNvSpPr>
            <a:spLocks noGrp="1"/>
          </p:cNvSpPr>
          <p:nvPr>
            <p:ph idx="4294967295"/>
          </p:nvPr>
        </p:nvSpPr>
        <p:spPr>
          <a:xfrm>
            <a:off x="533400" y="838200"/>
            <a:ext cx="8305800" cy="48307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6A73A7EB-9710-47BE-9382-8ADB948550F5}"/>
              </a:ext>
            </a:extLst>
          </p:cNvPr>
          <p:cNvSpPr>
            <a:spLocks noGrp="1"/>
          </p:cNvSpPr>
          <p:nvPr>
            <p:ph type="dt" sz="quarter" idx="10"/>
          </p:nvPr>
        </p:nvSpPr>
        <p:spPr/>
        <p:txBody>
          <a:bodyPr/>
          <a:lstStyle/>
          <a:p>
            <a:pPr>
              <a:defRPr/>
            </a:pPr>
            <a:fld id="{B6960E1B-D5E5-42E9-BD1C-6FAD981D88BA}" type="datetime1">
              <a:rPr lang="en-US" smtClean="0"/>
              <a:t>12/8/2024</a:t>
            </a:fld>
            <a:endParaRPr lang="en-US"/>
          </a:p>
        </p:txBody>
      </p:sp>
      <p:sp>
        <p:nvSpPr>
          <p:cNvPr id="5" name="Footer Placeholder 4">
            <a:extLst>
              <a:ext uri="{FF2B5EF4-FFF2-40B4-BE49-F238E27FC236}">
                <a16:creationId xmlns:a16="http://schemas.microsoft.com/office/drawing/2014/main" id="{A916F4E0-671E-469B-B542-EEE6FD50893E}"/>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45BBD3B7-5E3C-4B9F-AE16-2A354D67DC8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130B5C-B09E-4B46-B6F8-B5308E157DA7}" type="slidenum">
              <a:rPr lang="en-US" altLang="en-US">
                <a:solidFill>
                  <a:srgbClr val="898989"/>
                </a:solidFill>
                <a:latin typeface="Calibri" panose="020F0502020204030204" pitchFamily="34" charset="0"/>
              </a:rPr>
              <a:pPr eaLnBrk="1" hangingPunct="1"/>
              <a:t>51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669BEA8-CEF3-4C29-A840-2861B4DBE93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1271" name="Picture 2" descr="E:\NIET\Project\xLogo11.png.pagespeed.ic.pydHLuCQEZ.png">
            <a:extLst>
              <a:ext uri="{FF2B5EF4-FFF2-40B4-BE49-F238E27FC236}">
                <a16:creationId xmlns:a16="http://schemas.microsoft.com/office/drawing/2014/main" id="{334BA6CE-2158-43FD-93ED-6F4696739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33C0AC87-AA03-4DAA-B02F-3D129E625DDE}"/>
              </a:ext>
            </a:extLst>
          </p:cNvPr>
          <p:cNvSpPr/>
          <p:nvPr/>
        </p:nvSpPr>
        <p:spPr>
          <a:xfrm>
            <a:off x="609600" y="1143000"/>
            <a:ext cx="8001000" cy="2462213"/>
          </a:xfrm>
          <a:prstGeom prst="rect">
            <a:avLst/>
          </a:prstGeom>
        </p:spPr>
        <p:txBody>
          <a:bodyPr>
            <a:spAutoFit/>
          </a:bodyPr>
          <a:lstStyle/>
          <a:p>
            <a:pPr algn="just" fontAlgn="auto">
              <a:spcBef>
                <a:spcPts val="0"/>
              </a:spcBef>
              <a:spcAft>
                <a:spcPts val="0"/>
              </a:spcAft>
              <a:defRPr/>
            </a:pPr>
            <a:r>
              <a:rPr lang="en-US" sz="2200" b="1" dirty="0">
                <a:latin typeface="+mn-lt"/>
                <a:cs typeface="+mn-cs"/>
              </a:rPr>
              <a:t>Representation of Graph  </a:t>
            </a:r>
            <a:r>
              <a:rPr lang="en-US" sz="2200" dirty="0">
                <a:latin typeface="+mn-lt"/>
                <a:cs typeface="+mn-cs"/>
              </a:rPr>
              <a:t>Given graph </a:t>
            </a:r>
            <a:r>
              <a:rPr lang="en-US" sz="2200" i="1" dirty="0">
                <a:latin typeface="+mn-lt"/>
                <a:cs typeface="+mn-cs"/>
              </a:rPr>
              <a:t>G = (V, E). May be either directed or undirected. Two common </a:t>
            </a:r>
            <a:r>
              <a:rPr lang="en-US" sz="2200" dirty="0">
                <a:latin typeface="+mn-lt"/>
                <a:cs typeface="+mn-cs"/>
              </a:rPr>
              <a:t>ways to represent for algorithms:</a:t>
            </a:r>
          </a:p>
          <a:p>
            <a:pPr algn="just" fontAlgn="auto">
              <a:spcBef>
                <a:spcPts val="0"/>
              </a:spcBef>
              <a:spcAft>
                <a:spcPts val="0"/>
              </a:spcAft>
              <a:defRPr/>
            </a:pPr>
            <a:endParaRPr lang="en-US" sz="2200" dirty="0">
              <a:latin typeface="+mn-lt"/>
              <a:cs typeface="+mn-cs"/>
            </a:endParaRPr>
          </a:p>
          <a:p>
            <a:pPr marL="514350" indent="-514350" fontAlgn="auto">
              <a:spcBef>
                <a:spcPts val="0"/>
              </a:spcBef>
              <a:spcAft>
                <a:spcPts val="0"/>
              </a:spcAft>
              <a:buFont typeface="+mj-lt"/>
              <a:buAutoNum type="arabicPeriod"/>
              <a:defRPr/>
            </a:pPr>
            <a:r>
              <a:rPr lang="en-US" sz="2200" dirty="0">
                <a:latin typeface="+mn-lt"/>
                <a:cs typeface="+mn-cs"/>
              </a:rPr>
              <a:t> Adjacency-list representation</a:t>
            </a:r>
          </a:p>
          <a:p>
            <a:pPr marL="514350" indent="-514350" fontAlgn="auto">
              <a:spcBef>
                <a:spcPts val="0"/>
              </a:spcBef>
              <a:spcAft>
                <a:spcPts val="0"/>
              </a:spcAft>
              <a:buFont typeface="+mj-lt"/>
              <a:buAutoNum type="arabicPeriod"/>
              <a:defRPr/>
            </a:pPr>
            <a:endParaRPr lang="en-US" sz="2200" dirty="0">
              <a:latin typeface="+mn-lt"/>
              <a:cs typeface="+mn-cs"/>
            </a:endParaRPr>
          </a:p>
          <a:p>
            <a:pPr marL="514350" indent="-514350" fontAlgn="auto">
              <a:spcBef>
                <a:spcPts val="0"/>
              </a:spcBef>
              <a:spcAft>
                <a:spcPts val="0"/>
              </a:spcAft>
              <a:buFont typeface="+mj-lt"/>
              <a:buAutoNum type="arabicPeriod"/>
              <a:defRPr/>
            </a:pPr>
            <a:r>
              <a:rPr lang="en-US" sz="2200" dirty="0">
                <a:latin typeface="+mn-lt"/>
                <a:cs typeface="+mn-cs"/>
              </a:rPr>
              <a:t> Adjacency-matrix representation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a16="http://schemas.microsoft.com/office/drawing/2014/main" id="{C5388F67-F400-4F2A-9FFD-70C6DBE9935D}"/>
              </a:ext>
            </a:extLst>
          </p:cNvPr>
          <p:cNvSpPr>
            <a:spLocks noGrp="1"/>
          </p:cNvSpPr>
          <p:nvPr>
            <p:ph idx="4294967295"/>
          </p:nvPr>
        </p:nvSpPr>
        <p:spPr>
          <a:xfrm>
            <a:off x="533400" y="838200"/>
            <a:ext cx="8305800" cy="48307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97C4C520-7FEC-4F16-872E-CA1928844B0E}"/>
              </a:ext>
            </a:extLst>
          </p:cNvPr>
          <p:cNvSpPr>
            <a:spLocks noGrp="1"/>
          </p:cNvSpPr>
          <p:nvPr>
            <p:ph type="dt" sz="quarter" idx="10"/>
          </p:nvPr>
        </p:nvSpPr>
        <p:spPr/>
        <p:txBody>
          <a:bodyPr/>
          <a:lstStyle/>
          <a:p>
            <a:pPr>
              <a:defRPr/>
            </a:pPr>
            <a:fld id="{A2A9B73A-3962-4B7A-A387-F29D07B1F46C}" type="datetime1">
              <a:rPr lang="en-US" smtClean="0"/>
              <a:t>12/8/2024</a:t>
            </a:fld>
            <a:endParaRPr lang="en-US"/>
          </a:p>
        </p:txBody>
      </p:sp>
      <p:sp>
        <p:nvSpPr>
          <p:cNvPr id="5" name="Footer Placeholder 4">
            <a:extLst>
              <a:ext uri="{FF2B5EF4-FFF2-40B4-BE49-F238E27FC236}">
                <a16:creationId xmlns:a16="http://schemas.microsoft.com/office/drawing/2014/main" id="{13ECB4F7-9245-4C6B-AD79-9441C5B47DB4}"/>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EA69249E-E2D3-46F1-89F4-E2FB88B4666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20F836B-6A55-4D93-B38E-6D9AEEAE9370}" type="slidenum">
              <a:rPr lang="en-US" altLang="en-US">
                <a:solidFill>
                  <a:srgbClr val="898989"/>
                </a:solidFill>
                <a:latin typeface="Calibri" panose="020F0502020204030204" pitchFamily="34" charset="0"/>
              </a:rPr>
              <a:pPr eaLnBrk="1" hangingPunct="1"/>
              <a:t>52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8D7E0E9-3C57-4EDB-B5C7-8B860891FD5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2295" name="Picture 2" descr="E:\NIET\Project\xLogo11.png.pagespeed.ic.pydHLuCQEZ.png">
            <a:extLst>
              <a:ext uri="{FF2B5EF4-FFF2-40B4-BE49-F238E27FC236}">
                <a16:creationId xmlns:a16="http://schemas.microsoft.com/office/drawing/2014/main" id="{17115C26-EDAB-4521-8AC5-72687552B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Rectangle 8">
            <a:extLst>
              <a:ext uri="{FF2B5EF4-FFF2-40B4-BE49-F238E27FC236}">
                <a16:creationId xmlns:a16="http://schemas.microsoft.com/office/drawing/2014/main" id="{AE699200-FD91-43A2-A872-F00AC490AFF1}"/>
              </a:ext>
            </a:extLst>
          </p:cNvPr>
          <p:cNvSpPr>
            <a:spLocks noChangeArrowheads="1"/>
          </p:cNvSpPr>
          <p:nvPr/>
        </p:nvSpPr>
        <p:spPr bwMode="auto">
          <a:xfrm>
            <a:off x="762000" y="990600"/>
            <a:ext cx="7924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200" b="1" dirty="0">
                <a:latin typeface="Calibri" panose="020F0502020204030204" pitchFamily="34" charset="0"/>
              </a:rPr>
              <a:t>Adjacency-list representation</a:t>
            </a:r>
          </a:p>
          <a:p>
            <a:pPr algn="just" eaLnBrk="1" hangingPunct="1"/>
            <a:endParaRPr lang="en-US" altLang="en-US" sz="2200" b="1" dirty="0">
              <a:latin typeface="Calibri" panose="020F0502020204030204" pitchFamily="34" charset="0"/>
            </a:endParaRPr>
          </a:p>
          <a:p>
            <a:pPr algn="just" eaLnBrk="1" hangingPunct="1"/>
            <a:r>
              <a:rPr lang="en-US" altLang="en-US" sz="2200" dirty="0">
                <a:latin typeface="Calibri" panose="020F0502020204030204" pitchFamily="34" charset="0"/>
              </a:rPr>
              <a:t> An array of |</a:t>
            </a:r>
            <a:r>
              <a:rPr lang="en-US" altLang="en-US" sz="2200" i="1" dirty="0">
                <a:latin typeface="Calibri" panose="020F0502020204030204" pitchFamily="34" charset="0"/>
              </a:rPr>
              <a:t>V| lists, one for each vertex. For vertex u, its adjacency list contains all </a:t>
            </a:r>
            <a:r>
              <a:rPr lang="en-US" altLang="en-US" sz="2200" dirty="0">
                <a:latin typeface="Calibri" panose="020F0502020204030204" pitchFamily="34" charset="0"/>
              </a:rPr>
              <a:t>vertices adjacent to </a:t>
            </a:r>
            <a:r>
              <a:rPr lang="en-US" altLang="en-US" sz="2200" i="1" dirty="0">
                <a:latin typeface="Calibri" panose="020F0502020204030204" pitchFamily="34" charset="0"/>
              </a:rPr>
              <a:t>u. The adjacency-list representation  is usually preferred, because it </a:t>
            </a:r>
            <a:r>
              <a:rPr lang="en-US" altLang="en-US" sz="2200" dirty="0">
                <a:latin typeface="Calibri" panose="020F0502020204030204" pitchFamily="34" charset="0"/>
              </a:rPr>
              <a:t>provides a compact way to represent sparse graph- those for which |E| is much less than |V|</a:t>
            </a:r>
            <a:r>
              <a:rPr lang="en-US" altLang="en-US" sz="2200" baseline="30000" dirty="0">
                <a:latin typeface="Calibri" panose="020F0502020204030204" pitchFamily="34" charset="0"/>
              </a:rPr>
              <a:t>2</a:t>
            </a:r>
            <a:r>
              <a:rPr lang="en-US" altLang="en-US" sz="2200" dirty="0">
                <a:latin typeface="Calibri" panose="020F0502020204030204" pitchFamily="34" charset="0"/>
              </a:rPr>
              <a:t> .</a:t>
            </a:r>
          </a:p>
          <a:p>
            <a:pPr algn="just" eaLnBrk="1" hangingPunct="1"/>
            <a:endParaRPr lang="en-US" altLang="en-US" sz="2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a:extLst>
              <a:ext uri="{FF2B5EF4-FFF2-40B4-BE49-F238E27FC236}">
                <a16:creationId xmlns:a16="http://schemas.microsoft.com/office/drawing/2014/main" id="{C48F437A-56B7-464E-81C3-BCBF9ABF960B}"/>
              </a:ext>
            </a:extLst>
          </p:cNvPr>
          <p:cNvSpPr>
            <a:spLocks noGrp="1"/>
          </p:cNvSpPr>
          <p:nvPr>
            <p:ph idx="4294967295"/>
          </p:nvPr>
        </p:nvSpPr>
        <p:spPr>
          <a:xfrm>
            <a:off x="533400" y="838200"/>
            <a:ext cx="8305800" cy="48307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2ADE0FA9-10B1-4D52-B7DE-7A6E1193A628}"/>
              </a:ext>
            </a:extLst>
          </p:cNvPr>
          <p:cNvSpPr>
            <a:spLocks noGrp="1"/>
          </p:cNvSpPr>
          <p:nvPr>
            <p:ph type="dt" sz="quarter" idx="10"/>
          </p:nvPr>
        </p:nvSpPr>
        <p:spPr/>
        <p:txBody>
          <a:bodyPr/>
          <a:lstStyle/>
          <a:p>
            <a:pPr>
              <a:defRPr/>
            </a:pPr>
            <a:fld id="{92AF1364-F83D-4C6F-9CC0-AEF4BDC143D9}" type="datetime1">
              <a:rPr lang="en-US" smtClean="0"/>
              <a:t>12/8/2024</a:t>
            </a:fld>
            <a:endParaRPr lang="en-US"/>
          </a:p>
        </p:txBody>
      </p:sp>
      <p:sp>
        <p:nvSpPr>
          <p:cNvPr id="5" name="Footer Placeholder 4">
            <a:extLst>
              <a:ext uri="{FF2B5EF4-FFF2-40B4-BE49-F238E27FC236}">
                <a16:creationId xmlns:a16="http://schemas.microsoft.com/office/drawing/2014/main" id="{890FF791-6B7E-4653-A66D-04BA8F26F15B}"/>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1EED27D8-1067-4052-89AD-6D53D5269CF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5683747-296F-4A79-ACD4-011FE608C2AA}" type="slidenum">
              <a:rPr lang="en-US" altLang="en-US">
                <a:solidFill>
                  <a:srgbClr val="898989"/>
                </a:solidFill>
                <a:latin typeface="Calibri" panose="020F0502020204030204" pitchFamily="34" charset="0"/>
              </a:rPr>
              <a:pPr eaLnBrk="1" hangingPunct="1"/>
              <a:t>53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4ADBD91-922A-4439-8BC2-E48A3774D13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3319" name="Picture 2" descr="E:\NIET\Project\xLogo11.png.pagespeed.ic.pydHLuCQEZ.png">
            <a:extLst>
              <a:ext uri="{FF2B5EF4-FFF2-40B4-BE49-F238E27FC236}">
                <a16:creationId xmlns:a16="http://schemas.microsoft.com/office/drawing/2014/main" id="{002405FE-CEA2-41B2-A69E-33A6E818F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Rectangle 9">
            <a:extLst>
              <a:ext uri="{FF2B5EF4-FFF2-40B4-BE49-F238E27FC236}">
                <a16:creationId xmlns:a16="http://schemas.microsoft.com/office/drawing/2014/main" id="{D7B61AA9-D403-4612-A99F-7A9D9711BD1C}"/>
              </a:ext>
            </a:extLst>
          </p:cNvPr>
          <p:cNvSpPr>
            <a:spLocks noChangeArrowheads="1"/>
          </p:cNvSpPr>
          <p:nvPr/>
        </p:nvSpPr>
        <p:spPr bwMode="auto">
          <a:xfrm>
            <a:off x="609600" y="1295400"/>
            <a:ext cx="8153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a:latin typeface="Calibri" panose="020F0502020204030204" pitchFamily="34" charset="0"/>
              </a:rPr>
              <a:t>Adjacency-matrix representation</a:t>
            </a:r>
          </a:p>
          <a:p>
            <a:pPr algn="just" eaLnBrk="1" hangingPunct="1"/>
            <a:r>
              <a:rPr lang="en-US" altLang="en-US" sz="2200">
                <a:latin typeface="Calibri" panose="020F0502020204030204" pitchFamily="34" charset="0"/>
              </a:rPr>
              <a:t>An Adjacency-matrix representation may be preferred, when the graph is dense -|E| is close to |V|</a:t>
            </a:r>
            <a:r>
              <a:rPr lang="en-US" altLang="en-US" sz="2200" baseline="30000">
                <a:latin typeface="Calibri" panose="020F0502020204030204" pitchFamily="34" charset="0"/>
              </a:rPr>
              <a:t>2</a:t>
            </a:r>
            <a:r>
              <a:rPr lang="en-US" altLang="en-US" sz="2200">
                <a:latin typeface="Calibri" panose="020F0502020204030204" pitchFamily="34" charset="0"/>
              </a:rPr>
              <a:t> or when we need to be able to tell quickly if there is an edge connecting two given vertices.</a:t>
            </a:r>
          </a:p>
        </p:txBody>
      </p:sp>
      <p:pic>
        <p:nvPicPr>
          <p:cNvPr id="13321" name="Picture 4">
            <a:extLst>
              <a:ext uri="{FF2B5EF4-FFF2-40B4-BE49-F238E27FC236}">
                <a16:creationId xmlns:a16="http://schemas.microsoft.com/office/drawing/2014/main" id="{B3CFB94C-883E-4E99-8E35-4896EB70B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276600"/>
            <a:ext cx="65278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21"/>
                                        </p:tgtEl>
                                        <p:attrNameLst>
                                          <p:attrName>style.visibility</p:attrName>
                                        </p:attrNameLst>
                                      </p:cBhvr>
                                      <p:to>
                                        <p:strVal val="visible"/>
                                      </p:to>
                                    </p:set>
                                    <p:anim calcmode="lin" valueType="num">
                                      <p:cBhvr additive="base">
                                        <p:cTn id="7" dur="500" fill="hold"/>
                                        <p:tgtEl>
                                          <p:spTgt spid="13321"/>
                                        </p:tgtEl>
                                        <p:attrNameLst>
                                          <p:attrName>ppt_x</p:attrName>
                                        </p:attrNameLst>
                                      </p:cBhvr>
                                      <p:tavLst>
                                        <p:tav tm="0">
                                          <p:val>
                                            <p:strVal val="#ppt_x"/>
                                          </p:val>
                                        </p:tav>
                                        <p:tav tm="100000">
                                          <p:val>
                                            <p:strVal val="#ppt_x"/>
                                          </p:val>
                                        </p:tav>
                                      </p:tavLst>
                                    </p:anim>
                                    <p:anim calcmode="lin" valueType="num">
                                      <p:cBhvr additive="base">
                                        <p:cTn id="8" dur="500" fill="hold"/>
                                        <p:tgtEl>
                                          <p:spTgt spid="133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a:extLst>
              <a:ext uri="{FF2B5EF4-FFF2-40B4-BE49-F238E27FC236}">
                <a16:creationId xmlns:a16="http://schemas.microsoft.com/office/drawing/2014/main" id="{5BE1D2ED-C7AC-44E2-85F5-D7C205490801}"/>
              </a:ext>
            </a:extLst>
          </p:cNvPr>
          <p:cNvSpPr>
            <a:spLocks noGrp="1"/>
          </p:cNvSpPr>
          <p:nvPr>
            <p:ph idx="4294967295"/>
          </p:nvPr>
        </p:nvSpPr>
        <p:spPr>
          <a:xfrm>
            <a:off x="533400" y="838200"/>
            <a:ext cx="8305800" cy="48307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19015811-5D57-47FA-8F97-BA52A0349FCF}"/>
              </a:ext>
            </a:extLst>
          </p:cNvPr>
          <p:cNvSpPr>
            <a:spLocks noGrp="1"/>
          </p:cNvSpPr>
          <p:nvPr>
            <p:ph type="dt" sz="quarter" idx="10"/>
          </p:nvPr>
        </p:nvSpPr>
        <p:spPr/>
        <p:txBody>
          <a:bodyPr/>
          <a:lstStyle/>
          <a:p>
            <a:pPr>
              <a:defRPr/>
            </a:pPr>
            <a:fld id="{A9CAC970-801D-44FB-8E40-864900C31FDB}" type="datetime1">
              <a:rPr lang="en-US" smtClean="0"/>
              <a:t>12/8/2024</a:t>
            </a:fld>
            <a:endParaRPr lang="en-US"/>
          </a:p>
        </p:txBody>
      </p:sp>
      <p:sp>
        <p:nvSpPr>
          <p:cNvPr id="5" name="Footer Placeholder 4">
            <a:extLst>
              <a:ext uri="{FF2B5EF4-FFF2-40B4-BE49-F238E27FC236}">
                <a16:creationId xmlns:a16="http://schemas.microsoft.com/office/drawing/2014/main" id="{881A4687-ACBA-4A54-BBFE-73C1D842D27D}"/>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CB86892D-0D24-43B6-8C2D-406A2120734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F199CB-BD10-4342-980C-B80A7B1AFA6D}" type="slidenum">
              <a:rPr lang="en-US" altLang="en-US">
                <a:solidFill>
                  <a:srgbClr val="898989"/>
                </a:solidFill>
                <a:latin typeface="Calibri" panose="020F0502020204030204" pitchFamily="34" charset="0"/>
              </a:rPr>
              <a:pPr eaLnBrk="1" hangingPunct="1"/>
              <a:t>54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51C3726-6037-4E7A-A69E-C6A37CFB868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4343" name="Picture 2" descr="E:\NIET\Project\xLogo11.png.pagespeed.ic.pydHLuCQEZ.png">
            <a:extLst>
              <a:ext uri="{FF2B5EF4-FFF2-40B4-BE49-F238E27FC236}">
                <a16:creationId xmlns:a16="http://schemas.microsoft.com/office/drawing/2014/main" id="{3A46420D-E34B-468B-9BCB-E25493F87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a:extLst>
              <a:ext uri="{FF2B5EF4-FFF2-40B4-BE49-F238E27FC236}">
                <a16:creationId xmlns:a16="http://schemas.microsoft.com/office/drawing/2014/main" id="{82703BC4-7574-4B01-AE9A-F454E2BA70A6}"/>
              </a:ext>
            </a:extLst>
          </p:cNvPr>
          <p:cNvSpPr>
            <a:spLocks noChangeArrowheads="1"/>
          </p:cNvSpPr>
          <p:nvPr/>
        </p:nvSpPr>
        <p:spPr bwMode="auto">
          <a:xfrm>
            <a:off x="152400" y="990600"/>
            <a:ext cx="8686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a:latin typeface="Calibri" panose="020F0502020204030204" pitchFamily="34" charset="0"/>
              </a:rPr>
              <a:t>Adjacency-matrix representation of Directed Graph</a:t>
            </a:r>
          </a:p>
        </p:txBody>
      </p:sp>
      <p:pic>
        <p:nvPicPr>
          <p:cNvPr id="14345" name="Picture 7" descr="Click to collapse">
            <a:extLst>
              <a:ext uri="{FF2B5EF4-FFF2-40B4-BE49-F238E27FC236}">
                <a16:creationId xmlns:a16="http://schemas.microsoft.com/office/drawing/2014/main" id="{E2165407-C858-4D66-A608-FA5B3310D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93070"/>
            <a:ext cx="7391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Rectangle 13">
            <a:extLst>
              <a:ext uri="{FF2B5EF4-FFF2-40B4-BE49-F238E27FC236}">
                <a16:creationId xmlns:a16="http://schemas.microsoft.com/office/drawing/2014/main" id="{8AE6FF82-0FFF-4F95-8BD3-053B348587BC}"/>
              </a:ext>
            </a:extLst>
          </p:cNvPr>
          <p:cNvSpPr>
            <a:spLocks noChangeArrowheads="1"/>
          </p:cNvSpPr>
          <p:nvPr/>
        </p:nvSpPr>
        <p:spPr bwMode="auto">
          <a:xfrm>
            <a:off x="1600200" y="3983038"/>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latin typeface="Calibri" panose="020F0502020204030204" pitchFamily="34" charset="0"/>
              </a:rPr>
              <a:t>Graph</a:t>
            </a:r>
          </a:p>
        </p:txBody>
      </p:sp>
      <p:sp>
        <p:nvSpPr>
          <p:cNvPr id="14347" name="Rectangle 14">
            <a:extLst>
              <a:ext uri="{FF2B5EF4-FFF2-40B4-BE49-F238E27FC236}">
                <a16:creationId xmlns:a16="http://schemas.microsoft.com/office/drawing/2014/main" id="{99450519-81A8-4254-9033-241CEA7CE9C7}"/>
              </a:ext>
            </a:extLst>
          </p:cNvPr>
          <p:cNvSpPr>
            <a:spLocks noChangeArrowheads="1"/>
          </p:cNvSpPr>
          <p:nvPr/>
        </p:nvSpPr>
        <p:spPr bwMode="auto">
          <a:xfrm>
            <a:off x="4191000" y="3983038"/>
            <a:ext cx="190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latin typeface="Calibri" panose="020F0502020204030204" pitchFamily="34" charset="0"/>
              </a:rPr>
              <a:t>Adjacency list</a:t>
            </a:r>
          </a:p>
        </p:txBody>
      </p:sp>
      <p:sp>
        <p:nvSpPr>
          <p:cNvPr id="14348" name="Rectangle 15">
            <a:extLst>
              <a:ext uri="{FF2B5EF4-FFF2-40B4-BE49-F238E27FC236}">
                <a16:creationId xmlns:a16="http://schemas.microsoft.com/office/drawing/2014/main" id="{4FDEBFDF-0E61-47CB-BC9B-8C34886AFDAA}"/>
              </a:ext>
            </a:extLst>
          </p:cNvPr>
          <p:cNvSpPr>
            <a:spLocks noChangeArrowheads="1"/>
          </p:cNvSpPr>
          <p:nvPr/>
        </p:nvSpPr>
        <p:spPr bwMode="auto">
          <a:xfrm>
            <a:off x="7315200" y="3962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Calibri" panose="020F0502020204030204" pitchFamily="34" charset="0"/>
              </a:rPr>
              <a:t>Adjacency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345"/>
                                        </p:tgtEl>
                                        <p:attrNameLst>
                                          <p:attrName>style.visibility</p:attrName>
                                        </p:attrNameLst>
                                      </p:cBhvr>
                                      <p:to>
                                        <p:strVal val="visible"/>
                                      </p:to>
                                    </p:set>
                                    <p:animEffect transition="in" filter="barn(inVertical)">
                                      <p:cBhvr>
                                        <p:cTn id="7" dur="500"/>
                                        <p:tgtEl>
                                          <p:spTgt spid="14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AFE8428A-CD2C-46E9-B696-A7927FC2F7B2}"/>
              </a:ext>
            </a:extLst>
          </p:cNvPr>
          <p:cNvSpPr>
            <a:spLocks noGrp="1"/>
          </p:cNvSpPr>
          <p:nvPr>
            <p:ph idx="4294967295"/>
          </p:nvPr>
        </p:nvSpPr>
        <p:spPr>
          <a:xfrm>
            <a:off x="533400" y="838200"/>
            <a:ext cx="8305800" cy="48307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66AEC218-69D1-4148-AAA5-09A9F78D67DC}"/>
              </a:ext>
            </a:extLst>
          </p:cNvPr>
          <p:cNvSpPr>
            <a:spLocks noGrp="1"/>
          </p:cNvSpPr>
          <p:nvPr>
            <p:ph type="dt" sz="quarter" idx="10"/>
          </p:nvPr>
        </p:nvSpPr>
        <p:spPr/>
        <p:txBody>
          <a:bodyPr/>
          <a:lstStyle/>
          <a:p>
            <a:pPr>
              <a:defRPr/>
            </a:pPr>
            <a:fld id="{5527762D-46F9-4C3F-92A9-E528C7BDD07E}" type="datetime1">
              <a:rPr lang="en-US" smtClean="0"/>
              <a:t>12/8/2024</a:t>
            </a:fld>
            <a:endParaRPr lang="en-US"/>
          </a:p>
        </p:txBody>
      </p:sp>
      <p:sp>
        <p:nvSpPr>
          <p:cNvPr id="5" name="Footer Placeholder 4">
            <a:extLst>
              <a:ext uri="{FF2B5EF4-FFF2-40B4-BE49-F238E27FC236}">
                <a16:creationId xmlns:a16="http://schemas.microsoft.com/office/drawing/2014/main" id="{BCA24A39-F7DB-4E4A-85D0-684A74B2EE11}"/>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95156997-1EE5-4E8D-97B6-A9EF273A2C0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2ECB3D-7F6C-417E-92E0-C62DE83E18A7}" type="slidenum">
              <a:rPr lang="en-US" altLang="en-US">
                <a:solidFill>
                  <a:srgbClr val="898989"/>
                </a:solidFill>
                <a:latin typeface="Calibri" panose="020F0502020204030204" pitchFamily="34" charset="0"/>
              </a:rPr>
              <a:pPr eaLnBrk="1" hangingPunct="1"/>
              <a:t>55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4B69BEC-EE34-452E-A66B-5CC0CC15826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5367" name="Picture 2" descr="E:\NIET\Project\xLogo11.png.pagespeed.ic.pydHLuCQEZ.png">
            <a:extLst>
              <a:ext uri="{FF2B5EF4-FFF2-40B4-BE49-F238E27FC236}">
                <a16:creationId xmlns:a16="http://schemas.microsoft.com/office/drawing/2014/main" id="{71FCA7AE-0838-40EE-81FB-28239E228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11">
            <a:extLst>
              <a:ext uri="{FF2B5EF4-FFF2-40B4-BE49-F238E27FC236}">
                <a16:creationId xmlns:a16="http://schemas.microsoft.com/office/drawing/2014/main" id="{C8850B29-9139-4F80-A594-C4DDD6AAC938}"/>
              </a:ext>
            </a:extLst>
          </p:cNvPr>
          <p:cNvSpPr>
            <a:spLocks noChangeArrowheads="1"/>
          </p:cNvSpPr>
          <p:nvPr/>
        </p:nvSpPr>
        <p:spPr bwMode="auto">
          <a:xfrm>
            <a:off x="152400" y="990600"/>
            <a:ext cx="868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latin typeface="Calibri" panose="020F0502020204030204" pitchFamily="34" charset="0"/>
              </a:rPr>
              <a:t>Adjacency-matrix representation of Undirected Graph</a:t>
            </a:r>
          </a:p>
        </p:txBody>
      </p:sp>
      <p:sp>
        <p:nvSpPr>
          <p:cNvPr id="15369" name="Rectangle 13">
            <a:extLst>
              <a:ext uri="{FF2B5EF4-FFF2-40B4-BE49-F238E27FC236}">
                <a16:creationId xmlns:a16="http://schemas.microsoft.com/office/drawing/2014/main" id="{1D4143A3-997C-4E14-B878-BE3E76FF4929}"/>
              </a:ext>
            </a:extLst>
          </p:cNvPr>
          <p:cNvSpPr>
            <a:spLocks noChangeArrowheads="1"/>
          </p:cNvSpPr>
          <p:nvPr/>
        </p:nvSpPr>
        <p:spPr bwMode="auto">
          <a:xfrm>
            <a:off x="457200" y="3810000"/>
            <a:ext cx="2133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US" altLang="en-US">
              <a:latin typeface="Calibri" panose="020F0502020204030204" pitchFamily="34" charset="0"/>
            </a:endParaRPr>
          </a:p>
          <a:p>
            <a:pPr algn="ctr" eaLnBrk="1" hangingPunct="1">
              <a:spcBef>
                <a:spcPct val="50000"/>
              </a:spcBef>
            </a:pPr>
            <a:r>
              <a:rPr lang="en-US" altLang="en-US">
                <a:latin typeface="Calibri" panose="020F0502020204030204" pitchFamily="34" charset="0"/>
              </a:rPr>
              <a:t>Graph</a:t>
            </a:r>
          </a:p>
        </p:txBody>
      </p:sp>
      <p:sp>
        <p:nvSpPr>
          <p:cNvPr id="15370" name="Rectangle 14">
            <a:extLst>
              <a:ext uri="{FF2B5EF4-FFF2-40B4-BE49-F238E27FC236}">
                <a16:creationId xmlns:a16="http://schemas.microsoft.com/office/drawing/2014/main" id="{0152ED2D-A3FD-47D5-9FDE-51E80F2F54E5}"/>
              </a:ext>
            </a:extLst>
          </p:cNvPr>
          <p:cNvSpPr>
            <a:spLocks noChangeArrowheads="1"/>
          </p:cNvSpPr>
          <p:nvPr/>
        </p:nvSpPr>
        <p:spPr bwMode="auto">
          <a:xfrm>
            <a:off x="3581400" y="3810000"/>
            <a:ext cx="2286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US" altLang="en-US">
              <a:latin typeface="Calibri" panose="020F0502020204030204" pitchFamily="34" charset="0"/>
            </a:endParaRPr>
          </a:p>
          <a:p>
            <a:pPr algn="ctr" eaLnBrk="1" hangingPunct="1">
              <a:spcBef>
                <a:spcPct val="50000"/>
              </a:spcBef>
            </a:pPr>
            <a:r>
              <a:rPr lang="en-US" altLang="en-US">
                <a:latin typeface="Calibri" panose="020F0502020204030204" pitchFamily="34" charset="0"/>
              </a:rPr>
              <a:t>Adjacency list</a:t>
            </a:r>
          </a:p>
        </p:txBody>
      </p:sp>
      <p:sp>
        <p:nvSpPr>
          <p:cNvPr id="15371" name="Rectangle 15">
            <a:extLst>
              <a:ext uri="{FF2B5EF4-FFF2-40B4-BE49-F238E27FC236}">
                <a16:creationId xmlns:a16="http://schemas.microsoft.com/office/drawing/2014/main" id="{D3A5D038-CCA0-47E1-AD74-E50A65D9102B}"/>
              </a:ext>
            </a:extLst>
          </p:cNvPr>
          <p:cNvSpPr>
            <a:spLocks noChangeArrowheads="1"/>
          </p:cNvSpPr>
          <p:nvPr/>
        </p:nvSpPr>
        <p:spPr bwMode="auto">
          <a:xfrm>
            <a:off x="7315200" y="3733800"/>
            <a:ext cx="1828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en-US">
              <a:latin typeface="Calibri" panose="020F0502020204030204" pitchFamily="34" charset="0"/>
            </a:endParaRPr>
          </a:p>
          <a:p>
            <a:pPr eaLnBrk="1" hangingPunct="1">
              <a:spcBef>
                <a:spcPct val="50000"/>
              </a:spcBef>
            </a:pPr>
            <a:r>
              <a:rPr lang="en-US" altLang="en-US">
                <a:latin typeface="Calibri" panose="020F0502020204030204" pitchFamily="34" charset="0"/>
              </a:rPr>
              <a:t>Adjacency matrix</a:t>
            </a:r>
          </a:p>
        </p:txBody>
      </p:sp>
      <p:pic>
        <p:nvPicPr>
          <p:cNvPr id="15372" name="Picture 8" descr="Click to collapse">
            <a:extLst>
              <a:ext uri="{FF2B5EF4-FFF2-40B4-BE49-F238E27FC236}">
                <a16:creationId xmlns:a16="http://schemas.microsoft.com/office/drawing/2014/main" id="{8268E124-7C7F-435D-8013-BDAE53D57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52600"/>
            <a:ext cx="7848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372"/>
                                        </p:tgtEl>
                                        <p:attrNameLst>
                                          <p:attrName>style.visibility</p:attrName>
                                        </p:attrNameLst>
                                      </p:cBhvr>
                                      <p:to>
                                        <p:strVal val="visible"/>
                                      </p:to>
                                    </p:set>
                                    <p:animEffect transition="in" filter="barn(inVertical)">
                                      <p:cBhvr>
                                        <p:cTn id="7" dur="500"/>
                                        <p:tgtEl>
                                          <p:spTgt spid="15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D0BD907D-95AC-497F-9925-6CA1C679182F}"/>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52FD880E-ACD6-4C54-A796-7E35640EC759}"/>
              </a:ext>
            </a:extLst>
          </p:cNvPr>
          <p:cNvSpPr>
            <a:spLocks noGrp="1"/>
          </p:cNvSpPr>
          <p:nvPr>
            <p:ph type="dt" sz="quarter" idx="10"/>
          </p:nvPr>
        </p:nvSpPr>
        <p:spPr/>
        <p:txBody>
          <a:bodyPr/>
          <a:lstStyle/>
          <a:p>
            <a:pPr>
              <a:defRPr/>
            </a:pPr>
            <a:fld id="{32E5F389-C21A-435F-BFD0-E19945FC7F14}" type="datetime1">
              <a:rPr lang="en-US" smtClean="0"/>
              <a:t>12/8/2024</a:t>
            </a:fld>
            <a:endParaRPr lang="en-US"/>
          </a:p>
        </p:txBody>
      </p:sp>
      <p:sp>
        <p:nvSpPr>
          <p:cNvPr id="5" name="Footer Placeholder 4">
            <a:extLst>
              <a:ext uri="{FF2B5EF4-FFF2-40B4-BE49-F238E27FC236}">
                <a16:creationId xmlns:a16="http://schemas.microsoft.com/office/drawing/2014/main" id="{C07CE18B-C61D-46E9-A168-F1E5229D43DE}"/>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E58457BD-8B03-4667-8A4E-6757839F600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5575B1-7B42-46BD-BDEB-5C4DFA58916B}" type="slidenum">
              <a:rPr lang="en-US" altLang="en-US">
                <a:solidFill>
                  <a:srgbClr val="898989"/>
                </a:solidFill>
                <a:latin typeface="Calibri" panose="020F0502020204030204" pitchFamily="34" charset="0"/>
              </a:rPr>
              <a:pPr eaLnBrk="1" hangingPunct="1"/>
              <a:t>56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A51720A-A662-4585-B737-0400C63AD2C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6391" name="Picture 2" descr="E:\NIET\Project\xLogo11.png.pagespeed.ic.pydHLuCQEZ.png">
            <a:extLst>
              <a:ext uri="{FF2B5EF4-FFF2-40B4-BE49-F238E27FC236}">
                <a16:creationId xmlns:a16="http://schemas.microsoft.com/office/drawing/2014/main" id="{2C759FDC-B5E1-415E-9A88-310DB0950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Rectangle 8">
            <a:extLst>
              <a:ext uri="{FF2B5EF4-FFF2-40B4-BE49-F238E27FC236}">
                <a16:creationId xmlns:a16="http://schemas.microsoft.com/office/drawing/2014/main" id="{C0E63B88-DCB7-4745-BAFF-7850B23B2E8B}"/>
              </a:ext>
            </a:extLst>
          </p:cNvPr>
          <p:cNvSpPr>
            <a:spLocks noChangeArrowheads="1"/>
          </p:cNvSpPr>
          <p:nvPr/>
        </p:nvSpPr>
        <p:spPr bwMode="auto">
          <a:xfrm>
            <a:off x="457200" y="1143000"/>
            <a:ext cx="8382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200" b="1" dirty="0">
                <a:latin typeface="Calibri" panose="020F0502020204030204" pitchFamily="34" charset="0"/>
              </a:rPr>
              <a:t>Minimum Spanning Tree</a:t>
            </a:r>
          </a:p>
          <a:p>
            <a:pPr algn="just" eaLnBrk="1" hangingPunct="1"/>
            <a:r>
              <a:rPr lang="en-US" altLang="en-US" sz="2200" dirty="0">
                <a:latin typeface="Calibri" panose="020F0502020204030204" pitchFamily="34" charset="0"/>
              </a:rPr>
              <a:t>A spanning tree of a connected graph G contains all the nodes and has edges, which connects all the nodes. So number of edges will be 1 less than the number of nodes. </a:t>
            </a:r>
          </a:p>
          <a:p>
            <a:pPr algn="just" eaLnBrk="1" hangingPunct="1"/>
            <a:endParaRPr lang="en-US" altLang="en-US" sz="2200" dirty="0">
              <a:latin typeface="Calibri" panose="020F0502020204030204" pitchFamily="34" charset="0"/>
            </a:endParaRPr>
          </a:p>
          <a:p>
            <a:pPr algn="just" eaLnBrk="1" hangingPunct="1"/>
            <a:r>
              <a:rPr lang="en-US" altLang="en-US" sz="2200" b="1" dirty="0">
                <a:latin typeface="Calibri" panose="020F0502020204030204" pitchFamily="34" charset="0"/>
              </a:rPr>
              <a:t>Spanning Trees</a:t>
            </a:r>
            <a:r>
              <a:rPr lang="en-US" altLang="en-US" sz="2200" dirty="0">
                <a:latin typeface="Calibri" panose="020F0502020204030204" pitchFamily="34" charset="0"/>
              </a:rPr>
              <a:t>: A sub graph T of a undirected graph G=(V,E) is a spanning tree of G if it is a tree and contains every vertex of G. </a:t>
            </a:r>
          </a:p>
          <a:p>
            <a:pPr algn="just" eaLnBrk="1" hangingPunct="1"/>
            <a:r>
              <a:rPr lang="en-US" altLang="en-US" sz="2200" dirty="0">
                <a:latin typeface="Calibri" panose="020F0502020204030204" pitchFamily="34" charset="0"/>
              </a:rPr>
              <a:t>A minimum spanning tree is a sub graph of an undirected weighted graph G, such that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94515245-DF20-4505-8220-AC775199D102}"/>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ECEA0DCF-FEB8-44B9-BC54-5132CDD98A3F}"/>
              </a:ext>
            </a:extLst>
          </p:cNvPr>
          <p:cNvSpPr>
            <a:spLocks noGrp="1"/>
          </p:cNvSpPr>
          <p:nvPr>
            <p:ph type="dt" sz="quarter" idx="10"/>
          </p:nvPr>
        </p:nvSpPr>
        <p:spPr/>
        <p:txBody>
          <a:bodyPr/>
          <a:lstStyle/>
          <a:p>
            <a:pPr>
              <a:defRPr/>
            </a:pPr>
            <a:fld id="{CAFBB454-3369-4E7F-B789-777E72851BB9}" type="datetime1">
              <a:rPr lang="en-US" smtClean="0"/>
              <a:t>12/8/2024</a:t>
            </a:fld>
            <a:endParaRPr lang="en-US"/>
          </a:p>
        </p:txBody>
      </p:sp>
      <p:sp>
        <p:nvSpPr>
          <p:cNvPr id="5" name="Footer Placeholder 4">
            <a:extLst>
              <a:ext uri="{FF2B5EF4-FFF2-40B4-BE49-F238E27FC236}">
                <a16:creationId xmlns:a16="http://schemas.microsoft.com/office/drawing/2014/main" id="{92781E4B-1C1B-487B-A730-C282D3FFA997}"/>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68B6BE0C-0B16-456B-AE53-C64C5E87FF1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7E2BCA-FA80-4159-BF1C-10E15FA94CD8}" type="slidenum">
              <a:rPr lang="en-US" altLang="en-US">
                <a:solidFill>
                  <a:srgbClr val="898989"/>
                </a:solidFill>
                <a:latin typeface="Calibri" panose="020F0502020204030204" pitchFamily="34" charset="0"/>
              </a:rPr>
              <a:pPr eaLnBrk="1" hangingPunct="1"/>
              <a:t>57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FB805C3-7C60-48A5-9F03-E07A6419813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7415" name="Picture 2" descr="E:\NIET\Project\xLogo11.png.pagespeed.ic.pydHLuCQEZ.png">
            <a:extLst>
              <a:ext uri="{FF2B5EF4-FFF2-40B4-BE49-F238E27FC236}">
                <a16:creationId xmlns:a16="http://schemas.microsoft.com/office/drawing/2014/main" id="{6895CD7C-B674-4912-B8A7-B323BB684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09600" y="1371600"/>
            <a:ext cx="7239000" cy="3139321"/>
          </a:xfrm>
          <a:prstGeom prst="rect">
            <a:avLst/>
          </a:prstGeom>
        </p:spPr>
        <p:txBody>
          <a:bodyPr wrap="square">
            <a:spAutoFit/>
          </a:bodyPr>
          <a:lstStyle/>
          <a:p>
            <a:r>
              <a:rPr lang="en-US" b="1" dirty="0"/>
              <a:t>Algorithm of </a:t>
            </a:r>
            <a:r>
              <a:rPr lang="en-US" b="1" dirty="0" err="1"/>
              <a:t>Kruskal's</a:t>
            </a:r>
            <a:endParaRPr lang="en-US" b="1" dirty="0"/>
          </a:p>
          <a:p>
            <a:endParaRPr lang="en-US" b="1" dirty="0"/>
          </a:p>
          <a:p>
            <a:r>
              <a:rPr lang="en-US" dirty="0"/>
              <a:t>For any graph, </a:t>
            </a:r>
            <a:r>
              <a:rPr lang="en-US" i="1" dirty="0"/>
              <a:t>G</a:t>
            </a:r>
            <a:r>
              <a:rPr lang="en-US" dirty="0"/>
              <a:t>=(</a:t>
            </a:r>
            <a:r>
              <a:rPr lang="en-US" i="1" dirty="0"/>
              <a:t>V</a:t>
            </a:r>
            <a:r>
              <a:rPr lang="en-US" dirty="0"/>
              <a:t>,</a:t>
            </a:r>
            <a:r>
              <a:rPr lang="en-US" i="1" dirty="0"/>
              <a:t>E</a:t>
            </a:r>
            <a:r>
              <a:rPr lang="en-US" dirty="0"/>
              <a:t>), finding an MST using </a:t>
            </a:r>
            <a:r>
              <a:rPr lang="en-US" dirty="0" err="1"/>
              <a:t>Kruskal's</a:t>
            </a:r>
            <a:r>
              <a:rPr lang="en-US" dirty="0"/>
              <a:t> algorithm involves the following steps –</a:t>
            </a:r>
          </a:p>
          <a:p>
            <a:endParaRPr lang="en-US" dirty="0"/>
          </a:p>
          <a:p>
            <a:pPr marL="285750" indent="-285750">
              <a:buFont typeface="Arial" pitchFamily="34" charset="0"/>
              <a:buChar char="•"/>
            </a:pPr>
            <a:r>
              <a:rPr lang="en-US" dirty="0"/>
              <a:t>Sort all the edges of the graph in ascending order of their weights.</a:t>
            </a:r>
          </a:p>
          <a:p>
            <a:pPr marL="285750" indent="-285750">
              <a:buFont typeface="Arial" pitchFamily="34" charset="0"/>
              <a:buChar char="•"/>
            </a:pPr>
            <a:endParaRPr lang="en-US" dirty="0"/>
          </a:p>
          <a:p>
            <a:pPr marL="285750" indent="-285750">
              <a:buFont typeface="Arial" pitchFamily="34" charset="0"/>
              <a:buChar char="•"/>
            </a:pPr>
            <a:r>
              <a:rPr lang="en-US" dirty="0"/>
              <a:t>Check the edge with minimum weight, if including it in the answer forms a cycle discard it, otherwise include it in the answer.</a:t>
            </a:r>
          </a:p>
          <a:p>
            <a:pPr marL="285750" indent="-285750">
              <a:buFont typeface="Arial" pitchFamily="34" charset="0"/>
              <a:buChar char="•"/>
            </a:pPr>
            <a:endParaRPr lang="en-US" dirty="0"/>
          </a:p>
          <a:p>
            <a:pPr marL="285750" indent="-285750">
              <a:buFont typeface="Arial" pitchFamily="34" charset="0"/>
              <a:buChar char="•"/>
            </a:pPr>
            <a:r>
              <a:rPr lang="en-US" dirty="0"/>
              <a:t>Repeat the above step until we have chosen </a:t>
            </a:r>
            <a:r>
              <a:rPr lang="en-US" i="1" dirty="0"/>
              <a:t>V</a:t>
            </a:r>
            <a:r>
              <a:rPr lang="en-US" dirty="0"/>
              <a:t>−1 edges.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0AF1B873-5812-47E8-845E-3CB32AF5EAC5}"/>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BB151B2F-5610-4BF0-8C0B-AF80B0511B99}"/>
              </a:ext>
            </a:extLst>
          </p:cNvPr>
          <p:cNvSpPr>
            <a:spLocks noGrp="1"/>
          </p:cNvSpPr>
          <p:nvPr>
            <p:ph type="dt" sz="quarter" idx="10"/>
          </p:nvPr>
        </p:nvSpPr>
        <p:spPr/>
        <p:txBody>
          <a:bodyPr/>
          <a:lstStyle/>
          <a:p>
            <a:pPr>
              <a:defRPr/>
            </a:pPr>
            <a:fld id="{9AF62F5D-00D8-4FC8-B7BA-C3129230CA99}" type="datetime1">
              <a:rPr lang="en-US" smtClean="0"/>
              <a:t>12/8/2024</a:t>
            </a:fld>
            <a:endParaRPr lang="en-US"/>
          </a:p>
        </p:txBody>
      </p:sp>
      <p:sp>
        <p:nvSpPr>
          <p:cNvPr id="5" name="Footer Placeholder 4">
            <a:extLst>
              <a:ext uri="{FF2B5EF4-FFF2-40B4-BE49-F238E27FC236}">
                <a16:creationId xmlns:a16="http://schemas.microsoft.com/office/drawing/2014/main" id="{067B5935-BA2A-457B-AFFC-1A23EC57CF0F}"/>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7131175F-4BCB-4A78-B618-6EE45454224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D4A1F8F-1937-4F40-A812-6C769DCB5948}" type="slidenum">
              <a:rPr lang="en-US" altLang="en-US">
                <a:solidFill>
                  <a:srgbClr val="898989"/>
                </a:solidFill>
                <a:latin typeface="Calibri" panose="020F0502020204030204" pitchFamily="34" charset="0"/>
              </a:rPr>
              <a:pPr eaLnBrk="1" hangingPunct="1"/>
              <a:t>58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674E49E-D112-4720-B6D5-F603B759BE5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8439" name="Picture 2" descr="E:\NIET\Project\xLogo11.png.pagespeed.ic.pydHLuCQEZ.png">
            <a:extLst>
              <a:ext uri="{FF2B5EF4-FFF2-40B4-BE49-F238E27FC236}">
                <a16:creationId xmlns:a16="http://schemas.microsoft.com/office/drawing/2014/main" id="{26DB6051-D7E7-4279-B119-E2FCA150C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Rectangle 8">
            <a:extLst>
              <a:ext uri="{FF2B5EF4-FFF2-40B4-BE49-F238E27FC236}">
                <a16:creationId xmlns:a16="http://schemas.microsoft.com/office/drawing/2014/main" id="{E369003C-0977-498D-AE77-AB95ED93AB96}"/>
              </a:ext>
            </a:extLst>
          </p:cNvPr>
          <p:cNvSpPr>
            <a:spLocks noChangeArrowheads="1"/>
          </p:cNvSpPr>
          <p:nvPr/>
        </p:nvSpPr>
        <p:spPr bwMode="auto">
          <a:xfrm>
            <a:off x="609600" y="1219200"/>
            <a:ext cx="76962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Calibri" panose="020F0502020204030204" pitchFamily="34" charset="0"/>
              </a:rPr>
              <a:t>Kruskal’s working Rule</a:t>
            </a:r>
          </a:p>
          <a:p>
            <a:pPr eaLnBrk="1" hangingPunct="1"/>
            <a:endParaRPr lang="en-US" altLang="en-US" sz="2200" b="1" dirty="0">
              <a:latin typeface="Calibri" panose="020F0502020204030204" pitchFamily="34" charset="0"/>
            </a:endParaRPr>
          </a:p>
          <a:p>
            <a:pPr eaLnBrk="1" hangingPunct="1"/>
            <a:r>
              <a:rPr lang="en-US" altLang="en-US" sz="2200" dirty="0">
                <a:latin typeface="Calibri" panose="020F0502020204030204" pitchFamily="34" charset="0"/>
              </a:rPr>
              <a:t>● Select minimum weighted edge in graph</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Choose the next minimum weighted edge</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Repeat step2 until all edges are not explored</a:t>
            </a:r>
          </a:p>
          <a:p>
            <a:pPr eaLnBrk="1" hangingPunct="1"/>
            <a:endParaRPr lang="en-US" altLang="en-US" sz="2200" dirty="0">
              <a:latin typeface="Calibri" panose="020F0502020204030204" pitchFamily="34" charset="0"/>
            </a:endParaRPr>
          </a:p>
          <a:p>
            <a:pPr eaLnBrk="1" hangingPunct="1"/>
            <a:endParaRPr lang="en-US" altLang="en-US" sz="2200" dirty="0">
              <a:latin typeface="Calibri" panose="020F05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CB891915-BC5E-452A-8A3C-85A9DEB491B5}"/>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07137D93-B73B-46C8-8F9A-B4B60147CE5D}"/>
              </a:ext>
            </a:extLst>
          </p:cNvPr>
          <p:cNvSpPr>
            <a:spLocks noGrp="1"/>
          </p:cNvSpPr>
          <p:nvPr>
            <p:ph type="dt" sz="quarter" idx="10"/>
          </p:nvPr>
        </p:nvSpPr>
        <p:spPr/>
        <p:txBody>
          <a:bodyPr/>
          <a:lstStyle/>
          <a:p>
            <a:pPr>
              <a:defRPr/>
            </a:pPr>
            <a:fld id="{1D7C66B0-B1CE-4B0E-91E8-2FE0E8F7FF36}" type="datetime1">
              <a:rPr lang="en-US" smtClean="0"/>
              <a:t>12/8/2024</a:t>
            </a:fld>
            <a:endParaRPr lang="en-US"/>
          </a:p>
        </p:txBody>
      </p:sp>
      <p:sp>
        <p:nvSpPr>
          <p:cNvPr id="5" name="Footer Placeholder 4">
            <a:extLst>
              <a:ext uri="{FF2B5EF4-FFF2-40B4-BE49-F238E27FC236}">
                <a16:creationId xmlns:a16="http://schemas.microsoft.com/office/drawing/2014/main" id="{653E9663-3F08-4141-BA15-993C3A6696BC}"/>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50C6BFB8-8D5B-407F-A130-CDF61B57B51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2B37654-D464-47C7-A076-AE7F750D1639}" type="slidenum">
              <a:rPr lang="en-US" altLang="en-US">
                <a:solidFill>
                  <a:srgbClr val="898989"/>
                </a:solidFill>
                <a:latin typeface="Calibri" panose="020F0502020204030204" pitchFamily="34" charset="0"/>
              </a:rPr>
              <a:pPr eaLnBrk="1" hangingPunct="1"/>
              <a:t>59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18BB645-A058-4701-BA22-10F1B4FAED0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19463" name="Picture 2" descr="E:\NIET\Project\xLogo11.png.pagespeed.ic.pydHLuCQEZ.png">
            <a:extLst>
              <a:ext uri="{FF2B5EF4-FFF2-40B4-BE49-F238E27FC236}">
                <a16:creationId xmlns:a16="http://schemas.microsoft.com/office/drawing/2014/main" id="{F5BEA3FB-3AC5-48BC-B278-5935818F3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9">
            <a:extLst>
              <a:ext uri="{FF2B5EF4-FFF2-40B4-BE49-F238E27FC236}">
                <a16:creationId xmlns:a16="http://schemas.microsoft.com/office/drawing/2014/main" id="{4E898284-B0F5-46E0-90AB-B1E949419FFA}"/>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 name="Group 30">
            <a:extLst>
              <a:ext uri="{FF2B5EF4-FFF2-40B4-BE49-F238E27FC236}">
                <a16:creationId xmlns:a16="http://schemas.microsoft.com/office/drawing/2014/main" id="{A4B4B722-68F0-4661-BB2F-778F94B74216}"/>
              </a:ext>
            </a:extLst>
          </p:cNvPr>
          <p:cNvGrpSpPr>
            <a:grpSpLocks/>
          </p:cNvGrpSpPr>
          <p:nvPr/>
        </p:nvGrpSpPr>
        <p:grpSpPr bwMode="auto">
          <a:xfrm>
            <a:off x="468313" y="1981200"/>
            <a:ext cx="5475287" cy="3935413"/>
            <a:chOff x="864" y="576"/>
            <a:chExt cx="3456" cy="2965"/>
          </a:xfrm>
        </p:grpSpPr>
        <p:sp>
          <p:nvSpPr>
            <p:cNvPr id="19467" name="Line 2">
              <a:extLst>
                <a:ext uri="{FF2B5EF4-FFF2-40B4-BE49-F238E27FC236}">
                  <a16:creationId xmlns:a16="http://schemas.microsoft.com/office/drawing/2014/main" id="{BAFDAACB-FBE4-44DD-846E-83FF647B0BA3}"/>
                </a:ext>
              </a:extLst>
            </p:cNvPr>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68" name="Line 3">
              <a:extLst>
                <a:ext uri="{FF2B5EF4-FFF2-40B4-BE49-F238E27FC236}">
                  <a16:creationId xmlns:a16="http://schemas.microsoft.com/office/drawing/2014/main" id="{5B17F1BA-25CF-4246-9A3C-FBF64A6E9665}"/>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69" name="Line 4">
              <a:extLst>
                <a:ext uri="{FF2B5EF4-FFF2-40B4-BE49-F238E27FC236}">
                  <a16:creationId xmlns:a16="http://schemas.microsoft.com/office/drawing/2014/main" id="{F43393B4-647C-4014-817A-EED2C4AA6B69}"/>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0" name="Line 5">
              <a:extLst>
                <a:ext uri="{FF2B5EF4-FFF2-40B4-BE49-F238E27FC236}">
                  <a16:creationId xmlns:a16="http://schemas.microsoft.com/office/drawing/2014/main" id="{90306B06-3903-48FB-98D0-B9BB3700BECC}"/>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1" name="Line 6">
              <a:extLst>
                <a:ext uri="{FF2B5EF4-FFF2-40B4-BE49-F238E27FC236}">
                  <a16:creationId xmlns:a16="http://schemas.microsoft.com/office/drawing/2014/main" id="{1D368F94-17AB-4119-9FF2-1721EF54CAB1}"/>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2" name="Line 7">
              <a:extLst>
                <a:ext uri="{FF2B5EF4-FFF2-40B4-BE49-F238E27FC236}">
                  <a16:creationId xmlns:a16="http://schemas.microsoft.com/office/drawing/2014/main" id="{49745E02-AE6F-4ADE-A685-7EBE06A8EEDB}"/>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3" name="Line 8">
              <a:extLst>
                <a:ext uri="{FF2B5EF4-FFF2-40B4-BE49-F238E27FC236}">
                  <a16:creationId xmlns:a16="http://schemas.microsoft.com/office/drawing/2014/main" id="{4FDEE413-400C-4977-A897-7D6897BA8151}"/>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4" name="Line 9">
              <a:extLst>
                <a:ext uri="{FF2B5EF4-FFF2-40B4-BE49-F238E27FC236}">
                  <a16:creationId xmlns:a16="http://schemas.microsoft.com/office/drawing/2014/main" id="{E949A437-23F2-4915-B17A-3B21EBC16758}"/>
                </a:ext>
              </a:extLst>
            </p:cNvPr>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5" name="Line 10">
              <a:extLst>
                <a:ext uri="{FF2B5EF4-FFF2-40B4-BE49-F238E27FC236}">
                  <a16:creationId xmlns:a16="http://schemas.microsoft.com/office/drawing/2014/main" id="{9EDFFA6E-1AEE-43CA-A2E2-C113242D39EC}"/>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6" name="Line 11">
              <a:extLst>
                <a:ext uri="{FF2B5EF4-FFF2-40B4-BE49-F238E27FC236}">
                  <a16:creationId xmlns:a16="http://schemas.microsoft.com/office/drawing/2014/main" id="{FEEEC1FB-A2FA-4C8C-A33C-1CC09438CC38}"/>
                </a:ext>
              </a:extLst>
            </p:cNvPr>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7" name="Text Box 12">
              <a:extLst>
                <a:ext uri="{FF2B5EF4-FFF2-40B4-BE49-F238E27FC236}">
                  <a16:creationId xmlns:a16="http://schemas.microsoft.com/office/drawing/2014/main" id="{BBBE0CC0-9BB2-497A-A132-AD234FCC1D18}"/>
                </a:ext>
              </a:extLst>
            </p:cNvPr>
            <p:cNvSpPr txBox="1">
              <a:spLocks noChangeArrowheads="1"/>
            </p:cNvSpPr>
            <p:nvPr/>
          </p:nvSpPr>
          <p:spPr bwMode="auto">
            <a:xfrm>
              <a:off x="864" y="18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19478" name="Text Box 13">
              <a:extLst>
                <a:ext uri="{FF2B5EF4-FFF2-40B4-BE49-F238E27FC236}">
                  <a16:creationId xmlns:a16="http://schemas.microsoft.com/office/drawing/2014/main" id="{4A39605E-585A-4036-BA12-81B4D4925306}"/>
                </a:ext>
              </a:extLst>
            </p:cNvPr>
            <p:cNvSpPr txBox="1">
              <a:spLocks noChangeArrowheads="1"/>
            </p:cNvSpPr>
            <p:nvPr/>
          </p:nvSpPr>
          <p:spPr bwMode="auto">
            <a:xfrm>
              <a:off x="2688" y="1968"/>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19479" name="Text Box 14">
              <a:extLst>
                <a:ext uri="{FF2B5EF4-FFF2-40B4-BE49-F238E27FC236}">
                  <a16:creationId xmlns:a16="http://schemas.microsoft.com/office/drawing/2014/main" id="{E6C36166-FE25-4AE1-B4A9-C3A1B0904EAD}"/>
                </a:ext>
              </a:extLst>
            </p:cNvPr>
            <p:cNvSpPr txBox="1">
              <a:spLocks noChangeArrowheads="1"/>
            </p:cNvSpPr>
            <p:nvPr/>
          </p:nvSpPr>
          <p:spPr bwMode="auto">
            <a:xfrm>
              <a:off x="1728"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19480" name="Text Box 15">
              <a:extLst>
                <a:ext uri="{FF2B5EF4-FFF2-40B4-BE49-F238E27FC236}">
                  <a16:creationId xmlns:a16="http://schemas.microsoft.com/office/drawing/2014/main" id="{07B99414-57E3-4B9F-BA48-D1776712E745}"/>
                </a:ext>
              </a:extLst>
            </p:cNvPr>
            <p:cNvSpPr txBox="1">
              <a:spLocks noChangeArrowheads="1"/>
            </p:cNvSpPr>
            <p:nvPr/>
          </p:nvSpPr>
          <p:spPr bwMode="auto">
            <a:xfrm>
              <a:off x="3312" y="6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19481" name="Text Box 16">
              <a:extLst>
                <a:ext uri="{FF2B5EF4-FFF2-40B4-BE49-F238E27FC236}">
                  <a16:creationId xmlns:a16="http://schemas.microsoft.com/office/drawing/2014/main" id="{FC3CA504-7140-47D6-AA5B-EB0F5DCA5513}"/>
                </a:ext>
              </a:extLst>
            </p:cNvPr>
            <p:cNvSpPr txBox="1">
              <a:spLocks noChangeArrowheads="1"/>
            </p:cNvSpPr>
            <p:nvPr/>
          </p:nvSpPr>
          <p:spPr bwMode="auto">
            <a:xfrm>
              <a:off x="4032" y="192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19482" name="Text Box 17">
              <a:extLst>
                <a:ext uri="{FF2B5EF4-FFF2-40B4-BE49-F238E27FC236}">
                  <a16:creationId xmlns:a16="http://schemas.microsoft.com/office/drawing/2014/main" id="{C2B66B6C-63EB-4C7E-9518-449628D3D998}"/>
                </a:ext>
              </a:extLst>
            </p:cNvPr>
            <p:cNvSpPr txBox="1">
              <a:spLocks noChangeArrowheads="1"/>
            </p:cNvSpPr>
            <p:nvPr/>
          </p:nvSpPr>
          <p:spPr bwMode="auto">
            <a:xfrm>
              <a:off x="2352" y="32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19483" name="Text Box 18">
              <a:extLst>
                <a:ext uri="{FF2B5EF4-FFF2-40B4-BE49-F238E27FC236}">
                  <a16:creationId xmlns:a16="http://schemas.microsoft.com/office/drawing/2014/main" id="{DAF5DF4C-B9B4-4F92-8093-4AD1CAB4F9C4}"/>
                </a:ext>
              </a:extLst>
            </p:cNvPr>
            <p:cNvSpPr txBox="1">
              <a:spLocks noChangeArrowheads="1"/>
            </p:cNvSpPr>
            <p:nvPr/>
          </p:nvSpPr>
          <p:spPr bwMode="auto">
            <a:xfrm>
              <a:off x="3168" y="264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19484" name="Text Box 20">
              <a:extLst>
                <a:ext uri="{FF2B5EF4-FFF2-40B4-BE49-F238E27FC236}">
                  <a16:creationId xmlns:a16="http://schemas.microsoft.com/office/drawing/2014/main" id="{A5F8EA10-2809-4CB4-9B24-2FCB03118926}"/>
                </a:ext>
              </a:extLst>
            </p:cNvPr>
            <p:cNvSpPr txBox="1">
              <a:spLocks noChangeArrowheads="1"/>
            </p:cNvSpPr>
            <p:nvPr/>
          </p:nvSpPr>
          <p:spPr bwMode="auto">
            <a:xfrm>
              <a:off x="1776" y="20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19485" name="Text Box 21">
              <a:extLst>
                <a:ext uri="{FF2B5EF4-FFF2-40B4-BE49-F238E27FC236}">
                  <a16:creationId xmlns:a16="http://schemas.microsoft.com/office/drawing/2014/main" id="{568A7277-504A-49A3-B5CC-FE025C66E82B}"/>
                </a:ext>
              </a:extLst>
            </p:cNvPr>
            <p:cNvSpPr txBox="1">
              <a:spLocks noChangeArrowheads="1"/>
            </p:cNvSpPr>
            <p:nvPr/>
          </p:nvSpPr>
          <p:spPr bwMode="auto">
            <a:xfrm>
              <a:off x="1536" y="25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19486" name="Text Box 22">
              <a:extLst>
                <a:ext uri="{FF2B5EF4-FFF2-40B4-BE49-F238E27FC236}">
                  <a16:creationId xmlns:a16="http://schemas.microsoft.com/office/drawing/2014/main" id="{A44DC98B-9E01-4675-99B4-88FA910193FD}"/>
                </a:ext>
              </a:extLst>
            </p:cNvPr>
            <p:cNvSpPr txBox="1">
              <a:spLocks noChangeArrowheads="1"/>
            </p:cNvSpPr>
            <p:nvPr/>
          </p:nvSpPr>
          <p:spPr bwMode="auto">
            <a:xfrm>
              <a:off x="2592" y="235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19487" name="Text Box 23">
              <a:extLst>
                <a:ext uri="{FF2B5EF4-FFF2-40B4-BE49-F238E27FC236}">
                  <a16:creationId xmlns:a16="http://schemas.microsoft.com/office/drawing/2014/main" id="{38BF098F-8596-44FF-B569-7375B7CB93C1}"/>
                </a:ext>
              </a:extLst>
            </p:cNvPr>
            <p:cNvSpPr txBox="1">
              <a:spLocks noChangeArrowheads="1"/>
            </p:cNvSpPr>
            <p:nvPr/>
          </p:nvSpPr>
          <p:spPr bwMode="auto">
            <a:xfrm>
              <a:off x="2064" y="13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19488" name="Text Box 24">
              <a:extLst>
                <a:ext uri="{FF2B5EF4-FFF2-40B4-BE49-F238E27FC236}">
                  <a16:creationId xmlns:a16="http://schemas.microsoft.com/office/drawing/2014/main" id="{A70A5B5C-8126-4898-A192-4CC4EF755D6E}"/>
                </a:ext>
              </a:extLst>
            </p:cNvPr>
            <p:cNvSpPr txBox="1">
              <a:spLocks noChangeArrowheads="1"/>
            </p:cNvSpPr>
            <p:nvPr/>
          </p:nvSpPr>
          <p:spPr bwMode="auto">
            <a:xfrm>
              <a:off x="3024" y="129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19489" name="Text Box 25">
              <a:extLst>
                <a:ext uri="{FF2B5EF4-FFF2-40B4-BE49-F238E27FC236}">
                  <a16:creationId xmlns:a16="http://schemas.microsoft.com/office/drawing/2014/main" id="{923C0129-2FCC-42BA-9BE9-6B767859E491}"/>
                </a:ext>
              </a:extLst>
            </p:cNvPr>
            <p:cNvSpPr txBox="1">
              <a:spLocks noChangeArrowheads="1"/>
            </p:cNvSpPr>
            <p:nvPr/>
          </p:nvSpPr>
          <p:spPr bwMode="auto">
            <a:xfrm>
              <a:off x="3648" y="120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19490" name="Text Box 26">
              <a:extLst>
                <a:ext uri="{FF2B5EF4-FFF2-40B4-BE49-F238E27FC236}">
                  <a16:creationId xmlns:a16="http://schemas.microsoft.com/office/drawing/2014/main" id="{F87FF29C-D9DE-4F10-8BD8-ED510BFDCAE9}"/>
                </a:ext>
              </a:extLst>
            </p:cNvPr>
            <p:cNvSpPr txBox="1">
              <a:spLocks noChangeArrowheads="1"/>
            </p:cNvSpPr>
            <p:nvPr/>
          </p:nvSpPr>
          <p:spPr bwMode="auto">
            <a:xfrm>
              <a:off x="2496"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19491" name="Text Box 27">
              <a:extLst>
                <a:ext uri="{FF2B5EF4-FFF2-40B4-BE49-F238E27FC236}">
                  <a16:creationId xmlns:a16="http://schemas.microsoft.com/office/drawing/2014/main" id="{A167C322-59F2-4F5C-9018-C4C3A5E907AF}"/>
                </a:ext>
              </a:extLst>
            </p:cNvPr>
            <p:cNvSpPr txBox="1">
              <a:spLocks noChangeArrowheads="1"/>
            </p:cNvSpPr>
            <p:nvPr/>
          </p:nvSpPr>
          <p:spPr bwMode="auto">
            <a:xfrm>
              <a:off x="1392" y="105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19492" name="Text Box 28">
              <a:extLst>
                <a:ext uri="{FF2B5EF4-FFF2-40B4-BE49-F238E27FC236}">
                  <a16:creationId xmlns:a16="http://schemas.microsoft.com/office/drawing/2014/main" id="{A8F1D106-CE50-4108-BF38-7CC7691E83C7}"/>
                </a:ext>
              </a:extLst>
            </p:cNvPr>
            <p:cNvSpPr txBox="1">
              <a:spLocks noChangeArrowheads="1"/>
            </p:cNvSpPr>
            <p:nvPr/>
          </p:nvSpPr>
          <p:spPr bwMode="auto">
            <a:xfrm>
              <a:off x="3120" y="168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5" name="Text Box 31">
            <a:extLst>
              <a:ext uri="{FF2B5EF4-FFF2-40B4-BE49-F238E27FC236}">
                <a16:creationId xmlns:a16="http://schemas.microsoft.com/office/drawing/2014/main" id="{7CDF4D30-7451-4762-AA4A-C0C8C521D0C5}"/>
              </a:ext>
            </a:extLst>
          </p:cNvPr>
          <p:cNvSpPr txBox="1">
            <a:spLocks noChangeArrowheads="1"/>
          </p:cNvSpPr>
          <p:nvPr/>
        </p:nvSpPr>
        <p:spPr bwMode="auto">
          <a:xfrm>
            <a:off x="6324600" y="1143000"/>
            <a:ext cx="25146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200"/>
              <a:t>List the edges in order of size:</a:t>
            </a:r>
          </a:p>
          <a:p>
            <a:pPr eaLnBrk="1" hangingPunct="1"/>
            <a:endParaRPr lang="en-GB" altLang="en-US" sz="2200"/>
          </a:p>
          <a:p>
            <a:pPr eaLnBrk="1" hangingPunct="1"/>
            <a:r>
              <a:rPr lang="en-GB" altLang="en-US" sz="2200"/>
              <a:t>ED  2</a:t>
            </a:r>
          </a:p>
          <a:p>
            <a:pPr eaLnBrk="1" hangingPunct="1"/>
            <a:r>
              <a:rPr lang="en-GB" altLang="en-US" sz="2200"/>
              <a:t>AB  3</a:t>
            </a:r>
          </a:p>
          <a:p>
            <a:pPr eaLnBrk="1" hangingPunct="1"/>
            <a:r>
              <a:rPr lang="en-GB" altLang="en-US" sz="2200"/>
              <a:t>AE  4</a:t>
            </a:r>
          </a:p>
          <a:p>
            <a:pPr eaLnBrk="1" hangingPunct="1"/>
            <a:r>
              <a:rPr lang="en-GB" altLang="en-US" sz="2200"/>
              <a:t>CD  4</a:t>
            </a:r>
          </a:p>
          <a:p>
            <a:pPr eaLnBrk="1" hangingPunct="1"/>
            <a:r>
              <a:rPr lang="en-GB" altLang="en-US" sz="2200"/>
              <a:t>BC  5</a:t>
            </a:r>
          </a:p>
          <a:p>
            <a:pPr eaLnBrk="1" hangingPunct="1"/>
            <a:r>
              <a:rPr lang="en-GB" altLang="en-US" sz="2200"/>
              <a:t>EF  5</a:t>
            </a:r>
          </a:p>
          <a:p>
            <a:pPr eaLnBrk="1" hangingPunct="1"/>
            <a:r>
              <a:rPr lang="en-GB" altLang="en-US" sz="2200"/>
              <a:t>CF  6</a:t>
            </a:r>
          </a:p>
          <a:p>
            <a:pPr eaLnBrk="1" hangingPunct="1"/>
            <a:r>
              <a:rPr lang="en-GB" altLang="en-US" sz="2200"/>
              <a:t>AF  7</a:t>
            </a:r>
          </a:p>
          <a:p>
            <a:pPr eaLnBrk="1" hangingPunct="1"/>
            <a:r>
              <a:rPr lang="en-GB" altLang="en-US" sz="2200"/>
              <a:t>BF  8</a:t>
            </a:r>
          </a:p>
          <a:p>
            <a:pPr eaLnBrk="1" hangingPunct="1"/>
            <a:r>
              <a:rPr lang="en-GB" altLang="en-US" sz="2200"/>
              <a:t>DF  8</a:t>
            </a:r>
          </a:p>
          <a:p>
            <a:pPr eaLnBrk="1" hangingPunct="1"/>
            <a:endParaRPr lang="en-US" alt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1143000"/>
            <a:ext cx="8229600" cy="4525963"/>
          </a:xfrm>
        </p:spPr>
        <p:txBody>
          <a:bodyPr>
            <a:normAutofit/>
          </a:bodyPr>
          <a:lstStyle/>
          <a:p>
            <a:pPr algn="just"/>
            <a:r>
              <a:rPr lang="en-US" sz="2200" dirty="0"/>
              <a:t>Upon completion of this course, students will be able to do the following:</a:t>
            </a:r>
          </a:p>
          <a:p>
            <a:pPr lvl="0" algn="just"/>
            <a:r>
              <a:rPr lang="en-US" sz="2200" dirty="0"/>
              <a:t>Analyze the asymptotic performance of algorithms.</a:t>
            </a:r>
          </a:p>
          <a:p>
            <a:pPr lvl="0" algn="just"/>
            <a:r>
              <a:rPr lang="en-US" sz="2200" dirty="0"/>
              <a:t>Write rigorous correctness proofs for algorithms.</a:t>
            </a:r>
          </a:p>
          <a:p>
            <a:pPr lvl="0" algn="just"/>
            <a:r>
              <a:rPr lang="en-US" sz="2200" dirty="0"/>
              <a:t>Demonstrate a familiarity with major algorithms and data structures.</a:t>
            </a:r>
          </a:p>
          <a:p>
            <a:pPr lvl="0" algn="just"/>
            <a:r>
              <a:rPr lang="en-US" sz="2200" dirty="0"/>
              <a:t>Apply important algorithmic design paradigms and methods of analysis.</a:t>
            </a:r>
          </a:p>
          <a:p>
            <a:pPr lvl="0" algn="just"/>
            <a:r>
              <a:rPr lang="en-US" sz="2200" dirty="0"/>
              <a:t>Synthesize efficient algorithms in common engineering design situations.</a:t>
            </a:r>
          </a:p>
        </p:txBody>
      </p:sp>
      <p:sp>
        <p:nvSpPr>
          <p:cNvPr id="4" name="Date Placeholder 3"/>
          <p:cNvSpPr>
            <a:spLocks noGrp="1"/>
          </p:cNvSpPr>
          <p:nvPr>
            <p:ph type="dt" sz="half" idx="10"/>
          </p:nvPr>
        </p:nvSpPr>
        <p:spPr/>
        <p:txBody>
          <a:bodyPr/>
          <a:lstStyle/>
          <a:p>
            <a:fld id="{30ABF8FF-D594-4880-99AB-2AD7F6F43E5A}" type="datetime1">
              <a:rPr lang="en-US" smtClean="0"/>
              <a:t>12/8/2024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Objective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721196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741A578B-3461-4BB6-8E65-5A7CF6FF3CCA}"/>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9ADB3808-1A72-4476-BFED-E879010E5228}"/>
              </a:ext>
            </a:extLst>
          </p:cNvPr>
          <p:cNvSpPr>
            <a:spLocks noGrp="1"/>
          </p:cNvSpPr>
          <p:nvPr>
            <p:ph type="dt" sz="quarter" idx="10"/>
          </p:nvPr>
        </p:nvSpPr>
        <p:spPr/>
        <p:txBody>
          <a:bodyPr/>
          <a:lstStyle/>
          <a:p>
            <a:pPr>
              <a:defRPr/>
            </a:pPr>
            <a:fld id="{37402302-94D6-41ED-A8F5-62E7CED49D27}" type="datetime1">
              <a:rPr lang="en-US" smtClean="0"/>
              <a:t>12/8/2024</a:t>
            </a:fld>
            <a:endParaRPr lang="en-US"/>
          </a:p>
        </p:txBody>
      </p:sp>
      <p:sp>
        <p:nvSpPr>
          <p:cNvPr id="5" name="Footer Placeholder 4">
            <a:extLst>
              <a:ext uri="{FF2B5EF4-FFF2-40B4-BE49-F238E27FC236}">
                <a16:creationId xmlns:a16="http://schemas.microsoft.com/office/drawing/2014/main" id="{799B5267-E4C2-4205-A5D0-F1684C654F0F}"/>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ABBBD35A-1920-4595-BD2F-F9C52DC88F2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C08FFB-4B98-42A8-8D05-FA5DA171A8E4}" type="slidenum">
              <a:rPr lang="en-US" altLang="en-US">
                <a:solidFill>
                  <a:srgbClr val="898989"/>
                </a:solidFill>
                <a:latin typeface="Calibri" panose="020F0502020204030204" pitchFamily="34" charset="0"/>
              </a:rPr>
              <a:pPr eaLnBrk="1" hangingPunct="1"/>
              <a:t>60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6AE1ADB-8CFA-443E-8B69-CD97D02505D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0487" name="Picture 2" descr="E:\NIET\Project\xLogo11.png.pagespeed.ic.pydHLuCQEZ.png">
            <a:extLst>
              <a:ext uri="{FF2B5EF4-FFF2-40B4-BE49-F238E27FC236}">
                <a16:creationId xmlns:a16="http://schemas.microsoft.com/office/drawing/2014/main" id="{29D78424-2ED5-4E03-B9A2-7D0DBD398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Rectangle 9">
            <a:extLst>
              <a:ext uri="{FF2B5EF4-FFF2-40B4-BE49-F238E27FC236}">
                <a16:creationId xmlns:a16="http://schemas.microsoft.com/office/drawing/2014/main" id="{83D8D7FD-B20A-49FC-B347-D3AEC6759635}"/>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0489" name="Group 5">
            <a:extLst>
              <a:ext uri="{FF2B5EF4-FFF2-40B4-BE49-F238E27FC236}">
                <a16:creationId xmlns:a16="http://schemas.microsoft.com/office/drawing/2014/main" id="{4B44CE7F-39A5-49BC-97F9-81C4C0784EE0}"/>
              </a:ext>
            </a:extLst>
          </p:cNvPr>
          <p:cNvGrpSpPr>
            <a:grpSpLocks/>
          </p:cNvGrpSpPr>
          <p:nvPr/>
        </p:nvGrpSpPr>
        <p:grpSpPr bwMode="auto">
          <a:xfrm>
            <a:off x="468313" y="1828800"/>
            <a:ext cx="5322887" cy="4003675"/>
            <a:chOff x="864" y="576"/>
            <a:chExt cx="3456" cy="2958"/>
          </a:xfrm>
        </p:grpSpPr>
        <p:sp>
          <p:nvSpPr>
            <p:cNvPr id="20491" name="Line 6">
              <a:extLst>
                <a:ext uri="{FF2B5EF4-FFF2-40B4-BE49-F238E27FC236}">
                  <a16:creationId xmlns:a16="http://schemas.microsoft.com/office/drawing/2014/main" id="{A4790FDE-2FEC-4935-AE0D-D3F7DF9157F4}"/>
                </a:ext>
              </a:extLst>
            </p:cNvPr>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2" name="Line 7">
              <a:extLst>
                <a:ext uri="{FF2B5EF4-FFF2-40B4-BE49-F238E27FC236}">
                  <a16:creationId xmlns:a16="http://schemas.microsoft.com/office/drawing/2014/main" id="{5D92073F-7860-4E1E-BEB4-4160545AB1E4}"/>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3" name="Line 8">
              <a:extLst>
                <a:ext uri="{FF2B5EF4-FFF2-40B4-BE49-F238E27FC236}">
                  <a16:creationId xmlns:a16="http://schemas.microsoft.com/office/drawing/2014/main" id="{B042EFD8-0505-4165-A6CF-AE86FEB7F9D1}"/>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4" name="Line 9">
              <a:extLst>
                <a:ext uri="{FF2B5EF4-FFF2-40B4-BE49-F238E27FC236}">
                  <a16:creationId xmlns:a16="http://schemas.microsoft.com/office/drawing/2014/main" id="{83B37721-6A25-4DCB-9D34-83D0403EC423}"/>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5" name="Line 10">
              <a:extLst>
                <a:ext uri="{FF2B5EF4-FFF2-40B4-BE49-F238E27FC236}">
                  <a16:creationId xmlns:a16="http://schemas.microsoft.com/office/drawing/2014/main" id="{AE07E9E3-4AD9-43EB-A27B-77303F30CEE3}"/>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6" name="Line 11">
              <a:extLst>
                <a:ext uri="{FF2B5EF4-FFF2-40B4-BE49-F238E27FC236}">
                  <a16:creationId xmlns:a16="http://schemas.microsoft.com/office/drawing/2014/main" id="{31431FD4-C3A5-4B17-9847-CC278C7761E1}"/>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7" name="Line 12">
              <a:extLst>
                <a:ext uri="{FF2B5EF4-FFF2-40B4-BE49-F238E27FC236}">
                  <a16:creationId xmlns:a16="http://schemas.microsoft.com/office/drawing/2014/main" id="{445F9106-B22A-44D1-B305-C3BFB744B6A9}"/>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8" name="Line 13">
              <a:extLst>
                <a:ext uri="{FF2B5EF4-FFF2-40B4-BE49-F238E27FC236}">
                  <a16:creationId xmlns:a16="http://schemas.microsoft.com/office/drawing/2014/main" id="{9CEA3BF8-83F3-494B-B4E8-859A57289343}"/>
                </a:ext>
              </a:extLst>
            </p:cNvPr>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9" name="Line 14">
              <a:extLst>
                <a:ext uri="{FF2B5EF4-FFF2-40B4-BE49-F238E27FC236}">
                  <a16:creationId xmlns:a16="http://schemas.microsoft.com/office/drawing/2014/main" id="{E135530F-C80B-4BE7-9493-C99C5239D128}"/>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0" name="Line 15">
              <a:extLst>
                <a:ext uri="{FF2B5EF4-FFF2-40B4-BE49-F238E27FC236}">
                  <a16:creationId xmlns:a16="http://schemas.microsoft.com/office/drawing/2014/main" id="{3FACBFE4-C4BF-41F1-B89A-AA76569148C0}"/>
                </a:ext>
              </a:extLst>
            </p:cNvPr>
            <p:cNvSpPr>
              <a:spLocks noChangeShapeType="1"/>
            </p:cNvSpPr>
            <p:nvPr/>
          </p:nvSpPr>
          <p:spPr bwMode="auto">
            <a:xfrm flipV="1">
              <a:off x="2496" y="1968"/>
              <a:ext cx="1536" cy="1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1" name="Text Box 16">
              <a:extLst>
                <a:ext uri="{FF2B5EF4-FFF2-40B4-BE49-F238E27FC236}">
                  <a16:creationId xmlns:a16="http://schemas.microsoft.com/office/drawing/2014/main" id="{50321827-B9EF-4EDF-8D1A-16AB0A0A768A}"/>
                </a:ext>
              </a:extLst>
            </p:cNvPr>
            <p:cNvSpPr txBox="1">
              <a:spLocks noChangeArrowheads="1"/>
            </p:cNvSpPr>
            <p:nvPr/>
          </p:nvSpPr>
          <p:spPr bwMode="auto">
            <a:xfrm>
              <a:off x="864" y="18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0502" name="Text Box 17">
              <a:extLst>
                <a:ext uri="{FF2B5EF4-FFF2-40B4-BE49-F238E27FC236}">
                  <a16:creationId xmlns:a16="http://schemas.microsoft.com/office/drawing/2014/main" id="{F711735C-21AB-4B2E-ADD5-9FA73B1D9750}"/>
                </a:ext>
              </a:extLst>
            </p:cNvPr>
            <p:cNvSpPr txBox="1">
              <a:spLocks noChangeArrowheads="1"/>
            </p:cNvSpPr>
            <p:nvPr/>
          </p:nvSpPr>
          <p:spPr bwMode="auto">
            <a:xfrm>
              <a:off x="2688" y="1968"/>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0503" name="Text Box 18">
              <a:extLst>
                <a:ext uri="{FF2B5EF4-FFF2-40B4-BE49-F238E27FC236}">
                  <a16:creationId xmlns:a16="http://schemas.microsoft.com/office/drawing/2014/main" id="{A7A45339-B6E3-42CC-81CA-71BD9C16F343}"/>
                </a:ext>
              </a:extLst>
            </p:cNvPr>
            <p:cNvSpPr txBox="1">
              <a:spLocks noChangeArrowheads="1"/>
            </p:cNvSpPr>
            <p:nvPr/>
          </p:nvSpPr>
          <p:spPr bwMode="auto">
            <a:xfrm>
              <a:off x="1728"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0504" name="Text Box 19">
              <a:extLst>
                <a:ext uri="{FF2B5EF4-FFF2-40B4-BE49-F238E27FC236}">
                  <a16:creationId xmlns:a16="http://schemas.microsoft.com/office/drawing/2014/main" id="{7737EABF-6823-4F8F-B6CD-440BAF956323}"/>
                </a:ext>
              </a:extLst>
            </p:cNvPr>
            <p:cNvSpPr txBox="1">
              <a:spLocks noChangeArrowheads="1"/>
            </p:cNvSpPr>
            <p:nvPr/>
          </p:nvSpPr>
          <p:spPr bwMode="auto">
            <a:xfrm>
              <a:off x="3312" y="6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0505" name="Text Box 20">
              <a:extLst>
                <a:ext uri="{FF2B5EF4-FFF2-40B4-BE49-F238E27FC236}">
                  <a16:creationId xmlns:a16="http://schemas.microsoft.com/office/drawing/2014/main" id="{E1BBAD91-EA7F-4CF9-B5C6-FCD199EADD3D}"/>
                </a:ext>
              </a:extLst>
            </p:cNvPr>
            <p:cNvSpPr txBox="1">
              <a:spLocks noChangeArrowheads="1"/>
            </p:cNvSpPr>
            <p:nvPr/>
          </p:nvSpPr>
          <p:spPr bwMode="auto">
            <a:xfrm>
              <a:off x="4032" y="192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0506" name="Text Box 21">
              <a:extLst>
                <a:ext uri="{FF2B5EF4-FFF2-40B4-BE49-F238E27FC236}">
                  <a16:creationId xmlns:a16="http://schemas.microsoft.com/office/drawing/2014/main" id="{4F1E22B2-C3B9-41E7-A0CF-C134652FD766}"/>
                </a:ext>
              </a:extLst>
            </p:cNvPr>
            <p:cNvSpPr txBox="1">
              <a:spLocks noChangeArrowheads="1"/>
            </p:cNvSpPr>
            <p:nvPr/>
          </p:nvSpPr>
          <p:spPr bwMode="auto">
            <a:xfrm>
              <a:off x="2352" y="32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0507" name="Text Box 22">
              <a:extLst>
                <a:ext uri="{FF2B5EF4-FFF2-40B4-BE49-F238E27FC236}">
                  <a16:creationId xmlns:a16="http://schemas.microsoft.com/office/drawing/2014/main" id="{8249624F-117A-45A5-9DFF-499470224B82}"/>
                </a:ext>
              </a:extLst>
            </p:cNvPr>
            <p:cNvSpPr txBox="1">
              <a:spLocks noChangeArrowheads="1"/>
            </p:cNvSpPr>
            <p:nvPr/>
          </p:nvSpPr>
          <p:spPr bwMode="auto">
            <a:xfrm>
              <a:off x="3168" y="264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0508" name="Text Box 23">
              <a:extLst>
                <a:ext uri="{FF2B5EF4-FFF2-40B4-BE49-F238E27FC236}">
                  <a16:creationId xmlns:a16="http://schemas.microsoft.com/office/drawing/2014/main" id="{5A0423E1-FF09-4838-A8B3-0FA1C189DAEF}"/>
                </a:ext>
              </a:extLst>
            </p:cNvPr>
            <p:cNvSpPr txBox="1">
              <a:spLocks noChangeArrowheads="1"/>
            </p:cNvSpPr>
            <p:nvPr/>
          </p:nvSpPr>
          <p:spPr bwMode="auto">
            <a:xfrm>
              <a:off x="1776" y="20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0509" name="Text Box 24">
              <a:extLst>
                <a:ext uri="{FF2B5EF4-FFF2-40B4-BE49-F238E27FC236}">
                  <a16:creationId xmlns:a16="http://schemas.microsoft.com/office/drawing/2014/main" id="{B23C506C-FD43-4D86-BEB8-8A76E0EF2702}"/>
                </a:ext>
              </a:extLst>
            </p:cNvPr>
            <p:cNvSpPr txBox="1">
              <a:spLocks noChangeArrowheads="1"/>
            </p:cNvSpPr>
            <p:nvPr/>
          </p:nvSpPr>
          <p:spPr bwMode="auto">
            <a:xfrm>
              <a:off x="1536" y="25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0510" name="Text Box 25">
              <a:extLst>
                <a:ext uri="{FF2B5EF4-FFF2-40B4-BE49-F238E27FC236}">
                  <a16:creationId xmlns:a16="http://schemas.microsoft.com/office/drawing/2014/main" id="{C4CCEA76-05D5-4BB7-93B0-D94D1A3BF15D}"/>
                </a:ext>
              </a:extLst>
            </p:cNvPr>
            <p:cNvSpPr txBox="1">
              <a:spLocks noChangeArrowheads="1"/>
            </p:cNvSpPr>
            <p:nvPr/>
          </p:nvSpPr>
          <p:spPr bwMode="auto">
            <a:xfrm>
              <a:off x="2592" y="235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0511" name="Text Box 26">
              <a:extLst>
                <a:ext uri="{FF2B5EF4-FFF2-40B4-BE49-F238E27FC236}">
                  <a16:creationId xmlns:a16="http://schemas.microsoft.com/office/drawing/2014/main" id="{525807C0-BC45-4769-A1F8-58D407DB1252}"/>
                </a:ext>
              </a:extLst>
            </p:cNvPr>
            <p:cNvSpPr txBox="1">
              <a:spLocks noChangeArrowheads="1"/>
            </p:cNvSpPr>
            <p:nvPr/>
          </p:nvSpPr>
          <p:spPr bwMode="auto">
            <a:xfrm>
              <a:off x="2064" y="13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0512" name="Text Box 27">
              <a:extLst>
                <a:ext uri="{FF2B5EF4-FFF2-40B4-BE49-F238E27FC236}">
                  <a16:creationId xmlns:a16="http://schemas.microsoft.com/office/drawing/2014/main" id="{8B14CE24-6BDB-4DA5-84DE-0541CB4EF54F}"/>
                </a:ext>
              </a:extLst>
            </p:cNvPr>
            <p:cNvSpPr txBox="1">
              <a:spLocks noChangeArrowheads="1"/>
            </p:cNvSpPr>
            <p:nvPr/>
          </p:nvSpPr>
          <p:spPr bwMode="auto">
            <a:xfrm>
              <a:off x="3024" y="129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0513" name="Text Box 28">
              <a:extLst>
                <a:ext uri="{FF2B5EF4-FFF2-40B4-BE49-F238E27FC236}">
                  <a16:creationId xmlns:a16="http://schemas.microsoft.com/office/drawing/2014/main" id="{9EDE202C-89D2-41B9-B288-5C4013CF803A}"/>
                </a:ext>
              </a:extLst>
            </p:cNvPr>
            <p:cNvSpPr txBox="1">
              <a:spLocks noChangeArrowheads="1"/>
            </p:cNvSpPr>
            <p:nvPr/>
          </p:nvSpPr>
          <p:spPr bwMode="auto">
            <a:xfrm>
              <a:off x="3648" y="120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0514" name="Text Box 29">
              <a:extLst>
                <a:ext uri="{FF2B5EF4-FFF2-40B4-BE49-F238E27FC236}">
                  <a16:creationId xmlns:a16="http://schemas.microsoft.com/office/drawing/2014/main" id="{EDC4A28C-7D89-4FD5-8C0F-8054E22B6B8A}"/>
                </a:ext>
              </a:extLst>
            </p:cNvPr>
            <p:cNvSpPr txBox="1">
              <a:spLocks noChangeArrowheads="1"/>
            </p:cNvSpPr>
            <p:nvPr/>
          </p:nvSpPr>
          <p:spPr bwMode="auto">
            <a:xfrm>
              <a:off x="2496"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0515" name="Text Box 30">
              <a:extLst>
                <a:ext uri="{FF2B5EF4-FFF2-40B4-BE49-F238E27FC236}">
                  <a16:creationId xmlns:a16="http://schemas.microsoft.com/office/drawing/2014/main" id="{6109DD3A-E26E-43E0-9EE4-6CAC740A90D6}"/>
                </a:ext>
              </a:extLst>
            </p:cNvPr>
            <p:cNvSpPr txBox="1">
              <a:spLocks noChangeArrowheads="1"/>
            </p:cNvSpPr>
            <p:nvPr/>
          </p:nvSpPr>
          <p:spPr bwMode="auto">
            <a:xfrm>
              <a:off x="1392" y="105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0516" name="Text Box 31">
              <a:extLst>
                <a:ext uri="{FF2B5EF4-FFF2-40B4-BE49-F238E27FC236}">
                  <a16:creationId xmlns:a16="http://schemas.microsoft.com/office/drawing/2014/main" id="{2513D434-BE0C-41B2-A1D4-F450717768DC}"/>
                </a:ext>
              </a:extLst>
            </p:cNvPr>
            <p:cNvSpPr txBox="1">
              <a:spLocks noChangeArrowheads="1"/>
            </p:cNvSpPr>
            <p:nvPr/>
          </p:nvSpPr>
          <p:spPr bwMode="auto">
            <a:xfrm>
              <a:off x="3120" y="168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2">
            <a:extLst>
              <a:ext uri="{FF2B5EF4-FFF2-40B4-BE49-F238E27FC236}">
                <a16:creationId xmlns:a16="http://schemas.microsoft.com/office/drawing/2014/main" id="{52813062-7AC4-454E-8892-DB9BA45BDC0F}"/>
              </a:ext>
            </a:extLst>
          </p:cNvPr>
          <p:cNvSpPr txBox="1">
            <a:spLocks noChangeArrowheads="1"/>
          </p:cNvSpPr>
          <p:nvPr/>
        </p:nvSpPr>
        <p:spPr bwMode="auto">
          <a:xfrm>
            <a:off x="6172200" y="2057400"/>
            <a:ext cx="2819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dirty="0"/>
              <a:t>Select the shortest</a:t>
            </a:r>
          </a:p>
          <a:p>
            <a:pPr>
              <a:buFont typeface="Verdana" panose="020B0604030504040204" pitchFamily="34" charset="0"/>
              <a:buNone/>
            </a:pPr>
            <a:r>
              <a:rPr lang="en-US" altLang="en-US" sz="2200" dirty="0"/>
              <a:t>edge in the network</a:t>
            </a:r>
          </a:p>
          <a:p>
            <a:pPr eaLnBrk="1" hangingPunct="1"/>
            <a:endParaRPr lang="en-GB" altLang="en-US" sz="2200" dirty="0"/>
          </a:p>
          <a:p>
            <a:pPr eaLnBrk="1" hangingPunct="1"/>
            <a:r>
              <a:rPr lang="en-GB" altLang="en-US" sz="2200" b="1" dirty="0">
                <a:solidFill>
                  <a:srgbClr val="FF0000"/>
                </a:solidFill>
              </a:rPr>
              <a:t>ED  2</a:t>
            </a:r>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9"/>
                                        </p:tgtEl>
                                        <p:attrNameLst>
                                          <p:attrName>style.visibility</p:attrName>
                                        </p:attrNameLst>
                                      </p:cBhvr>
                                      <p:to>
                                        <p:strVal val="visible"/>
                                      </p:to>
                                    </p:set>
                                    <p:anim calcmode="lin" valueType="num">
                                      <p:cBhvr additive="base">
                                        <p:cTn id="13" dur="500" fill="hold"/>
                                        <p:tgtEl>
                                          <p:spTgt spid="20489"/>
                                        </p:tgtEl>
                                        <p:attrNameLst>
                                          <p:attrName>ppt_x</p:attrName>
                                        </p:attrNameLst>
                                      </p:cBhvr>
                                      <p:tavLst>
                                        <p:tav tm="0">
                                          <p:val>
                                            <p:strVal val="#ppt_x"/>
                                          </p:val>
                                        </p:tav>
                                        <p:tav tm="100000">
                                          <p:val>
                                            <p:strVal val="#ppt_x"/>
                                          </p:val>
                                        </p:tav>
                                      </p:tavLst>
                                    </p:anim>
                                    <p:anim calcmode="lin" valueType="num">
                                      <p:cBhvr additive="base">
                                        <p:cTn id="14" dur="500" fill="hold"/>
                                        <p:tgtEl>
                                          <p:spTgt spid="204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6AA6CBFB-7A6D-46EC-9362-4BBC72DE159E}"/>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F929AB6D-C9D5-4716-B7DD-B11A904F07A7}"/>
              </a:ext>
            </a:extLst>
          </p:cNvPr>
          <p:cNvSpPr>
            <a:spLocks noGrp="1"/>
          </p:cNvSpPr>
          <p:nvPr>
            <p:ph type="dt" sz="quarter" idx="10"/>
          </p:nvPr>
        </p:nvSpPr>
        <p:spPr/>
        <p:txBody>
          <a:bodyPr/>
          <a:lstStyle/>
          <a:p>
            <a:pPr>
              <a:defRPr/>
            </a:pPr>
            <a:fld id="{8ED6392F-63EF-4DFA-AF01-E3C03C745C42}" type="datetime1">
              <a:rPr lang="en-US" smtClean="0"/>
              <a:t>12/8/2024</a:t>
            </a:fld>
            <a:endParaRPr lang="en-US"/>
          </a:p>
        </p:txBody>
      </p:sp>
      <p:sp>
        <p:nvSpPr>
          <p:cNvPr id="5" name="Footer Placeholder 4">
            <a:extLst>
              <a:ext uri="{FF2B5EF4-FFF2-40B4-BE49-F238E27FC236}">
                <a16:creationId xmlns:a16="http://schemas.microsoft.com/office/drawing/2014/main" id="{8C344476-96CC-4824-882B-7B941D1DE6ED}"/>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CBFE2851-4640-408D-9010-996D0E63246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F03684-24D1-47DC-8ED7-553FEE422A54}" type="slidenum">
              <a:rPr lang="en-US" altLang="en-US">
                <a:solidFill>
                  <a:srgbClr val="898989"/>
                </a:solidFill>
                <a:latin typeface="Calibri" panose="020F0502020204030204" pitchFamily="34" charset="0"/>
              </a:rPr>
              <a:pPr eaLnBrk="1" hangingPunct="1"/>
              <a:t>61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747E432-4978-497D-B3C2-03D57C1398A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1511" name="Picture 2" descr="E:\NIET\Project\xLogo11.png.pagespeed.ic.pydHLuCQEZ.png">
            <a:extLst>
              <a:ext uri="{FF2B5EF4-FFF2-40B4-BE49-F238E27FC236}">
                <a16:creationId xmlns:a16="http://schemas.microsoft.com/office/drawing/2014/main" id="{893B98D1-1624-4D12-9646-237A13CAD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Rectangle 9">
            <a:extLst>
              <a:ext uri="{FF2B5EF4-FFF2-40B4-BE49-F238E27FC236}">
                <a16:creationId xmlns:a16="http://schemas.microsoft.com/office/drawing/2014/main" id="{D6F53EE4-0137-4527-8DCA-3DA51FD8B2EB}"/>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1513" name="Group 5">
            <a:extLst>
              <a:ext uri="{FF2B5EF4-FFF2-40B4-BE49-F238E27FC236}">
                <a16:creationId xmlns:a16="http://schemas.microsoft.com/office/drawing/2014/main" id="{A3545C8F-1B1D-4708-B2EC-1E05FAEBF117}"/>
              </a:ext>
            </a:extLst>
          </p:cNvPr>
          <p:cNvGrpSpPr>
            <a:grpSpLocks/>
          </p:cNvGrpSpPr>
          <p:nvPr/>
        </p:nvGrpSpPr>
        <p:grpSpPr bwMode="auto">
          <a:xfrm>
            <a:off x="468313" y="1905000"/>
            <a:ext cx="5322887" cy="3590925"/>
            <a:chOff x="864" y="576"/>
            <a:chExt cx="3456" cy="3000"/>
          </a:xfrm>
        </p:grpSpPr>
        <p:sp>
          <p:nvSpPr>
            <p:cNvPr id="21515" name="Line 6">
              <a:extLst>
                <a:ext uri="{FF2B5EF4-FFF2-40B4-BE49-F238E27FC236}">
                  <a16:creationId xmlns:a16="http://schemas.microsoft.com/office/drawing/2014/main" id="{8498384B-116D-471B-9FDE-9DFD3D6DF68F}"/>
                </a:ext>
              </a:extLst>
            </p:cNvPr>
            <p:cNvSpPr>
              <a:spLocks noChangeShapeType="1"/>
            </p:cNvSpPr>
            <p:nvPr/>
          </p:nvSpPr>
          <p:spPr bwMode="auto">
            <a:xfrm flipV="1">
              <a:off x="1152" y="864"/>
              <a:ext cx="816" cy="1104"/>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6" name="Line 7">
              <a:extLst>
                <a:ext uri="{FF2B5EF4-FFF2-40B4-BE49-F238E27FC236}">
                  <a16:creationId xmlns:a16="http://schemas.microsoft.com/office/drawing/2014/main" id="{FAEA974C-E18C-4B3F-AE81-44B1EDD840DE}"/>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7" name="Line 8">
              <a:extLst>
                <a:ext uri="{FF2B5EF4-FFF2-40B4-BE49-F238E27FC236}">
                  <a16:creationId xmlns:a16="http://schemas.microsoft.com/office/drawing/2014/main" id="{DC195A39-27A5-4662-81F2-429597586555}"/>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8" name="Line 9">
              <a:extLst>
                <a:ext uri="{FF2B5EF4-FFF2-40B4-BE49-F238E27FC236}">
                  <a16:creationId xmlns:a16="http://schemas.microsoft.com/office/drawing/2014/main" id="{DD56E991-F6F7-499E-A5CD-C5C054F9E127}"/>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9" name="Line 10">
              <a:extLst>
                <a:ext uri="{FF2B5EF4-FFF2-40B4-BE49-F238E27FC236}">
                  <a16:creationId xmlns:a16="http://schemas.microsoft.com/office/drawing/2014/main" id="{79B39DEB-CDB3-4AD5-9FF9-B6D25AA1A282}"/>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0" name="Line 11">
              <a:extLst>
                <a:ext uri="{FF2B5EF4-FFF2-40B4-BE49-F238E27FC236}">
                  <a16:creationId xmlns:a16="http://schemas.microsoft.com/office/drawing/2014/main" id="{7CA102E3-AB90-4F81-ADE3-BC102F8E648D}"/>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1" name="Line 12">
              <a:extLst>
                <a:ext uri="{FF2B5EF4-FFF2-40B4-BE49-F238E27FC236}">
                  <a16:creationId xmlns:a16="http://schemas.microsoft.com/office/drawing/2014/main" id="{F4364303-C2AD-44F2-8316-8248A10B6484}"/>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2" name="Line 13">
              <a:extLst>
                <a:ext uri="{FF2B5EF4-FFF2-40B4-BE49-F238E27FC236}">
                  <a16:creationId xmlns:a16="http://schemas.microsoft.com/office/drawing/2014/main" id="{1011511E-AE8F-446D-8962-2B3603DBD73C}"/>
                </a:ext>
              </a:extLst>
            </p:cNvPr>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3" name="Line 14">
              <a:extLst>
                <a:ext uri="{FF2B5EF4-FFF2-40B4-BE49-F238E27FC236}">
                  <a16:creationId xmlns:a16="http://schemas.microsoft.com/office/drawing/2014/main" id="{654011BE-6CEC-49F6-8A0A-3A49F6C2683B}"/>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4" name="Line 15">
              <a:extLst>
                <a:ext uri="{FF2B5EF4-FFF2-40B4-BE49-F238E27FC236}">
                  <a16:creationId xmlns:a16="http://schemas.microsoft.com/office/drawing/2014/main" id="{92BD7C41-7B2E-4290-81F4-F753E47224EE}"/>
                </a:ext>
              </a:extLst>
            </p:cNvPr>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5" name="Text Box 16">
              <a:extLst>
                <a:ext uri="{FF2B5EF4-FFF2-40B4-BE49-F238E27FC236}">
                  <a16:creationId xmlns:a16="http://schemas.microsoft.com/office/drawing/2014/main" id="{6C6B7C88-2B4D-4C5A-97B7-1A3A5DC28398}"/>
                </a:ext>
              </a:extLst>
            </p:cNvPr>
            <p:cNvSpPr txBox="1">
              <a:spLocks noChangeArrowheads="1"/>
            </p:cNvSpPr>
            <p:nvPr/>
          </p:nvSpPr>
          <p:spPr bwMode="auto">
            <a:xfrm>
              <a:off x="864" y="1872"/>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1526" name="Text Box 17">
              <a:extLst>
                <a:ext uri="{FF2B5EF4-FFF2-40B4-BE49-F238E27FC236}">
                  <a16:creationId xmlns:a16="http://schemas.microsoft.com/office/drawing/2014/main" id="{C7E0E258-7FCD-4861-AAFB-2E98C47D3463}"/>
                </a:ext>
              </a:extLst>
            </p:cNvPr>
            <p:cNvSpPr txBox="1">
              <a:spLocks noChangeArrowheads="1"/>
            </p:cNvSpPr>
            <p:nvPr/>
          </p:nvSpPr>
          <p:spPr bwMode="auto">
            <a:xfrm>
              <a:off x="2688" y="1968"/>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1527" name="Text Box 18">
              <a:extLst>
                <a:ext uri="{FF2B5EF4-FFF2-40B4-BE49-F238E27FC236}">
                  <a16:creationId xmlns:a16="http://schemas.microsoft.com/office/drawing/2014/main" id="{CFE10D2E-9CEA-4171-9981-B3FDFB1BCB24}"/>
                </a:ext>
              </a:extLst>
            </p:cNvPr>
            <p:cNvSpPr txBox="1">
              <a:spLocks noChangeArrowheads="1"/>
            </p:cNvSpPr>
            <p:nvPr/>
          </p:nvSpPr>
          <p:spPr bwMode="auto">
            <a:xfrm>
              <a:off x="1728" y="57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1528" name="Text Box 19">
              <a:extLst>
                <a:ext uri="{FF2B5EF4-FFF2-40B4-BE49-F238E27FC236}">
                  <a16:creationId xmlns:a16="http://schemas.microsoft.com/office/drawing/2014/main" id="{0B6DDF5B-5529-4ECF-A42E-4BED6C7CCB33}"/>
                </a:ext>
              </a:extLst>
            </p:cNvPr>
            <p:cNvSpPr txBox="1">
              <a:spLocks noChangeArrowheads="1"/>
            </p:cNvSpPr>
            <p:nvPr/>
          </p:nvSpPr>
          <p:spPr bwMode="auto">
            <a:xfrm>
              <a:off x="3312" y="672"/>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1529" name="Text Box 20">
              <a:extLst>
                <a:ext uri="{FF2B5EF4-FFF2-40B4-BE49-F238E27FC236}">
                  <a16:creationId xmlns:a16="http://schemas.microsoft.com/office/drawing/2014/main" id="{A6B93592-373C-4DD2-8244-DB794F24585C}"/>
                </a:ext>
              </a:extLst>
            </p:cNvPr>
            <p:cNvSpPr txBox="1">
              <a:spLocks noChangeArrowheads="1"/>
            </p:cNvSpPr>
            <p:nvPr/>
          </p:nvSpPr>
          <p:spPr bwMode="auto">
            <a:xfrm>
              <a:off x="4032" y="192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1530" name="Text Box 21">
              <a:extLst>
                <a:ext uri="{FF2B5EF4-FFF2-40B4-BE49-F238E27FC236}">
                  <a16:creationId xmlns:a16="http://schemas.microsoft.com/office/drawing/2014/main" id="{4A498AF1-FA0E-4EE9-BA4E-411F157294C9}"/>
                </a:ext>
              </a:extLst>
            </p:cNvPr>
            <p:cNvSpPr txBox="1">
              <a:spLocks noChangeArrowheads="1"/>
            </p:cNvSpPr>
            <p:nvPr/>
          </p:nvSpPr>
          <p:spPr bwMode="auto">
            <a:xfrm>
              <a:off x="2352" y="321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1531" name="Text Box 22">
              <a:extLst>
                <a:ext uri="{FF2B5EF4-FFF2-40B4-BE49-F238E27FC236}">
                  <a16:creationId xmlns:a16="http://schemas.microsoft.com/office/drawing/2014/main" id="{C05C6530-CF72-450D-858B-2074A21C88C1}"/>
                </a:ext>
              </a:extLst>
            </p:cNvPr>
            <p:cNvSpPr txBox="1">
              <a:spLocks noChangeArrowheads="1"/>
            </p:cNvSpPr>
            <p:nvPr/>
          </p:nvSpPr>
          <p:spPr bwMode="auto">
            <a:xfrm>
              <a:off x="3168" y="264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1532" name="Text Box 23">
              <a:extLst>
                <a:ext uri="{FF2B5EF4-FFF2-40B4-BE49-F238E27FC236}">
                  <a16:creationId xmlns:a16="http://schemas.microsoft.com/office/drawing/2014/main" id="{3CA19318-2FF1-4479-9CE8-F8FC2D316C9A}"/>
                </a:ext>
              </a:extLst>
            </p:cNvPr>
            <p:cNvSpPr txBox="1">
              <a:spLocks noChangeArrowheads="1"/>
            </p:cNvSpPr>
            <p:nvPr/>
          </p:nvSpPr>
          <p:spPr bwMode="auto">
            <a:xfrm>
              <a:off x="1776" y="201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1533" name="Text Box 24">
              <a:extLst>
                <a:ext uri="{FF2B5EF4-FFF2-40B4-BE49-F238E27FC236}">
                  <a16:creationId xmlns:a16="http://schemas.microsoft.com/office/drawing/2014/main" id="{A3361108-6837-4193-9AE1-FB8B0E80BEF7}"/>
                </a:ext>
              </a:extLst>
            </p:cNvPr>
            <p:cNvSpPr txBox="1">
              <a:spLocks noChangeArrowheads="1"/>
            </p:cNvSpPr>
            <p:nvPr/>
          </p:nvSpPr>
          <p:spPr bwMode="auto">
            <a:xfrm>
              <a:off x="1536" y="2544"/>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1534" name="Text Box 25">
              <a:extLst>
                <a:ext uri="{FF2B5EF4-FFF2-40B4-BE49-F238E27FC236}">
                  <a16:creationId xmlns:a16="http://schemas.microsoft.com/office/drawing/2014/main" id="{20A8BA36-8198-4449-8CD4-37D05E213312}"/>
                </a:ext>
              </a:extLst>
            </p:cNvPr>
            <p:cNvSpPr txBox="1">
              <a:spLocks noChangeArrowheads="1"/>
            </p:cNvSpPr>
            <p:nvPr/>
          </p:nvSpPr>
          <p:spPr bwMode="auto">
            <a:xfrm>
              <a:off x="2592" y="2352"/>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1535" name="Text Box 26">
              <a:extLst>
                <a:ext uri="{FF2B5EF4-FFF2-40B4-BE49-F238E27FC236}">
                  <a16:creationId xmlns:a16="http://schemas.microsoft.com/office/drawing/2014/main" id="{8DBEB176-CDD0-4937-AF2F-E3806EEB7264}"/>
                </a:ext>
              </a:extLst>
            </p:cNvPr>
            <p:cNvSpPr txBox="1">
              <a:spLocks noChangeArrowheads="1"/>
            </p:cNvSpPr>
            <p:nvPr/>
          </p:nvSpPr>
          <p:spPr bwMode="auto">
            <a:xfrm>
              <a:off x="2064" y="1344"/>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1536" name="Text Box 27">
              <a:extLst>
                <a:ext uri="{FF2B5EF4-FFF2-40B4-BE49-F238E27FC236}">
                  <a16:creationId xmlns:a16="http://schemas.microsoft.com/office/drawing/2014/main" id="{FBA3D8EE-466A-4598-B8D7-A08F7B1928EF}"/>
                </a:ext>
              </a:extLst>
            </p:cNvPr>
            <p:cNvSpPr txBox="1">
              <a:spLocks noChangeArrowheads="1"/>
            </p:cNvSpPr>
            <p:nvPr/>
          </p:nvSpPr>
          <p:spPr bwMode="auto">
            <a:xfrm>
              <a:off x="3024" y="129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1537" name="Text Box 28">
              <a:extLst>
                <a:ext uri="{FF2B5EF4-FFF2-40B4-BE49-F238E27FC236}">
                  <a16:creationId xmlns:a16="http://schemas.microsoft.com/office/drawing/2014/main" id="{48A83853-54E9-42E6-8812-F8705C25F4CC}"/>
                </a:ext>
              </a:extLst>
            </p:cNvPr>
            <p:cNvSpPr txBox="1">
              <a:spLocks noChangeArrowheads="1"/>
            </p:cNvSpPr>
            <p:nvPr/>
          </p:nvSpPr>
          <p:spPr bwMode="auto">
            <a:xfrm>
              <a:off x="3648" y="120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1538" name="Text Box 29">
              <a:extLst>
                <a:ext uri="{FF2B5EF4-FFF2-40B4-BE49-F238E27FC236}">
                  <a16:creationId xmlns:a16="http://schemas.microsoft.com/office/drawing/2014/main" id="{FC4279B0-0D76-4D16-861D-D3AE8C5D3F19}"/>
                </a:ext>
              </a:extLst>
            </p:cNvPr>
            <p:cNvSpPr txBox="1">
              <a:spLocks noChangeArrowheads="1"/>
            </p:cNvSpPr>
            <p:nvPr/>
          </p:nvSpPr>
          <p:spPr bwMode="auto">
            <a:xfrm>
              <a:off x="2496" y="57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1539" name="Text Box 30">
              <a:extLst>
                <a:ext uri="{FF2B5EF4-FFF2-40B4-BE49-F238E27FC236}">
                  <a16:creationId xmlns:a16="http://schemas.microsoft.com/office/drawing/2014/main" id="{A8DB052D-9BA4-46EF-B317-C3F9B0435882}"/>
                </a:ext>
              </a:extLst>
            </p:cNvPr>
            <p:cNvSpPr txBox="1">
              <a:spLocks noChangeArrowheads="1"/>
            </p:cNvSpPr>
            <p:nvPr/>
          </p:nvSpPr>
          <p:spPr bwMode="auto">
            <a:xfrm>
              <a:off x="1392" y="105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1540" name="Text Box 31">
              <a:extLst>
                <a:ext uri="{FF2B5EF4-FFF2-40B4-BE49-F238E27FC236}">
                  <a16:creationId xmlns:a16="http://schemas.microsoft.com/office/drawing/2014/main" id="{BA23A94A-5D3C-483E-B043-55863D97F391}"/>
                </a:ext>
              </a:extLst>
            </p:cNvPr>
            <p:cNvSpPr txBox="1">
              <a:spLocks noChangeArrowheads="1"/>
            </p:cNvSpPr>
            <p:nvPr/>
          </p:nvSpPr>
          <p:spPr bwMode="auto">
            <a:xfrm>
              <a:off x="3120" y="168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91" name="Text Box 2">
            <a:extLst>
              <a:ext uri="{FF2B5EF4-FFF2-40B4-BE49-F238E27FC236}">
                <a16:creationId xmlns:a16="http://schemas.microsoft.com/office/drawing/2014/main" id="{818DEE98-FFA1-46CB-B9B6-C706C2C663E0}"/>
              </a:ext>
            </a:extLst>
          </p:cNvPr>
          <p:cNvSpPr txBox="1">
            <a:spLocks noChangeArrowheads="1"/>
          </p:cNvSpPr>
          <p:nvPr/>
        </p:nvSpPr>
        <p:spPr bwMode="auto">
          <a:xfrm>
            <a:off x="6096000" y="1676400"/>
            <a:ext cx="2819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dirty="0"/>
              <a:t>Select the shortest</a:t>
            </a:r>
          </a:p>
          <a:p>
            <a:pPr>
              <a:buFont typeface="Verdana" panose="020B0604030504040204" pitchFamily="34" charset="0"/>
              <a:buNone/>
            </a:pPr>
            <a:r>
              <a:rPr lang="en-US" altLang="en-US" sz="2200" dirty="0"/>
              <a:t>edge in the network</a:t>
            </a:r>
          </a:p>
          <a:p>
            <a:pPr eaLnBrk="1" hangingPunct="1"/>
            <a:endParaRPr lang="en-GB" altLang="en-US" sz="2200" dirty="0"/>
          </a:p>
          <a:p>
            <a:pPr eaLnBrk="1" hangingPunct="1"/>
            <a:r>
              <a:rPr lang="en-GB" altLang="en-US" sz="2200" b="1" dirty="0">
                <a:solidFill>
                  <a:srgbClr val="00B0F0"/>
                </a:solidFill>
              </a:rPr>
              <a:t>ED  2</a:t>
            </a:r>
          </a:p>
          <a:p>
            <a:pPr eaLnBrk="1" hangingPunct="1"/>
            <a:r>
              <a:rPr lang="en-GB" altLang="en-US" sz="2200" b="1" dirty="0">
                <a:solidFill>
                  <a:srgbClr val="FF0000"/>
                </a:solidFill>
              </a:rPr>
              <a:t>AB  3</a:t>
            </a:r>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1513"/>
                                        </p:tgtEl>
                                        <p:attrNameLst>
                                          <p:attrName>style.visibility</p:attrName>
                                        </p:attrNameLst>
                                      </p:cBhvr>
                                      <p:to>
                                        <p:strVal val="visible"/>
                                      </p:to>
                                    </p:set>
                                    <p:anim calcmode="lin" valueType="num">
                                      <p:cBhvr additive="base">
                                        <p:cTn id="11" dur="500" fill="hold"/>
                                        <p:tgtEl>
                                          <p:spTgt spid="21513"/>
                                        </p:tgtEl>
                                        <p:attrNameLst>
                                          <p:attrName>ppt_x</p:attrName>
                                        </p:attrNameLst>
                                      </p:cBhvr>
                                      <p:tavLst>
                                        <p:tav tm="0">
                                          <p:val>
                                            <p:strVal val="#ppt_x"/>
                                          </p:val>
                                        </p:tav>
                                        <p:tav tm="100000">
                                          <p:val>
                                            <p:strVal val="#ppt_x"/>
                                          </p:val>
                                        </p:tav>
                                      </p:tavLst>
                                    </p:anim>
                                    <p:anim calcmode="lin" valueType="num">
                                      <p:cBhvr additive="base">
                                        <p:cTn id="12" dur="500" fill="hold"/>
                                        <p:tgtEl>
                                          <p:spTgt spid="215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148ED07B-2CC3-481F-965D-6F3D890F2FB1}"/>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73E567EF-0906-4E5D-BCE8-84110D8E47E3}"/>
              </a:ext>
            </a:extLst>
          </p:cNvPr>
          <p:cNvSpPr>
            <a:spLocks noGrp="1"/>
          </p:cNvSpPr>
          <p:nvPr>
            <p:ph type="dt" sz="quarter" idx="10"/>
          </p:nvPr>
        </p:nvSpPr>
        <p:spPr/>
        <p:txBody>
          <a:bodyPr/>
          <a:lstStyle/>
          <a:p>
            <a:pPr>
              <a:defRPr/>
            </a:pPr>
            <a:fld id="{606199C1-A4B1-4882-A314-374431F88C3A}" type="datetime1">
              <a:rPr lang="en-US" smtClean="0"/>
              <a:t>12/8/2024</a:t>
            </a:fld>
            <a:endParaRPr lang="en-US"/>
          </a:p>
        </p:txBody>
      </p:sp>
      <p:sp>
        <p:nvSpPr>
          <p:cNvPr id="5" name="Footer Placeholder 4">
            <a:extLst>
              <a:ext uri="{FF2B5EF4-FFF2-40B4-BE49-F238E27FC236}">
                <a16:creationId xmlns:a16="http://schemas.microsoft.com/office/drawing/2014/main" id="{35D682CA-7C6E-4CA5-ADD1-F5DC15D6B38F}"/>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09A79460-5B65-4135-8A90-6433002450C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47C96B-8E7E-4A31-A9F8-6281656971DA}" type="slidenum">
              <a:rPr lang="en-US" altLang="en-US">
                <a:solidFill>
                  <a:srgbClr val="898989"/>
                </a:solidFill>
                <a:latin typeface="Calibri" panose="020F0502020204030204" pitchFamily="34" charset="0"/>
              </a:rPr>
              <a:pPr eaLnBrk="1" hangingPunct="1"/>
              <a:t>62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BCC2604-A47F-4CE6-A2F8-F83EC8037B7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2535" name="Picture 2" descr="E:\NIET\Project\xLogo11.png.pagespeed.ic.pydHLuCQEZ.png">
            <a:extLst>
              <a:ext uri="{FF2B5EF4-FFF2-40B4-BE49-F238E27FC236}">
                <a16:creationId xmlns:a16="http://schemas.microsoft.com/office/drawing/2014/main" id="{2A34E769-9FE4-4E12-A219-74DF3046C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Rectangle 9">
            <a:extLst>
              <a:ext uri="{FF2B5EF4-FFF2-40B4-BE49-F238E27FC236}">
                <a16:creationId xmlns:a16="http://schemas.microsoft.com/office/drawing/2014/main" id="{9818D5C0-5D9F-4BF3-8E43-9389773183B7}"/>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2537" name="Group 5">
            <a:extLst>
              <a:ext uri="{FF2B5EF4-FFF2-40B4-BE49-F238E27FC236}">
                <a16:creationId xmlns:a16="http://schemas.microsoft.com/office/drawing/2014/main" id="{6AEEDD6A-67E8-471C-8D57-FE17FD195B94}"/>
              </a:ext>
            </a:extLst>
          </p:cNvPr>
          <p:cNvGrpSpPr>
            <a:grpSpLocks/>
          </p:cNvGrpSpPr>
          <p:nvPr/>
        </p:nvGrpSpPr>
        <p:grpSpPr bwMode="auto">
          <a:xfrm>
            <a:off x="468313" y="1676400"/>
            <a:ext cx="5170487" cy="4003675"/>
            <a:chOff x="864" y="576"/>
            <a:chExt cx="3456" cy="2958"/>
          </a:xfrm>
        </p:grpSpPr>
        <p:sp>
          <p:nvSpPr>
            <p:cNvPr id="22539" name="Line 6">
              <a:extLst>
                <a:ext uri="{FF2B5EF4-FFF2-40B4-BE49-F238E27FC236}">
                  <a16:creationId xmlns:a16="http://schemas.microsoft.com/office/drawing/2014/main" id="{BDFBDCB3-F4E1-40C8-BCAF-C7A4E2ABCC6B}"/>
                </a:ext>
              </a:extLst>
            </p:cNvPr>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0" name="Line 7">
              <a:extLst>
                <a:ext uri="{FF2B5EF4-FFF2-40B4-BE49-F238E27FC236}">
                  <a16:creationId xmlns:a16="http://schemas.microsoft.com/office/drawing/2014/main" id="{4E76A5CE-5DA2-443B-968A-394F51ABABE7}"/>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1" name="Line 8">
              <a:extLst>
                <a:ext uri="{FF2B5EF4-FFF2-40B4-BE49-F238E27FC236}">
                  <a16:creationId xmlns:a16="http://schemas.microsoft.com/office/drawing/2014/main" id="{4A3CA3CD-C983-4087-8F34-85BF8384E875}"/>
                </a:ext>
              </a:extLst>
            </p:cNvPr>
            <p:cNvSpPr>
              <a:spLocks noChangeShapeType="1"/>
            </p:cNvSpPr>
            <p:nvPr/>
          </p:nvSpPr>
          <p:spPr bwMode="auto">
            <a:xfrm>
              <a:off x="3312" y="864"/>
              <a:ext cx="720" cy="110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2" name="Line 9">
              <a:extLst>
                <a:ext uri="{FF2B5EF4-FFF2-40B4-BE49-F238E27FC236}">
                  <a16:creationId xmlns:a16="http://schemas.microsoft.com/office/drawing/2014/main" id="{604424A6-DEC3-45A5-B2AD-133F0C72DDB3}"/>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3" name="Line 10">
              <a:extLst>
                <a:ext uri="{FF2B5EF4-FFF2-40B4-BE49-F238E27FC236}">
                  <a16:creationId xmlns:a16="http://schemas.microsoft.com/office/drawing/2014/main" id="{F26A8812-8BE9-49B5-882C-F44A8234E79C}"/>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4" name="Line 11">
              <a:extLst>
                <a:ext uri="{FF2B5EF4-FFF2-40B4-BE49-F238E27FC236}">
                  <a16:creationId xmlns:a16="http://schemas.microsoft.com/office/drawing/2014/main" id="{D8F0A674-7461-45DF-9608-33DE2BACC940}"/>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5" name="Line 12">
              <a:extLst>
                <a:ext uri="{FF2B5EF4-FFF2-40B4-BE49-F238E27FC236}">
                  <a16:creationId xmlns:a16="http://schemas.microsoft.com/office/drawing/2014/main" id="{CCC3C943-6A94-49DC-93F4-580CA891653B}"/>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6" name="Line 13">
              <a:extLst>
                <a:ext uri="{FF2B5EF4-FFF2-40B4-BE49-F238E27FC236}">
                  <a16:creationId xmlns:a16="http://schemas.microsoft.com/office/drawing/2014/main" id="{B69D2F03-9E61-4382-8A06-E759FD42FCBA}"/>
                </a:ext>
              </a:extLst>
            </p:cNvPr>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7" name="Line 14">
              <a:extLst>
                <a:ext uri="{FF2B5EF4-FFF2-40B4-BE49-F238E27FC236}">
                  <a16:creationId xmlns:a16="http://schemas.microsoft.com/office/drawing/2014/main" id="{B9D5EEEF-B730-4D84-92ED-BD7866F1A49A}"/>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8" name="Line 15">
              <a:extLst>
                <a:ext uri="{FF2B5EF4-FFF2-40B4-BE49-F238E27FC236}">
                  <a16:creationId xmlns:a16="http://schemas.microsoft.com/office/drawing/2014/main" id="{A1FE876A-29B7-4508-B9DE-49045B06A8DC}"/>
                </a:ext>
              </a:extLst>
            </p:cNvPr>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9" name="Text Box 16">
              <a:extLst>
                <a:ext uri="{FF2B5EF4-FFF2-40B4-BE49-F238E27FC236}">
                  <a16:creationId xmlns:a16="http://schemas.microsoft.com/office/drawing/2014/main" id="{500F3B4C-14C0-40CB-8004-9BF1220C1906}"/>
                </a:ext>
              </a:extLst>
            </p:cNvPr>
            <p:cNvSpPr txBox="1">
              <a:spLocks noChangeArrowheads="1"/>
            </p:cNvSpPr>
            <p:nvPr/>
          </p:nvSpPr>
          <p:spPr bwMode="auto">
            <a:xfrm>
              <a:off x="864" y="18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2550" name="Text Box 17">
              <a:extLst>
                <a:ext uri="{FF2B5EF4-FFF2-40B4-BE49-F238E27FC236}">
                  <a16:creationId xmlns:a16="http://schemas.microsoft.com/office/drawing/2014/main" id="{C88800B5-0DD9-4516-A3C5-3FEFF675ABEE}"/>
                </a:ext>
              </a:extLst>
            </p:cNvPr>
            <p:cNvSpPr txBox="1">
              <a:spLocks noChangeArrowheads="1"/>
            </p:cNvSpPr>
            <p:nvPr/>
          </p:nvSpPr>
          <p:spPr bwMode="auto">
            <a:xfrm>
              <a:off x="2688" y="1968"/>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2551" name="Text Box 18">
              <a:extLst>
                <a:ext uri="{FF2B5EF4-FFF2-40B4-BE49-F238E27FC236}">
                  <a16:creationId xmlns:a16="http://schemas.microsoft.com/office/drawing/2014/main" id="{09342570-F99E-4596-8ADF-263524428874}"/>
                </a:ext>
              </a:extLst>
            </p:cNvPr>
            <p:cNvSpPr txBox="1">
              <a:spLocks noChangeArrowheads="1"/>
            </p:cNvSpPr>
            <p:nvPr/>
          </p:nvSpPr>
          <p:spPr bwMode="auto">
            <a:xfrm>
              <a:off x="1728"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2552" name="Text Box 19">
              <a:extLst>
                <a:ext uri="{FF2B5EF4-FFF2-40B4-BE49-F238E27FC236}">
                  <a16:creationId xmlns:a16="http://schemas.microsoft.com/office/drawing/2014/main" id="{0C4DDE48-6919-48C0-9241-2831D9BC10F4}"/>
                </a:ext>
              </a:extLst>
            </p:cNvPr>
            <p:cNvSpPr txBox="1">
              <a:spLocks noChangeArrowheads="1"/>
            </p:cNvSpPr>
            <p:nvPr/>
          </p:nvSpPr>
          <p:spPr bwMode="auto">
            <a:xfrm>
              <a:off x="3312" y="6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2553" name="Text Box 20">
              <a:extLst>
                <a:ext uri="{FF2B5EF4-FFF2-40B4-BE49-F238E27FC236}">
                  <a16:creationId xmlns:a16="http://schemas.microsoft.com/office/drawing/2014/main" id="{559DAED3-B6C3-4690-B24F-E1CB2615D4A1}"/>
                </a:ext>
              </a:extLst>
            </p:cNvPr>
            <p:cNvSpPr txBox="1">
              <a:spLocks noChangeArrowheads="1"/>
            </p:cNvSpPr>
            <p:nvPr/>
          </p:nvSpPr>
          <p:spPr bwMode="auto">
            <a:xfrm>
              <a:off x="4032" y="192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2554" name="Text Box 21">
              <a:extLst>
                <a:ext uri="{FF2B5EF4-FFF2-40B4-BE49-F238E27FC236}">
                  <a16:creationId xmlns:a16="http://schemas.microsoft.com/office/drawing/2014/main" id="{A9083BF1-AC66-4D7C-8E75-0E066E47BC5F}"/>
                </a:ext>
              </a:extLst>
            </p:cNvPr>
            <p:cNvSpPr txBox="1">
              <a:spLocks noChangeArrowheads="1"/>
            </p:cNvSpPr>
            <p:nvPr/>
          </p:nvSpPr>
          <p:spPr bwMode="auto">
            <a:xfrm>
              <a:off x="2352" y="32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2555" name="Text Box 22">
              <a:extLst>
                <a:ext uri="{FF2B5EF4-FFF2-40B4-BE49-F238E27FC236}">
                  <a16:creationId xmlns:a16="http://schemas.microsoft.com/office/drawing/2014/main" id="{7DC29EB5-36DE-43CF-882A-733B80810531}"/>
                </a:ext>
              </a:extLst>
            </p:cNvPr>
            <p:cNvSpPr txBox="1">
              <a:spLocks noChangeArrowheads="1"/>
            </p:cNvSpPr>
            <p:nvPr/>
          </p:nvSpPr>
          <p:spPr bwMode="auto">
            <a:xfrm>
              <a:off x="3168" y="264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2556" name="Text Box 23">
              <a:extLst>
                <a:ext uri="{FF2B5EF4-FFF2-40B4-BE49-F238E27FC236}">
                  <a16:creationId xmlns:a16="http://schemas.microsoft.com/office/drawing/2014/main" id="{56591DE6-0038-4C77-8178-A4E7D2289E3D}"/>
                </a:ext>
              </a:extLst>
            </p:cNvPr>
            <p:cNvSpPr txBox="1">
              <a:spLocks noChangeArrowheads="1"/>
            </p:cNvSpPr>
            <p:nvPr/>
          </p:nvSpPr>
          <p:spPr bwMode="auto">
            <a:xfrm>
              <a:off x="1776" y="20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2557" name="Text Box 24">
              <a:extLst>
                <a:ext uri="{FF2B5EF4-FFF2-40B4-BE49-F238E27FC236}">
                  <a16:creationId xmlns:a16="http://schemas.microsoft.com/office/drawing/2014/main" id="{B2BE2A2D-796A-43EA-ABC9-4B64EF16E91F}"/>
                </a:ext>
              </a:extLst>
            </p:cNvPr>
            <p:cNvSpPr txBox="1">
              <a:spLocks noChangeArrowheads="1"/>
            </p:cNvSpPr>
            <p:nvPr/>
          </p:nvSpPr>
          <p:spPr bwMode="auto">
            <a:xfrm>
              <a:off x="1536" y="25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2558" name="Text Box 25">
              <a:extLst>
                <a:ext uri="{FF2B5EF4-FFF2-40B4-BE49-F238E27FC236}">
                  <a16:creationId xmlns:a16="http://schemas.microsoft.com/office/drawing/2014/main" id="{0E8BC10B-B50A-46D4-8201-EABC71EE739E}"/>
                </a:ext>
              </a:extLst>
            </p:cNvPr>
            <p:cNvSpPr txBox="1">
              <a:spLocks noChangeArrowheads="1"/>
            </p:cNvSpPr>
            <p:nvPr/>
          </p:nvSpPr>
          <p:spPr bwMode="auto">
            <a:xfrm>
              <a:off x="2592" y="235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2559" name="Text Box 26">
              <a:extLst>
                <a:ext uri="{FF2B5EF4-FFF2-40B4-BE49-F238E27FC236}">
                  <a16:creationId xmlns:a16="http://schemas.microsoft.com/office/drawing/2014/main" id="{13FD34D8-059C-4820-A403-55156833F269}"/>
                </a:ext>
              </a:extLst>
            </p:cNvPr>
            <p:cNvSpPr txBox="1">
              <a:spLocks noChangeArrowheads="1"/>
            </p:cNvSpPr>
            <p:nvPr/>
          </p:nvSpPr>
          <p:spPr bwMode="auto">
            <a:xfrm>
              <a:off x="2064" y="13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2560" name="Text Box 27">
              <a:extLst>
                <a:ext uri="{FF2B5EF4-FFF2-40B4-BE49-F238E27FC236}">
                  <a16:creationId xmlns:a16="http://schemas.microsoft.com/office/drawing/2014/main" id="{D4C9BF8F-D082-4933-AD71-3CF6A4F3E186}"/>
                </a:ext>
              </a:extLst>
            </p:cNvPr>
            <p:cNvSpPr txBox="1">
              <a:spLocks noChangeArrowheads="1"/>
            </p:cNvSpPr>
            <p:nvPr/>
          </p:nvSpPr>
          <p:spPr bwMode="auto">
            <a:xfrm>
              <a:off x="3024" y="129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2561" name="Text Box 28">
              <a:extLst>
                <a:ext uri="{FF2B5EF4-FFF2-40B4-BE49-F238E27FC236}">
                  <a16:creationId xmlns:a16="http://schemas.microsoft.com/office/drawing/2014/main" id="{2C84EE4E-B213-41A1-8D05-C40DD2E0ED3B}"/>
                </a:ext>
              </a:extLst>
            </p:cNvPr>
            <p:cNvSpPr txBox="1">
              <a:spLocks noChangeArrowheads="1"/>
            </p:cNvSpPr>
            <p:nvPr/>
          </p:nvSpPr>
          <p:spPr bwMode="auto">
            <a:xfrm>
              <a:off x="3648" y="120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2562" name="Text Box 29">
              <a:extLst>
                <a:ext uri="{FF2B5EF4-FFF2-40B4-BE49-F238E27FC236}">
                  <a16:creationId xmlns:a16="http://schemas.microsoft.com/office/drawing/2014/main" id="{8D65806C-9DFA-468C-9B8D-2B0902A66B09}"/>
                </a:ext>
              </a:extLst>
            </p:cNvPr>
            <p:cNvSpPr txBox="1">
              <a:spLocks noChangeArrowheads="1"/>
            </p:cNvSpPr>
            <p:nvPr/>
          </p:nvSpPr>
          <p:spPr bwMode="auto">
            <a:xfrm>
              <a:off x="2496"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2563" name="Text Box 30">
              <a:extLst>
                <a:ext uri="{FF2B5EF4-FFF2-40B4-BE49-F238E27FC236}">
                  <a16:creationId xmlns:a16="http://schemas.microsoft.com/office/drawing/2014/main" id="{3345500D-3155-464F-90CC-9037905E83AA}"/>
                </a:ext>
              </a:extLst>
            </p:cNvPr>
            <p:cNvSpPr txBox="1">
              <a:spLocks noChangeArrowheads="1"/>
            </p:cNvSpPr>
            <p:nvPr/>
          </p:nvSpPr>
          <p:spPr bwMode="auto">
            <a:xfrm>
              <a:off x="1392" y="105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2564" name="Text Box 31">
              <a:extLst>
                <a:ext uri="{FF2B5EF4-FFF2-40B4-BE49-F238E27FC236}">
                  <a16:creationId xmlns:a16="http://schemas.microsoft.com/office/drawing/2014/main" id="{882AA6B4-4BB3-4F37-B1F9-B607486FE37A}"/>
                </a:ext>
              </a:extLst>
            </p:cNvPr>
            <p:cNvSpPr txBox="1">
              <a:spLocks noChangeArrowheads="1"/>
            </p:cNvSpPr>
            <p:nvPr/>
          </p:nvSpPr>
          <p:spPr bwMode="auto">
            <a:xfrm>
              <a:off x="3120" y="168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2">
            <a:extLst>
              <a:ext uri="{FF2B5EF4-FFF2-40B4-BE49-F238E27FC236}">
                <a16:creationId xmlns:a16="http://schemas.microsoft.com/office/drawing/2014/main" id="{91042A6C-6545-4914-8D59-C743AE6B61F0}"/>
              </a:ext>
            </a:extLst>
          </p:cNvPr>
          <p:cNvSpPr txBox="1">
            <a:spLocks noChangeArrowheads="1"/>
          </p:cNvSpPr>
          <p:nvPr/>
        </p:nvSpPr>
        <p:spPr bwMode="auto">
          <a:xfrm>
            <a:off x="6019800" y="1524000"/>
            <a:ext cx="26670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a:t>Select the shortest</a:t>
            </a:r>
          </a:p>
          <a:p>
            <a:pPr>
              <a:buFont typeface="Verdana" panose="020B0604030504040204" pitchFamily="34" charset="0"/>
              <a:buNone/>
            </a:pPr>
            <a:r>
              <a:rPr lang="en-US" altLang="en-US" sz="2200"/>
              <a:t>edge in the network</a:t>
            </a:r>
          </a:p>
          <a:p>
            <a:pPr eaLnBrk="1" hangingPunct="1"/>
            <a:endParaRPr lang="en-GB" altLang="en-US" sz="2200"/>
          </a:p>
          <a:p>
            <a:pPr eaLnBrk="1" hangingPunct="1"/>
            <a:r>
              <a:rPr lang="en-GB" altLang="en-US" sz="2200" b="1">
                <a:solidFill>
                  <a:srgbClr val="00B0F0"/>
                </a:solidFill>
              </a:rPr>
              <a:t>ED  2</a:t>
            </a:r>
          </a:p>
          <a:p>
            <a:pPr eaLnBrk="1" hangingPunct="1"/>
            <a:r>
              <a:rPr lang="en-GB" altLang="en-US" sz="2200" b="1">
                <a:solidFill>
                  <a:srgbClr val="00B0F0"/>
                </a:solidFill>
              </a:rPr>
              <a:t>AB  3</a:t>
            </a:r>
          </a:p>
          <a:p>
            <a:pPr eaLnBrk="1" hangingPunct="1"/>
            <a:r>
              <a:rPr lang="en-GB" altLang="en-US" sz="2200" b="1">
                <a:solidFill>
                  <a:srgbClr val="FF0000"/>
                </a:solidFill>
              </a:rPr>
              <a:t>CD  4( </a:t>
            </a:r>
            <a:r>
              <a:rPr lang="en-GB" altLang="en-US" sz="2200" b="1">
                <a:solidFill>
                  <a:srgbClr val="00B0F0"/>
                </a:solidFill>
              </a:rPr>
              <a:t>or AE 4</a:t>
            </a:r>
            <a:r>
              <a:rPr lang="en-GB" altLang="en-US" sz="2200" b="1">
                <a:solidFill>
                  <a:srgbClr val="FF0000"/>
                </a:solidFill>
              </a:rPr>
              <a:t>)</a:t>
            </a:r>
          </a:p>
          <a:p>
            <a:pPr eaLnBrk="1" hangingPunct="1"/>
            <a:endParaRPr lang="en-GB" altLang="en-US" sz="2000"/>
          </a:p>
          <a:p>
            <a:pPr eaLnBrk="1" hangingPunct="1"/>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2537"/>
                                        </p:tgtEl>
                                        <p:attrNameLst>
                                          <p:attrName>style.visibility</p:attrName>
                                        </p:attrNameLst>
                                      </p:cBhvr>
                                      <p:to>
                                        <p:strVal val="visible"/>
                                      </p:to>
                                    </p:set>
                                    <p:anim calcmode="lin" valueType="num">
                                      <p:cBhvr additive="base">
                                        <p:cTn id="11" dur="500" fill="hold"/>
                                        <p:tgtEl>
                                          <p:spTgt spid="22537"/>
                                        </p:tgtEl>
                                        <p:attrNameLst>
                                          <p:attrName>ppt_x</p:attrName>
                                        </p:attrNameLst>
                                      </p:cBhvr>
                                      <p:tavLst>
                                        <p:tav tm="0">
                                          <p:val>
                                            <p:strVal val="#ppt_x"/>
                                          </p:val>
                                        </p:tav>
                                        <p:tav tm="100000">
                                          <p:val>
                                            <p:strVal val="#ppt_x"/>
                                          </p:val>
                                        </p:tav>
                                      </p:tavLst>
                                    </p:anim>
                                    <p:anim calcmode="lin" valueType="num">
                                      <p:cBhvr additive="base">
                                        <p:cTn id="12" dur="500" fill="hold"/>
                                        <p:tgtEl>
                                          <p:spTgt spid="22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5EB3A03D-AFE4-4A68-9963-9E923799A8D3}"/>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80E4DCE0-F3FC-4C61-ABDC-B0F312381D79}"/>
              </a:ext>
            </a:extLst>
          </p:cNvPr>
          <p:cNvSpPr>
            <a:spLocks noGrp="1"/>
          </p:cNvSpPr>
          <p:nvPr>
            <p:ph type="dt" sz="quarter" idx="10"/>
          </p:nvPr>
        </p:nvSpPr>
        <p:spPr/>
        <p:txBody>
          <a:bodyPr/>
          <a:lstStyle/>
          <a:p>
            <a:pPr>
              <a:defRPr/>
            </a:pPr>
            <a:fld id="{923EFBEE-0FC1-487B-A905-AACFB868199C}" type="datetime1">
              <a:rPr lang="en-US" smtClean="0"/>
              <a:t>12/8/2024</a:t>
            </a:fld>
            <a:endParaRPr lang="en-US"/>
          </a:p>
        </p:txBody>
      </p:sp>
      <p:sp>
        <p:nvSpPr>
          <p:cNvPr id="5" name="Footer Placeholder 4">
            <a:extLst>
              <a:ext uri="{FF2B5EF4-FFF2-40B4-BE49-F238E27FC236}">
                <a16:creationId xmlns:a16="http://schemas.microsoft.com/office/drawing/2014/main" id="{10F562D7-8A0E-4D02-A74D-21C40FCF52B5}"/>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D576D0D1-C6C9-4480-A656-AF94ACE3BAA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A9AE2F-428A-45E0-B618-C1860B8810AD}" type="slidenum">
              <a:rPr lang="en-US" altLang="en-US">
                <a:solidFill>
                  <a:srgbClr val="898989"/>
                </a:solidFill>
                <a:latin typeface="Calibri" panose="020F0502020204030204" pitchFamily="34" charset="0"/>
              </a:rPr>
              <a:pPr eaLnBrk="1" hangingPunct="1"/>
              <a:t>63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FEBD54D-BE06-4025-AC7B-21C9AD7E79F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3559" name="Picture 2" descr="E:\NIET\Project\xLogo11.png.pagespeed.ic.pydHLuCQEZ.png">
            <a:extLst>
              <a:ext uri="{FF2B5EF4-FFF2-40B4-BE49-F238E27FC236}">
                <a16:creationId xmlns:a16="http://schemas.microsoft.com/office/drawing/2014/main" id="{9813A010-152A-4FAD-A5C0-41AABA9EF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Rectangle 9">
            <a:extLst>
              <a:ext uri="{FF2B5EF4-FFF2-40B4-BE49-F238E27FC236}">
                <a16:creationId xmlns:a16="http://schemas.microsoft.com/office/drawing/2014/main" id="{D4870005-5722-42B1-BE79-F23073E216FA}"/>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3561" name="Group 5">
            <a:extLst>
              <a:ext uri="{FF2B5EF4-FFF2-40B4-BE49-F238E27FC236}">
                <a16:creationId xmlns:a16="http://schemas.microsoft.com/office/drawing/2014/main" id="{5A555491-5F9B-4C60-A578-7FE1D3BE4DC3}"/>
              </a:ext>
            </a:extLst>
          </p:cNvPr>
          <p:cNvGrpSpPr>
            <a:grpSpLocks/>
          </p:cNvGrpSpPr>
          <p:nvPr/>
        </p:nvGrpSpPr>
        <p:grpSpPr bwMode="auto">
          <a:xfrm>
            <a:off x="457200" y="1820025"/>
            <a:ext cx="5322887" cy="3935413"/>
            <a:chOff x="864" y="576"/>
            <a:chExt cx="3456" cy="2965"/>
          </a:xfrm>
        </p:grpSpPr>
        <p:sp>
          <p:nvSpPr>
            <p:cNvPr id="23563" name="Line 6">
              <a:extLst>
                <a:ext uri="{FF2B5EF4-FFF2-40B4-BE49-F238E27FC236}">
                  <a16:creationId xmlns:a16="http://schemas.microsoft.com/office/drawing/2014/main" id="{3C075DFD-038D-434C-9A41-7FDD3B9682D6}"/>
                </a:ext>
              </a:extLst>
            </p:cNvPr>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4" name="Line 7">
              <a:extLst>
                <a:ext uri="{FF2B5EF4-FFF2-40B4-BE49-F238E27FC236}">
                  <a16:creationId xmlns:a16="http://schemas.microsoft.com/office/drawing/2014/main" id="{B04F2D56-6563-4E38-80E7-64803C00858A}"/>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5" name="Line 8">
              <a:extLst>
                <a:ext uri="{FF2B5EF4-FFF2-40B4-BE49-F238E27FC236}">
                  <a16:creationId xmlns:a16="http://schemas.microsoft.com/office/drawing/2014/main" id="{76E0797D-C13F-4CD0-AEFB-9FA626FB3BEC}"/>
                </a:ext>
              </a:extLst>
            </p:cNvPr>
            <p:cNvSpPr>
              <a:spLocks noChangeShapeType="1"/>
            </p:cNvSpPr>
            <p:nvPr/>
          </p:nvSpPr>
          <p:spPr bwMode="auto">
            <a:xfrm>
              <a:off x="3312" y="864"/>
              <a:ext cx="720"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6" name="Line 9">
              <a:extLst>
                <a:ext uri="{FF2B5EF4-FFF2-40B4-BE49-F238E27FC236}">
                  <a16:creationId xmlns:a16="http://schemas.microsoft.com/office/drawing/2014/main" id="{905BE9EF-8033-4258-9EF7-B8789F55A4E7}"/>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7" name="Line 10">
              <a:extLst>
                <a:ext uri="{FF2B5EF4-FFF2-40B4-BE49-F238E27FC236}">
                  <a16:creationId xmlns:a16="http://schemas.microsoft.com/office/drawing/2014/main" id="{FD52F256-B196-455F-AF86-77E91C6A2D9F}"/>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8" name="Line 11">
              <a:extLst>
                <a:ext uri="{FF2B5EF4-FFF2-40B4-BE49-F238E27FC236}">
                  <a16:creationId xmlns:a16="http://schemas.microsoft.com/office/drawing/2014/main" id="{DC6392D2-C4AD-4513-B129-3EC6F7142493}"/>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9" name="Line 12">
              <a:extLst>
                <a:ext uri="{FF2B5EF4-FFF2-40B4-BE49-F238E27FC236}">
                  <a16:creationId xmlns:a16="http://schemas.microsoft.com/office/drawing/2014/main" id="{6247CC3F-BFB0-4514-8844-1C690CA15BB5}"/>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0" name="Line 13">
              <a:extLst>
                <a:ext uri="{FF2B5EF4-FFF2-40B4-BE49-F238E27FC236}">
                  <a16:creationId xmlns:a16="http://schemas.microsoft.com/office/drawing/2014/main" id="{D565F01C-CD27-4A3F-AD66-C537FEE4862B}"/>
                </a:ext>
              </a:extLst>
            </p:cNvPr>
            <p:cNvSpPr>
              <a:spLocks noChangeShapeType="1"/>
            </p:cNvSpPr>
            <p:nvPr/>
          </p:nvSpPr>
          <p:spPr bwMode="auto">
            <a:xfrm>
              <a:off x="1152" y="1968"/>
              <a:ext cx="1344" cy="12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1" name="Line 14">
              <a:extLst>
                <a:ext uri="{FF2B5EF4-FFF2-40B4-BE49-F238E27FC236}">
                  <a16:creationId xmlns:a16="http://schemas.microsoft.com/office/drawing/2014/main" id="{A453030E-7AA4-4428-BC62-56377961437F}"/>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2" name="Line 15">
              <a:extLst>
                <a:ext uri="{FF2B5EF4-FFF2-40B4-BE49-F238E27FC236}">
                  <a16:creationId xmlns:a16="http://schemas.microsoft.com/office/drawing/2014/main" id="{8718489D-EEAC-49F4-8832-F8B11CADFE5D}"/>
                </a:ext>
              </a:extLst>
            </p:cNvPr>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3" name="Text Box 16">
              <a:extLst>
                <a:ext uri="{FF2B5EF4-FFF2-40B4-BE49-F238E27FC236}">
                  <a16:creationId xmlns:a16="http://schemas.microsoft.com/office/drawing/2014/main" id="{1F0E4AB8-E9C3-4F08-B14F-4981B21481F7}"/>
                </a:ext>
              </a:extLst>
            </p:cNvPr>
            <p:cNvSpPr txBox="1">
              <a:spLocks noChangeArrowheads="1"/>
            </p:cNvSpPr>
            <p:nvPr/>
          </p:nvSpPr>
          <p:spPr bwMode="auto">
            <a:xfrm>
              <a:off x="864" y="18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3574" name="Text Box 17">
              <a:extLst>
                <a:ext uri="{FF2B5EF4-FFF2-40B4-BE49-F238E27FC236}">
                  <a16:creationId xmlns:a16="http://schemas.microsoft.com/office/drawing/2014/main" id="{D9CCFF15-B975-4BD3-BC94-346C212ED044}"/>
                </a:ext>
              </a:extLst>
            </p:cNvPr>
            <p:cNvSpPr txBox="1">
              <a:spLocks noChangeArrowheads="1"/>
            </p:cNvSpPr>
            <p:nvPr/>
          </p:nvSpPr>
          <p:spPr bwMode="auto">
            <a:xfrm>
              <a:off x="2688" y="1968"/>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3575" name="Text Box 18">
              <a:extLst>
                <a:ext uri="{FF2B5EF4-FFF2-40B4-BE49-F238E27FC236}">
                  <a16:creationId xmlns:a16="http://schemas.microsoft.com/office/drawing/2014/main" id="{E06B919D-CDA8-4EE5-A38A-3C327208B5D8}"/>
                </a:ext>
              </a:extLst>
            </p:cNvPr>
            <p:cNvSpPr txBox="1">
              <a:spLocks noChangeArrowheads="1"/>
            </p:cNvSpPr>
            <p:nvPr/>
          </p:nvSpPr>
          <p:spPr bwMode="auto">
            <a:xfrm>
              <a:off x="1728"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3576" name="Text Box 19">
              <a:extLst>
                <a:ext uri="{FF2B5EF4-FFF2-40B4-BE49-F238E27FC236}">
                  <a16:creationId xmlns:a16="http://schemas.microsoft.com/office/drawing/2014/main" id="{3E08AF8D-AB01-4E83-9ABA-BDBA404FB64C}"/>
                </a:ext>
              </a:extLst>
            </p:cNvPr>
            <p:cNvSpPr txBox="1">
              <a:spLocks noChangeArrowheads="1"/>
            </p:cNvSpPr>
            <p:nvPr/>
          </p:nvSpPr>
          <p:spPr bwMode="auto">
            <a:xfrm>
              <a:off x="3312" y="6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3577" name="Text Box 20">
              <a:extLst>
                <a:ext uri="{FF2B5EF4-FFF2-40B4-BE49-F238E27FC236}">
                  <a16:creationId xmlns:a16="http://schemas.microsoft.com/office/drawing/2014/main" id="{7AB64180-2BA2-4823-B5E0-B3B3115ACF62}"/>
                </a:ext>
              </a:extLst>
            </p:cNvPr>
            <p:cNvSpPr txBox="1">
              <a:spLocks noChangeArrowheads="1"/>
            </p:cNvSpPr>
            <p:nvPr/>
          </p:nvSpPr>
          <p:spPr bwMode="auto">
            <a:xfrm>
              <a:off x="4032" y="192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3578" name="Text Box 21">
              <a:extLst>
                <a:ext uri="{FF2B5EF4-FFF2-40B4-BE49-F238E27FC236}">
                  <a16:creationId xmlns:a16="http://schemas.microsoft.com/office/drawing/2014/main" id="{3AA6AB39-B955-4CC4-9AFA-6B963BBDCE86}"/>
                </a:ext>
              </a:extLst>
            </p:cNvPr>
            <p:cNvSpPr txBox="1">
              <a:spLocks noChangeArrowheads="1"/>
            </p:cNvSpPr>
            <p:nvPr/>
          </p:nvSpPr>
          <p:spPr bwMode="auto">
            <a:xfrm>
              <a:off x="2352" y="32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3579" name="Text Box 22">
              <a:extLst>
                <a:ext uri="{FF2B5EF4-FFF2-40B4-BE49-F238E27FC236}">
                  <a16:creationId xmlns:a16="http://schemas.microsoft.com/office/drawing/2014/main" id="{802C1E0D-0AA8-41C7-8043-69D61BF73AB7}"/>
                </a:ext>
              </a:extLst>
            </p:cNvPr>
            <p:cNvSpPr txBox="1">
              <a:spLocks noChangeArrowheads="1"/>
            </p:cNvSpPr>
            <p:nvPr/>
          </p:nvSpPr>
          <p:spPr bwMode="auto">
            <a:xfrm>
              <a:off x="3168" y="264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3580" name="Text Box 23">
              <a:extLst>
                <a:ext uri="{FF2B5EF4-FFF2-40B4-BE49-F238E27FC236}">
                  <a16:creationId xmlns:a16="http://schemas.microsoft.com/office/drawing/2014/main" id="{605CB252-8980-4813-AC1D-0512B2E09B23}"/>
                </a:ext>
              </a:extLst>
            </p:cNvPr>
            <p:cNvSpPr txBox="1">
              <a:spLocks noChangeArrowheads="1"/>
            </p:cNvSpPr>
            <p:nvPr/>
          </p:nvSpPr>
          <p:spPr bwMode="auto">
            <a:xfrm>
              <a:off x="1776" y="20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3581" name="Text Box 24">
              <a:extLst>
                <a:ext uri="{FF2B5EF4-FFF2-40B4-BE49-F238E27FC236}">
                  <a16:creationId xmlns:a16="http://schemas.microsoft.com/office/drawing/2014/main" id="{CF64DA6E-E5FA-4AED-8B78-5A6AFB709A95}"/>
                </a:ext>
              </a:extLst>
            </p:cNvPr>
            <p:cNvSpPr txBox="1">
              <a:spLocks noChangeArrowheads="1"/>
            </p:cNvSpPr>
            <p:nvPr/>
          </p:nvSpPr>
          <p:spPr bwMode="auto">
            <a:xfrm>
              <a:off x="1536" y="25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3582" name="Text Box 25">
              <a:extLst>
                <a:ext uri="{FF2B5EF4-FFF2-40B4-BE49-F238E27FC236}">
                  <a16:creationId xmlns:a16="http://schemas.microsoft.com/office/drawing/2014/main" id="{EE6C53E4-5597-403B-818D-20A99AFB67FB}"/>
                </a:ext>
              </a:extLst>
            </p:cNvPr>
            <p:cNvSpPr txBox="1">
              <a:spLocks noChangeArrowheads="1"/>
            </p:cNvSpPr>
            <p:nvPr/>
          </p:nvSpPr>
          <p:spPr bwMode="auto">
            <a:xfrm>
              <a:off x="2592" y="235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3583" name="Text Box 26">
              <a:extLst>
                <a:ext uri="{FF2B5EF4-FFF2-40B4-BE49-F238E27FC236}">
                  <a16:creationId xmlns:a16="http://schemas.microsoft.com/office/drawing/2014/main" id="{E22FD350-04BE-48AA-9289-50A917F5BC9F}"/>
                </a:ext>
              </a:extLst>
            </p:cNvPr>
            <p:cNvSpPr txBox="1">
              <a:spLocks noChangeArrowheads="1"/>
            </p:cNvSpPr>
            <p:nvPr/>
          </p:nvSpPr>
          <p:spPr bwMode="auto">
            <a:xfrm>
              <a:off x="2064" y="13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3584" name="Text Box 27">
              <a:extLst>
                <a:ext uri="{FF2B5EF4-FFF2-40B4-BE49-F238E27FC236}">
                  <a16:creationId xmlns:a16="http://schemas.microsoft.com/office/drawing/2014/main" id="{983F4CA4-698C-42B1-AC5B-DF9A7B26FD8B}"/>
                </a:ext>
              </a:extLst>
            </p:cNvPr>
            <p:cNvSpPr txBox="1">
              <a:spLocks noChangeArrowheads="1"/>
            </p:cNvSpPr>
            <p:nvPr/>
          </p:nvSpPr>
          <p:spPr bwMode="auto">
            <a:xfrm>
              <a:off x="3024" y="129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3585" name="Text Box 28">
              <a:extLst>
                <a:ext uri="{FF2B5EF4-FFF2-40B4-BE49-F238E27FC236}">
                  <a16:creationId xmlns:a16="http://schemas.microsoft.com/office/drawing/2014/main" id="{138BA2EE-7966-415F-B2D2-9F940171A2B8}"/>
                </a:ext>
              </a:extLst>
            </p:cNvPr>
            <p:cNvSpPr txBox="1">
              <a:spLocks noChangeArrowheads="1"/>
            </p:cNvSpPr>
            <p:nvPr/>
          </p:nvSpPr>
          <p:spPr bwMode="auto">
            <a:xfrm>
              <a:off x="3648" y="120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3586" name="Text Box 29">
              <a:extLst>
                <a:ext uri="{FF2B5EF4-FFF2-40B4-BE49-F238E27FC236}">
                  <a16:creationId xmlns:a16="http://schemas.microsoft.com/office/drawing/2014/main" id="{97BDAC63-62C2-472A-8735-60607DA59B82}"/>
                </a:ext>
              </a:extLst>
            </p:cNvPr>
            <p:cNvSpPr txBox="1">
              <a:spLocks noChangeArrowheads="1"/>
            </p:cNvSpPr>
            <p:nvPr/>
          </p:nvSpPr>
          <p:spPr bwMode="auto">
            <a:xfrm>
              <a:off x="2496"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3587" name="Text Box 30">
              <a:extLst>
                <a:ext uri="{FF2B5EF4-FFF2-40B4-BE49-F238E27FC236}">
                  <a16:creationId xmlns:a16="http://schemas.microsoft.com/office/drawing/2014/main" id="{F0F7FA96-28FC-4768-A0A5-F7FC8C66224D}"/>
                </a:ext>
              </a:extLst>
            </p:cNvPr>
            <p:cNvSpPr txBox="1">
              <a:spLocks noChangeArrowheads="1"/>
            </p:cNvSpPr>
            <p:nvPr/>
          </p:nvSpPr>
          <p:spPr bwMode="auto">
            <a:xfrm>
              <a:off x="1392" y="105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3588" name="Text Box 31">
              <a:extLst>
                <a:ext uri="{FF2B5EF4-FFF2-40B4-BE49-F238E27FC236}">
                  <a16:creationId xmlns:a16="http://schemas.microsoft.com/office/drawing/2014/main" id="{6F874225-82AA-4390-AE89-11350194D328}"/>
                </a:ext>
              </a:extLst>
            </p:cNvPr>
            <p:cNvSpPr txBox="1">
              <a:spLocks noChangeArrowheads="1"/>
            </p:cNvSpPr>
            <p:nvPr/>
          </p:nvSpPr>
          <p:spPr bwMode="auto">
            <a:xfrm>
              <a:off x="3120" y="168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118" name="Text Box 2">
            <a:extLst>
              <a:ext uri="{FF2B5EF4-FFF2-40B4-BE49-F238E27FC236}">
                <a16:creationId xmlns:a16="http://schemas.microsoft.com/office/drawing/2014/main" id="{D9C6A52A-8C81-43DE-A4E1-C1A4E5A0BF68}"/>
              </a:ext>
            </a:extLst>
          </p:cNvPr>
          <p:cNvSpPr txBox="1">
            <a:spLocks noChangeArrowheads="1"/>
          </p:cNvSpPr>
          <p:nvPr/>
        </p:nvSpPr>
        <p:spPr bwMode="auto">
          <a:xfrm>
            <a:off x="6019800" y="1219200"/>
            <a:ext cx="28956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dirty="0"/>
              <a:t>Select the shortest</a:t>
            </a:r>
          </a:p>
          <a:p>
            <a:pPr>
              <a:buFont typeface="Verdana" panose="020B0604030504040204" pitchFamily="34" charset="0"/>
              <a:buNone/>
            </a:pPr>
            <a:r>
              <a:rPr lang="en-US" altLang="en-US" sz="2200" dirty="0"/>
              <a:t>edge in the network</a:t>
            </a:r>
          </a:p>
          <a:p>
            <a:pPr eaLnBrk="1" hangingPunct="1"/>
            <a:endParaRPr lang="en-GB" altLang="en-US" sz="2200" dirty="0"/>
          </a:p>
          <a:p>
            <a:pPr eaLnBrk="1" hangingPunct="1"/>
            <a:r>
              <a:rPr lang="en-GB" altLang="en-US" sz="2200" b="1" dirty="0">
                <a:solidFill>
                  <a:srgbClr val="00B0F0"/>
                </a:solidFill>
              </a:rPr>
              <a:t>ED  2</a:t>
            </a:r>
          </a:p>
          <a:p>
            <a:pPr eaLnBrk="1" hangingPunct="1"/>
            <a:r>
              <a:rPr lang="en-GB" altLang="en-US" sz="2200" b="1" dirty="0">
                <a:solidFill>
                  <a:srgbClr val="00B0F0"/>
                </a:solidFill>
              </a:rPr>
              <a:t>AB  3</a:t>
            </a:r>
          </a:p>
          <a:p>
            <a:pPr eaLnBrk="1" hangingPunct="1"/>
            <a:r>
              <a:rPr lang="en-GB" altLang="en-US" sz="2200" b="1" dirty="0">
                <a:solidFill>
                  <a:srgbClr val="00B0F0"/>
                </a:solidFill>
              </a:rPr>
              <a:t>CD  4( or AE 4)</a:t>
            </a:r>
          </a:p>
          <a:p>
            <a:pPr eaLnBrk="1" hangingPunct="1"/>
            <a:r>
              <a:rPr lang="en-GB" altLang="en-US" sz="2200" b="1" dirty="0">
                <a:solidFill>
                  <a:srgbClr val="FF0000"/>
                </a:solidFill>
              </a:rPr>
              <a:t>AE 4</a:t>
            </a:r>
          </a:p>
          <a:p>
            <a:pPr eaLnBrk="1" hangingPunct="1"/>
            <a:endParaRPr lang="en-GB" altLang="en-US" sz="22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3561"/>
                                        </p:tgtEl>
                                        <p:attrNameLst>
                                          <p:attrName>style.visibility</p:attrName>
                                        </p:attrNameLst>
                                      </p:cBhvr>
                                      <p:to>
                                        <p:strVal val="visible"/>
                                      </p:to>
                                    </p:set>
                                    <p:anim calcmode="lin" valueType="num">
                                      <p:cBhvr additive="base">
                                        <p:cTn id="11" dur="500" fill="hold"/>
                                        <p:tgtEl>
                                          <p:spTgt spid="23561"/>
                                        </p:tgtEl>
                                        <p:attrNameLst>
                                          <p:attrName>ppt_x</p:attrName>
                                        </p:attrNameLst>
                                      </p:cBhvr>
                                      <p:tavLst>
                                        <p:tav tm="0">
                                          <p:val>
                                            <p:strVal val="#ppt_x"/>
                                          </p:val>
                                        </p:tav>
                                        <p:tav tm="100000">
                                          <p:val>
                                            <p:strVal val="#ppt_x"/>
                                          </p:val>
                                        </p:tav>
                                      </p:tavLst>
                                    </p:anim>
                                    <p:anim calcmode="lin" valueType="num">
                                      <p:cBhvr additive="base">
                                        <p:cTn id="12"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F699F9B2-E4CA-4D49-9B33-82BF5E1EA442}"/>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E12C0FD3-2BAB-4E15-A732-8635B72978EE}"/>
              </a:ext>
            </a:extLst>
          </p:cNvPr>
          <p:cNvSpPr>
            <a:spLocks noGrp="1"/>
          </p:cNvSpPr>
          <p:nvPr>
            <p:ph type="dt" sz="quarter" idx="10"/>
          </p:nvPr>
        </p:nvSpPr>
        <p:spPr/>
        <p:txBody>
          <a:bodyPr/>
          <a:lstStyle/>
          <a:p>
            <a:pPr>
              <a:defRPr/>
            </a:pPr>
            <a:fld id="{48E5D0B9-43D4-4A26-BBC2-1B87DFB60D9B}" type="datetime1">
              <a:rPr lang="en-US" smtClean="0"/>
              <a:t>12/8/2024</a:t>
            </a:fld>
            <a:endParaRPr lang="en-US"/>
          </a:p>
        </p:txBody>
      </p:sp>
      <p:sp>
        <p:nvSpPr>
          <p:cNvPr id="5" name="Footer Placeholder 4">
            <a:extLst>
              <a:ext uri="{FF2B5EF4-FFF2-40B4-BE49-F238E27FC236}">
                <a16:creationId xmlns:a16="http://schemas.microsoft.com/office/drawing/2014/main" id="{A4F13829-E9C7-4AA8-B7DE-10842A8A30AD}"/>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300FB079-1455-408A-BF99-232D90E830E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312BFBB-7744-4595-A3B7-EC53ECD0DF99}" type="slidenum">
              <a:rPr lang="en-US" altLang="en-US">
                <a:solidFill>
                  <a:srgbClr val="898989"/>
                </a:solidFill>
                <a:latin typeface="Calibri" panose="020F0502020204030204" pitchFamily="34" charset="0"/>
              </a:rPr>
              <a:pPr eaLnBrk="1" hangingPunct="1"/>
              <a:t>64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E434CCA-383C-4632-A629-0223DA329AF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4583" name="Picture 2" descr="E:\NIET\Project\xLogo11.png.pagespeed.ic.pydHLuCQEZ.png">
            <a:extLst>
              <a:ext uri="{FF2B5EF4-FFF2-40B4-BE49-F238E27FC236}">
                <a16:creationId xmlns:a16="http://schemas.microsoft.com/office/drawing/2014/main" id="{9FFD2239-4ECD-4B2C-9CE6-0047BD6BB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Rectangle 9">
            <a:extLst>
              <a:ext uri="{FF2B5EF4-FFF2-40B4-BE49-F238E27FC236}">
                <a16:creationId xmlns:a16="http://schemas.microsoft.com/office/drawing/2014/main" id="{43C3BEB1-783D-4520-AE3E-489244A7A7A3}"/>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Kruskal’s Algorithm Example</a:t>
            </a:r>
          </a:p>
        </p:txBody>
      </p:sp>
      <p:grpSp>
        <p:nvGrpSpPr>
          <p:cNvPr id="24585" name="Group 5">
            <a:extLst>
              <a:ext uri="{FF2B5EF4-FFF2-40B4-BE49-F238E27FC236}">
                <a16:creationId xmlns:a16="http://schemas.microsoft.com/office/drawing/2014/main" id="{22A88E5E-817C-467B-8A42-1172F4ADD54A}"/>
              </a:ext>
            </a:extLst>
          </p:cNvPr>
          <p:cNvGrpSpPr>
            <a:grpSpLocks/>
          </p:cNvGrpSpPr>
          <p:nvPr/>
        </p:nvGrpSpPr>
        <p:grpSpPr bwMode="auto">
          <a:xfrm>
            <a:off x="468313" y="1828800"/>
            <a:ext cx="5246687" cy="3865563"/>
            <a:chOff x="864" y="576"/>
            <a:chExt cx="3456" cy="2971"/>
          </a:xfrm>
        </p:grpSpPr>
        <p:sp>
          <p:nvSpPr>
            <p:cNvPr id="24587" name="Line 6">
              <a:extLst>
                <a:ext uri="{FF2B5EF4-FFF2-40B4-BE49-F238E27FC236}">
                  <a16:creationId xmlns:a16="http://schemas.microsoft.com/office/drawing/2014/main" id="{B3470E4C-5048-4109-9844-56BB1436471D}"/>
                </a:ext>
              </a:extLst>
            </p:cNvPr>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8" name="Line 7">
              <a:extLst>
                <a:ext uri="{FF2B5EF4-FFF2-40B4-BE49-F238E27FC236}">
                  <a16:creationId xmlns:a16="http://schemas.microsoft.com/office/drawing/2014/main" id="{70247973-84CA-4FE6-B12A-148CF6B8D34A}"/>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9" name="Line 8">
              <a:extLst>
                <a:ext uri="{FF2B5EF4-FFF2-40B4-BE49-F238E27FC236}">
                  <a16:creationId xmlns:a16="http://schemas.microsoft.com/office/drawing/2014/main" id="{B158BAF8-1EFD-44EB-B337-EC3509EBBA52}"/>
                </a:ext>
              </a:extLst>
            </p:cNvPr>
            <p:cNvSpPr>
              <a:spLocks noChangeShapeType="1"/>
            </p:cNvSpPr>
            <p:nvPr/>
          </p:nvSpPr>
          <p:spPr bwMode="auto">
            <a:xfrm>
              <a:off x="3312" y="864"/>
              <a:ext cx="720"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0" name="Line 9">
              <a:extLst>
                <a:ext uri="{FF2B5EF4-FFF2-40B4-BE49-F238E27FC236}">
                  <a16:creationId xmlns:a16="http://schemas.microsoft.com/office/drawing/2014/main" id="{740495B1-4DD9-442B-AF7D-BE0CA1FA35AD}"/>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1" name="Line 10">
              <a:extLst>
                <a:ext uri="{FF2B5EF4-FFF2-40B4-BE49-F238E27FC236}">
                  <a16:creationId xmlns:a16="http://schemas.microsoft.com/office/drawing/2014/main" id="{E4C0BB6C-EA52-48EC-BB38-14D210161EED}"/>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2" name="Line 11">
              <a:extLst>
                <a:ext uri="{FF2B5EF4-FFF2-40B4-BE49-F238E27FC236}">
                  <a16:creationId xmlns:a16="http://schemas.microsoft.com/office/drawing/2014/main" id="{87EEF69C-7A32-4622-BE28-EE9914027260}"/>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3" name="Line 12">
              <a:extLst>
                <a:ext uri="{FF2B5EF4-FFF2-40B4-BE49-F238E27FC236}">
                  <a16:creationId xmlns:a16="http://schemas.microsoft.com/office/drawing/2014/main" id="{424C24A1-98AD-4A4B-A2C2-9EF0BD206259}"/>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4" name="Line 13">
              <a:extLst>
                <a:ext uri="{FF2B5EF4-FFF2-40B4-BE49-F238E27FC236}">
                  <a16:creationId xmlns:a16="http://schemas.microsoft.com/office/drawing/2014/main" id="{BED7CD3A-5112-494B-9F2B-59488E2A19EB}"/>
                </a:ext>
              </a:extLst>
            </p:cNvPr>
            <p:cNvSpPr>
              <a:spLocks noChangeShapeType="1"/>
            </p:cNvSpPr>
            <p:nvPr/>
          </p:nvSpPr>
          <p:spPr bwMode="auto">
            <a:xfrm>
              <a:off x="1152" y="1968"/>
              <a:ext cx="1344" cy="1200"/>
            </a:xfrm>
            <a:prstGeom prst="line">
              <a:avLst/>
            </a:prstGeom>
            <a:noFill/>
            <a:ln w="317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5" name="Line 14">
              <a:extLst>
                <a:ext uri="{FF2B5EF4-FFF2-40B4-BE49-F238E27FC236}">
                  <a16:creationId xmlns:a16="http://schemas.microsoft.com/office/drawing/2014/main" id="{1FF36EFF-1979-47C0-AEAD-F131D4C642CC}"/>
                </a:ext>
              </a:extLst>
            </p:cNvPr>
            <p:cNvSpPr>
              <a:spLocks noChangeShapeType="1"/>
            </p:cNvSpPr>
            <p:nvPr/>
          </p:nvSpPr>
          <p:spPr bwMode="auto">
            <a:xfrm flipV="1">
              <a:off x="2496" y="1968"/>
              <a:ext cx="192" cy="1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6" name="Line 15">
              <a:extLst>
                <a:ext uri="{FF2B5EF4-FFF2-40B4-BE49-F238E27FC236}">
                  <a16:creationId xmlns:a16="http://schemas.microsoft.com/office/drawing/2014/main" id="{28F55387-93F6-48C8-93BF-E4EC332EB2F5}"/>
                </a:ext>
              </a:extLst>
            </p:cNvPr>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7" name="Text Box 16">
              <a:extLst>
                <a:ext uri="{FF2B5EF4-FFF2-40B4-BE49-F238E27FC236}">
                  <a16:creationId xmlns:a16="http://schemas.microsoft.com/office/drawing/2014/main" id="{9E925AD3-3CE7-4C7E-96AA-4DA883DC9BD5}"/>
                </a:ext>
              </a:extLst>
            </p:cNvPr>
            <p:cNvSpPr txBox="1">
              <a:spLocks noChangeArrowheads="1"/>
            </p:cNvSpPr>
            <p:nvPr/>
          </p:nvSpPr>
          <p:spPr bwMode="auto">
            <a:xfrm>
              <a:off x="864" y="18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4598" name="Text Box 17">
              <a:extLst>
                <a:ext uri="{FF2B5EF4-FFF2-40B4-BE49-F238E27FC236}">
                  <a16:creationId xmlns:a16="http://schemas.microsoft.com/office/drawing/2014/main" id="{65D5F918-56C6-4616-9C7A-B91B9C347A02}"/>
                </a:ext>
              </a:extLst>
            </p:cNvPr>
            <p:cNvSpPr txBox="1">
              <a:spLocks noChangeArrowheads="1"/>
            </p:cNvSpPr>
            <p:nvPr/>
          </p:nvSpPr>
          <p:spPr bwMode="auto">
            <a:xfrm>
              <a:off x="2688" y="1968"/>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4599" name="Text Box 18">
              <a:extLst>
                <a:ext uri="{FF2B5EF4-FFF2-40B4-BE49-F238E27FC236}">
                  <a16:creationId xmlns:a16="http://schemas.microsoft.com/office/drawing/2014/main" id="{88EB328E-F3BB-4FBF-A799-FE54A443119C}"/>
                </a:ext>
              </a:extLst>
            </p:cNvPr>
            <p:cNvSpPr txBox="1">
              <a:spLocks noChangeArrowheads="1"/>
            </p:cNvSpPr>
            <p:nvPr/>
          </p:nvSpPr>
          <p:spPr bwMode="auto">
            <a:xfrm>
              <a:off x="1728"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4600" name="Text Box 19">
              <a:extLst>
                <a:ext uri="{FF2B5EF4-FFF2-40B4-BE49-F238E27FC236}">
                  <a16:creationId xmlns:a16="http://schemas.microsoft.com/office/drawing/2014/main" id="{496E14DD-DDE2-4DD6-B0A6-14721075A848}"/>
                </a:ext>
              </a:extLst>
            </p:cNvPr>
            <p:cNvSpPr txBox="1">
              <a:spLocks noChangeArrowheads="1"/>
            </p:cNvSpPr>
            <p:nvPr/>
          </p:nvSpPr>
          <p:spPr bwMode="auto">
            <a:xfrm>
              <a:off x="3312" y="6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4601" name="Text Box 20">
              <a:extLst>
                <a:ext uri="{FF2B5EF4-FFF2-40B4-BE49-F238E27FC236}">
                  <a16:creationId xmlns:a16="http://schemas.microsoft.com/office/drawing/2014/main" id="{2A08B7D5-133C-426B-B6E2-7A8D0FAC73A5}"/>
                </a:ext>
              </a:extLst>
            </p:cNvPr>
            <p:cNvSpPr txBox="1">
              <a:spLocks noChangeArrowheads="1"/>
            </p:cNvSpPr>
            <p:nvPr/>
          </p:nvSpPr>
          <p:spPr bwMode="auto">
            <a:xfrm>
              <a:off x="4032" y="192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4602" name="Text Box 21">
              <a:extLst>
                <a:ext uri="{FF2B5EF4-FFF2-40B4-BE49-F238E27FC236}">
                  <a16:creationId xmlns:a16="http://schemas.microsoft.com/office/drawing/2014/main" id="{3DF5C42A-7B62-4918-ACD5-E63888582C31}"/>
                </a:ext>
              </a:extLst>
            </p:cNvPr>
            <p:cNvSpPr txBox="1">
              <a:spLocks noChangeArrowheads="1"/>
            </p:cNvSpPr>
            <p:nvPr/>
          </p:nvSpPr>
          <p:spPr bwMode="auto">
            <a:xfrm>
              <a:off x="2352" y="32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4603" name="Text Box 22">
              <a:extLst>
                <a:ext uri="{FF2B5EF4-FFF2-40B4-BE49-F238E27FC236}">
                  <a16:creationId xmlns:a16="http://schemas.microsoft.com/office/drawing/2014/main" id="{4786C0EB-C6C2-4FBB-B85F-D3E23B32269A}"/>
                </a:ext>
              </a:extLst>
            </p:cNvPr>
            <p:cNvSpPr txBox="1">
              <a:spLocks noChangeArrowheads="1"/>
            </p:cNvSpPr>
            <p:nvPr/>
          </p:nvSpPr>
          <p:spPr bwMode="auto">
            <a:xfrm>
              <a:off x="3168" y="264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4604" name="Text Box 23">
              <a:extLst>
                <a:ext uri="{FF2B5EF4-FFF2-40B4-BE49-F238E27FC236}">
                  <a16:creationId xmlns:a16="http://schemas.microsoft.com/office/drawing/2014/main" id="{3CAD8C57-25B3-46D0-8831-426F1F3D9181}"/>
                </a:ext>
              </a:extLst>
            </p:cNvPr>
            <p:cNvSpPr txBox="1">
              <a:spLocks noChangeArrowheads="1"/>
            </p:cNvSpPr>
            <p:nvPr/>
          </p:nvSpPr>
          <p:spPr bwMode="auto">
            <a:xfrm>
              <a:off x="1776" y="20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4605" name="Text Box 24">
              <a:extLst>
                <a:ext uri="{FF2B5EF4-FFF2-40B4-BE49-F238E27FC236}">
                  <a16:creationId xmlns:a16="http://schemas.microsoft.com/office/drawing/2014/main" id="{13A2417A-1562-4BF0-9528-39A281EBEA42}"/>
                </a:ext>
              </a:extLst>
            </p:cNvPr>
            <p:cNvSpPr txBox="1">
              <a:spLocks noChangeArrowheads="1"/>
            </p:cNvSpPr>
            <p:nvPr/>
          </p:nvSpPr>
          <p:spPr bwMode="auto">
            <a:xfrm>
              <a:off x="1536" y="25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4606" name="Text Box 25">
              <a:extLst>
                <a:ext uri="{FF2B5EF4-FFF2-40B4-BE49-F238E27FC236}">
                  <a16:creationId xmlns:a16="http://schemas.microsoft.com/office/drawing/2014/main" id="{4C889D3F-0722-4ACC-9253-EC55DDC2632C}"/>
                </a:ext>
              </a:extLst>
            </p:cNvPr>
            <p:cNvSpPr txBox="1">
              <a:spLocks noChangeArrowheads="1"/>
            </p:cNvSpPr>
            <p:nvPr/>
          </p:nvSpPr>
          <p:spPr bwMode="auto">
            <a:xfrm>
              <a:off x="2592" y="235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4607" name="Text Box 26">
              <a:extLst>
                <a:ext uri="{FF2B5EF4-FFF2-40B4-BE49-F238E27FC236}">
                  <a16:creationId xmlns:a16="http://schemas.microsoft.com/office/drawing/2014/main" id="{E9A43CEC-45C2-45EE-9A1F-098733A8FF29}"/>
                </a:ext>
              </a:extLst>
            </p:cNvPr>
            <p:cNvSpPr txBox="1">
              <a:spLocks noChangeArrowheads="1"/>
            </p:cNvSpPr>
            <p:nvPr/>
          </p:nvSpPr>
          <p:spPr bwMode="auto">
            <a:xfrm>
              <a:off x="2064" y="13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4608" name="Text Box 27">
              <a:extLst>
                <a:ext uri="{FF2B5EF4-FFF2-40B4-BE49-F238E27FC236}">
                  <a16:creationId xmlns:a16="http://schemas.microsoft.com/office/drawing/2014/main" id="{8D7D574C-E372-43DB-BB50-0D9D97F28724}"/>
                </a:ext>
              </a:extLst>
            </p:cNvPr>
            <p:cNvSpPr txBox="1">
              <a:spLocks noChangeArrowheads="1"/>
            </p:cNvSpPr>
            <p:nvPr/>
          </p:nvSpPr>
          <p:spPr bwMode="auto">
            <a:xfrm>
              <a:off x="3024" y="129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4609" name="Text Box 28">
              <a:extLst>
                <a:ext uri="{FF2B5EF4-FFF2-40B4-BE49-F238E27FC236}">
                  <a16:creationId xmlns:a16="http://schemas.microsoft.com/office/drawing/2014/main" id="{B47F9AC4-07D1-49D6-BBD3-6F9D1797B6BF}"/>
                </a:ext>
              </a:extLst>
            </p:cNvPr>
            <p:cNvSpPr txBox="1">
              <a:spLocks noChangeArrowheads="1"/>
            </p:cNvSpPr>
            <p:nvPr/>
          </p:nvSpPr>
          <p:spPr bwMode="auto">
            <a:xfrm>
              <a:off x="3648" y="120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4610" name="Text Box 29">
              <a:extLst>
                <a:ext uri="{FF2B5EF4-FFF2-40B4-BE49-F238E27FC236}">
                  <a16:creationId xmlns:a16="http://schemas.microsoft.com/office/drawing/2014/main" id="{43074A12-2CA6-44C9-A03B-2930D8D05E67}"/>
                </a:ext>
              </a:extLst>
            </p:cNvPr>
            <p:cNvSpPr txBox="1">
              <a:spLocks noChangeArrowheads="1"/>
            </p:cNvSpPr>
            <p:nvPr/>
          </p:nvSpPr>
          <p:spPr bwMode="auto">
            <a:xfrm>
              <a:off x="2496"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4611" name="Text Box 30">
              <a:extLst>
                <a:ext uri="{FF2B5EF4-FFF2-40B4-BE49-F238E27FC236}">
                  <a16:creationId xmlns:a16="http://schemas.microsoft.com/office/drawing/2014/main" id="{79FB0C43-C397-4A74-A235-6DE79F7D0E2F}"/>
                </a:ext>
              </a:extLst>
            </p:cNvPr>
            <p:cNvSpPr txBox="1">
              <a:spLocks noChangeArrowheads="1"/>
            </p:cNvSpPr>
            <p:nvPr/>
          </p:nvSpPr>
          <p:spPr bwMode="auto">
            <a:xfrm>
              <a:off x="1392" y="105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4612" name="Text Box 31">
              <a:extLst>
                <a:ext uri="{FF2B5EF4-FFF2-40B4-BE49-F238E27FC236}">
                  <a16:creationId xmlns:a16="http://schemas.microsoft.com/office/drawing/2014/main" id="{CFA8D413-76CE-429F-AFAA-A5BA1757D1D7}"/>
                </a:ext>
              </a:extLst>
            </p:cNvPr>
            <p:cNvSpPr txBox="1">
              <a:spLocks noChangeArrowheads="1"/>
            </p:cNvSpPr>
            <p:nvPr/>
          </p:nvSpPr>
          <p:spPr bwMode="auto">
            <a:xfrm>
              <a:off x="3120" y="168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2">
            <a:extLst>
              <a:ext uri="{FF2B5EF4-FFF2-40B4-BE49-F238E27FC236}">
                <a16:creationId xmlns:a16="http://schemas.microsoft.com/office/drawing/2014/main" id="{1CB80474-8EF8-443A-BDE0-62E4AC637ADD}"/>
              </a:ext>
            </a:extLst>
          </p:cNvPr>
          <p:cNvSpPr txBox="1">
            <a:spLocks noChangeArrowheads="1"/>
          </p:cNvSpPr>
          <p:nvPr/>
        </p:nvSpPr>
        <p:spPr bwMode="auto">
          <a:xfrm>
            <a:off x="5638800" y="1143000"/>
            <a:ext cx="32004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dirty="0"/>
              <a:t>Select the shortest</a:t>
            </a:r>
          </a:p>
          <a:p>
            <a:pPr>
              <a:buFont typeface="Verdana" panose="020B0604030504040204" pitchFamily="34" charset="0"/>
              <a:buNone/>
            </a:pPr>
            <a:r>
              <a:rPr lang="en-US" altLang="en-US" sz="2200" dirty="0"/>
              <a:t>edge in the network</a:t>
            </a:r>
          </a:p>
          <a:p>
            <a:pPr eaLnBrk="1" hangingPunct="1"/>
            <a:endParaRPr lang="en-GB" altLang="en-US" sz="2200" dirty="0"/>
          </a:p>
          <a:p>
            <a:pPr eaLnBrk="1" hangingPunct="1"/>
            <a:r>
              <a:rPr lang="en-GB" altLang="en-US" sz="2200" b="1" dirty="0">
                <a:solidFill>
                  <a:srgbClr val="00B0F0"/>
                </a:solidFill>
              </a:rPr>
              <a:t>ED  2</a:t>
            </a:r>
          </a:p>
          <a:p>
            <a:pPr eaLnBrk="1" hangingPunct="1"/>
            <a:r>
              <a:rPr lang="en-GB" altLang="en-US" sz="2200" b="1" dirty="0">
                <a:solidFill>
                  <a:srgbClr val="00B0F0"/>
                </a:solidFill>
              </a:rPr>
              <a:t>AB  3</a:t>
            </a:r>
          </a:p>
          <a:p>
            <a:pPr eaLnBrk="1" hangingPunct="1"/>
            <a:r>
              <a:rPr lang="en-GB" altLang="en-US" sz="2200" b="1" dirty="0">
                <a:solidFill>
                  <a:srgbClr val="00B0F0"/>
                </a:solidFill>
              </a:rPr>
              <a:t>CD  4( or AE 4)</a:t>
            </a:r>
          </a:p>
          <a:p>
            <a:pPr eaLnBrk="1" hangingPunct="1"/>
            <a:r>
              <a:rPr lang="en-GB" altLang="en-US" sz="2200" b="1" dirty="0">
                <a:solidFill>
                  <a:srgbClr val="00B0F0"/>
                </a:solidFill>
              </a:rPr>
              <a:t>AE 4</a:t>
            </a:r>
          </a:p>
          <a:p>
            <a:pPr eaLnBrk="1" hangingPunct="1"/>
            <a:r>
              <a:rPr lang="en-GB" altLang="en-US" sz="2200" b="1" dirty="0">
                <a:solidFill>
                  <a:srgbClr val="00B0F0"/>
                </a:solidFill>
              </a:rPr>
              <a:t>BC FORMS A CYCLE</a:t>
            </a:r>
          </a:p>
          <a:p>
            <a:pPr eaLnBrk="1" hangingPunct="1"/>
            <a:r>
              <a:rPr lang="en-GB" altLang="en-US" sz="2200" b="1" dirty="0">
                <a:solidFill>
                  <a:srgbClr val="FF0000"/>
                </a:solidFill>
              </a:rPr>
              <a:t>EF 5</a:t>
            </a:r>
          </a:p>
          <a:p>
            <a:pPr eaLnBrk="1" hangingPunct="1"/>
            <a:endParaRPr lang="en-GB" altLang="en-US" sz="2200" dirty="0"/>
          </a:p>
          <a:p>
            <a:pPr eaLnBrk="1" hangingPunct="1"/>
            <a:endParaRPr lang="en-US"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4585"/>
                                        </p:tgtEl>
                                        <p:attrNameLst>
                                          <p:attrName>style.visibility</p:attrName>
                                        </p:attrNameLst>
                                      </p:cBhvr>
                                      <p:to>
                                        <p:strVal val="visible"/>
                                      </p:to>
                                    </p:set>
                                    <p:anim calcmode="lin" valueType="num">
                                      <p:cBhvr additive="base">
                                        <p:cTn id="11" dur="500" fill="hold"/>
                                        <p:tgtEl>
                                          <p:spTgt spid="24585"/>
                                        </p:tgtEl>
                                        <p:attrNameLst>
                                          <p:attrName>ppt_x</p:attrName>
                                        </p:attrNameLst>
                                      </p:cBhvr>
                                      <p:tavLst>
                                        <p:tav tm="0">
                                          <p:val>
                                            <p:strVal val="#ppt_x"/>
                                          </p:val>
                                        </p:tav>
                                        <p:tav tm="100000">
                                          <p:val>
                                            <p:strVal val="#ppt_x"/>
                                          </p:val>
                                        </p:tav>
                                      </p:tavLst>
                                    </p:anim>
                                    <p:anim calcmode="lin" valueType="num">
                                      <p:cBhvr additive="base">
                                        <p:cTn id="12" dur="500" fill="hold"/>
                                        <p:tgtEl>
                                          <p:spTgt spid="245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820A1D9C-A0F9-4467-8D1B-BBD88F1EC3F3}"/>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3709ED3B-6351-4B83-BB1C-6E475DC4220B}"/>
              </a:ext>
            </a:extLst>
          </p:cNvPr>
          <p:cNvSpPr>
            <a:spLocks noGrp="1"/>
          </p:cNvSpPr>
          <p:nvPr>
            <p:ph type="dt" sz="quarter" idx="10"/>
          </p:nvPr>
        </p:nvSpPr>
        <p:spPr/>
        <p:txBody>
          <a:bodyPr/>
          <a:lstStyle/>
          <a:p>
            <a:pPr>
              <a:defRPr/>
            </a:pPr>
            <a:fld id="{DC671968-8BF9-4868-B5A1-26B36048C88A}" type="datetime1">
              <a:rPr lang="en-US" smtClean="0"/>
              <a:t>12/8/2024</a:t>
            </a:fld>
            <a:endParaRPr lang="en-US"/>
          </a:p>
        </p:txBody>
      </p:sp>
      <p:sp>
        <p:nvSpPr>
          <p:cNvPr id="5" name="Footer Placeholder 4">
            <a:extLst>
              <a:ext uri="{FF2B5EF4-FFF2-40B4-BE49-F238E27FC236}">
                <a16:creationId xmlns:a16="http://schemas.microsoft.com/office/drawing/2014/main" id="{4ACFE221-3A82-41E8-8666-FEA6FE413B84}"/>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03920F1E-B55C-449B-AA5E-D738AD259F7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C631D89-D4F1-4DC6-A8E9-A9D7C0972A7D}" type="slidenum">
              <a:rPr lang="en-US" altLang="en-US">
                <a:solidFill>
                  <a:srgbClr val="898989"/>
                </a:solidFill>
                <a:latin typeface="Calibri" panose="020F0502020204030204" pitchFamily="34" charset="0"/>
              </a:rPr>
              <a:pPr eaLnBrk="1" hangingPunct="1"/>
              <a:t>65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074418C-5A27-4A92-998D-8E9B87F3FC0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5607" name="Picture 2" descr="E:\NIET\Project\xLogo11.png.pagespeed.ic.pydHLuCQEZ.png">
            <a:extLst>
              <a:ext uri="{FF2B5EF4-FFF2-40B4-BE49-F238E27FC236}">
                <a16:creationId xmlns:a16="http://schemas.microsoft.com/office/drawing/2014/main" id="{2511D0B0-3E29-4808-AE87-6DABF686E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Rectangle 9">
            <a:extLst>
              <a:ext uri="{FF2B5EF4-FFF2-40B4-BE49-F238E27FC236}">
                <a16:creationId xmlns:a16="http://schemas.microsoft.com/office/drawing/2014/main" id="{A2C9E858-871A-4D0E-94EF-B25C32A296E5}"/>
              </a:ext>
            </a:extLst>
          </p:cNvPr>
          <p:cNvSpPr>
            <a:spLocks noChangeArrowheads="1"/>
          </p:cNvSpPr>
          <p:nvPr/>
        </p:nvSpPr>
        <p:spPr bwMode="auto">
          <a:xfrm>
            <a:off x="457200" y="990600"/>
            <a:ext cx="556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Kruskal’s Algorithm Example</a:t>
            </a:r>
          </a:p>
        </p:txBody>
      </p:sp>
      <p:grpSp>
        <p:nvGrpSpPr>
          <p:cNvPr id="25609" name="Group 5">
            <a:extLst>
              <a:ext uri="{FF2B5EF4-FFF2-40B4-BE49-F238E27FC236}">
                <a16:creationId xmlns:a16="http://schemas.microsoft.com/office/drawing/2014/main" id="{A6AEA6DD-3ABF-419F-AFCC-CAA79F0336D9}"/>
              </a:ext>
            </a:extLst>
          </p:cNvPr>
          <p:cNvGrpSpPr>
            <a:grpSpLocks/>
          </p:cNvGrpSpPr>
          <p:nvPr/>
        </p:nvGrpSpPr>
        <p:grpSpPr bwMode="auto">
          <a:xfrm>
            <a:off x="468313" y="1752600"/>
            <a:ext cx="5170487" cy="4071938"/>
            <a:chOff x="864" y="576"/>
            <a:chExt cx="3456" cy="2952"/>
          </a:xfrm>
        </p:grpSpPr>
        <p:sp>
          <p:nvSpPr>
            <p:cNvPr id="25611" name="Line 6">
              <a:extLst>
                <a:ext uri="{FF2B5EF4-FFF2-40B4-BE49-F238E27FC236}">
                  <a16:creationId xmlns:a16="http://schemas.microsoft.com/office/drawing/2014/main" id="{2DD4AAC5-F3AC-4328-B39C-2D985A89692C}"/>
                </a:ext>
              </a:extLst>
            </p:cNvPr>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2" name="Line 7">
              <a:extLst>
                <a:ext uri="{FF2B5EF4-FFF2-40B4-BE49-F238E27FC236}">
                  <a16:creationId xmlns:a16="http://schemas.microsoft.com/office/drawing/2014/main" id="{F18B28EF-A485-4DAC-9C4D-1E430BB85A4D}"/>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3" name="Line 8">
              <a:extLst>
                <a:ext uri="{FF2B5EF4-FFF2-40B4-BE49-F238E27FC236}">
                  <a16:creationId xmlns:a16="http://schemas.microsoft.com/office/drawing/2014/main" id="{F7C3F6A7-BB9F-4A27-B72F-A26EFA1FAD0E}"/>
                </a:ext>
              </a:extLst>
            </p:cNvPr>
            <p:cNvSpPr>
              <a:spLocks noChangeShapeType="1"/>
            </p:cNvSpPr>
            <p:nvPr/>
          </p:nvSpPr>
          <p:spPr bwMode="auto">
            <a:xfrm>
              <a:off x="3312" y="864"/>
              <a:ext cx="720"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4" name="Line 9">
              <a:extLst>
                <a:ext uri="{FF2B5EF4-FFF2-40B4-BE49-F238E27FC236}">
                  <a16:creationId xmlns:a16="http://schemas.microsoft.com/office/drawing/2014/main" id="{A49E416B-62D8-4E8A-9336-772375DDFB02}"/>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5" name="Line 10">
              <a:extLst>
                <a:ext uri="{FF2B5EF4-FFF2-40B4-BE49-F238E27FC236}">
                  <a16:creationId xmlns:a16="http://schemas.microsoft.com/office/drawing/2014/main" id="{38992E9F-84C9-410D-B173-D3F3BFEDA85E}"/>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6" name="Line 11">
              <a:extLst>
                <a:ext uri="{FF2B5EF4-FFF2-40B4-BE49-F238E27FC236}">
                  <a16:creationId xmlns:a16="http://schemas.microsoft.com/office/drawing/2014/main" id="{522EA0F7-A460-48A5-9D5E-BAC28081430D}"/>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7" name="Line 12">
              <a:extLst>
                <a:ext uri="{FF2B5EF4-FFF2-40B4-BE49-F238E27FC236}">
                  <a16:creationId xmlns:a16="http://schemas.microsoft.com/office/drawing/2014/main" id="{AE42DD33-7B2B-4863-80D2-8BD641AEA0B2}"/>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8" name="Line 13">
              <a:extLst>
                <a:ext uri="{FF2B5EF4-FFF2-40B4-BE49-F238E27FC236}">
                  <a16:creationId xmlns:a16="http://schemas.microsoft.com/office/drawing/2014/main" id="{6EBD010A-B3A1-47CD-A1F1-EB84C97E997C}"/>
                </a:ext>
              </a:extLst>
            </p:cNvPr>
            <p:cNvSpPr>
              <a:spLocks noChangeShapeType="1"/>
            </p:cNvSpPr>
            <p:nvPr/>
          </p:nvSpPr>
          <p:spPr bwMode="auto">
            <a:xfrm>
              <a:off x="1152" y="1968"/>
              <a:ext cx="1344" cy="1200"/>
            </a:xfrm>
            <a:prstGeom prst="line">
              <a:avLst/>
            </a:prstGeom>
            <a:noFill/>
            <a:ln w="317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9" name="Line 14">
              <a:extLst>
                <a:ext uri="{FF2B5EF4-FFF2-40B4-BE49-F238E27FC236}">
                  <a16:creationId xmlns:a16="http://schemas.microsoft.com/office/drawing/2014/main" id="{149E359B-4A39-4800-BEA0-20F98B0E00E1}"/>
                </a:ext>
              </a:extLst>
            </p:cNvPr>
            <p:cNvSpPr>
              <a:spLocks noChangeShapeType="1"/>
            </p:cNvSpPr>
            <p:nvPr/>
          </p:nvSpPr>
          <p:spPr bwMode="auto">
            <a:xfrm flipV="1">
              <a:off x="2496" y="1968"/>
              <a:ext cx="192"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20" name="Line 15">
              <a:extLst>
                <a:ext uri="{FF2B5EF4-FFF2-40B4-BE49-F238E27FC236}">
                  <a16:creationId xmlns:a16="http://schemas.microsoft.com/office/drawing/2014/main" id="{DD16A7E0-7F59-4C3D-B422-6CAA200AB51F}"/>
                </a:ext>
              </a:extLst>
            </p:cNvPr>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21" name="Text Box 16">
              <a:extLst>
                <a:ext uri="{FF2B5EF4-FFF2-40B4-BE49-F238E27FC236}">
                  <a16:creationId xmlns:a16="http://schemas.microsoft.com/office/drawing/2014/main" id="{9A6B2B3B-FBD9-42FF-9C6C-216F8C3223C2}"/>
                </a:ext>
              </a:extLst>
            </p:cNvPr>
            <p:cNvSpPr txBox="1">
              <a:spLocks noChangeArrowheads="1"/>
            </p:cNvSpPr>
            <p:nvPr/>
          </p:nvSpPr>
          <p:spPr bwMode="auto">
            <a:xfrm>
              <a:off x="864" y="18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5622" name="Text Box 17">
              <a:extLst>
                <a:ext uri="{FF2B5EF4-FFF2-40B4-BE49-F238E27FC236}">
                  <a16:creationId xmlns:a16="http://schemas.microsoft.com/office/drawing/2014/main" id="{DA90BA02-47FE-4E2F-AFE8-9F86F4155095}"/>
                </a:ext>
              </a:extLst>
            </p:cNvPr>
            <p:cNvSpPr txBox="1">
              <a:spLocks noChangeArrowheads="1"/>
            </p:cNvSpPr>
            <p:nvPr/>
          </p:nvSpPr>
          <p:spPr bwMode="auto">
            <a:xfrm>
              <a:off x="2688" y="1968"/>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5623" name="Text Box 18">
              <a:extLst>
                <a:ext uri="{FF2B5EF4-FFF2-40B4-BE49-F238E27FC236}">
                  <a16:creationId xmlns:a16="http://schemas.microsoft.com/office/drawing/2014/main" id="{B9E4E34E-AAC9-4C37-815E-B81B7627684B}"/>
                </a:ext>
              </a:extLst>
            </p:cNvPr>
            <p:cNvSpPr txBox="1">
              <a:spLocks noChangeArrowheads="1"/>
            </p:cNvSpPr>
            <p:nvPr/>
          </p:nvSpPr>
          <p:spPr bwMode="auto">
            <a:xfrm>
              <a:off x="1728"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5624" name="Text Box 19">
              <a:extLst>
                <a:ext uri="{FF2B5EF4-FFF2-40B4-BE49-F238E27FC236}">
                  <a16:creationId xmlns:a16="http://schemas.microsoft.com/office/drawing/2014/main" id="{67480D76-E184-4DEF-B8EF-AB8AEEEB351E}"/>
                </a:ext>
              </a:extLst>
            </p:cNvPr>
            <p:cNvSpPr txBox="1">
              <a:spLocks noChangeArrowheads="1"/>
            </p:cNvSpPr>
            <p:nvPr/>
          </p:nvSpPr>
          <p:spPr bwMode="auto">
            <a:xfrm>
              <a:off x="3312" y="6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5625" name="Text Box 20">
              <a:extLst>
                <a:ext uri="{FF2B5EF4-FFF2-40B4-BE49-F238E27FC236}">
                  <a16:creationId xmlns:a16="http://schemas.microsoft.com/office/drawing/2014/main" id="{72EC925B-300A-4B9B-9E15-3150C4365EC6}"/>
                </a:ext>
              </a:extLst>
            </p:cNvPr>
            <p:cNvSpPr txBox="1">
              <a:spLocks noChangeArrowheads="1"/>
            </p:cNvSpPr>
            <p:nvPr/>
          </p:nvSpPr>
          <p:spPr bwMode="auto">
            <a:xfrm>
              <a:off x="4032" y="192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5626" name="Text Box 21">
              <a:extLst>
                <a:ext uri="{FF2B5EF4-FFF2-40B4-BE49-F238E27FC236}">
                  <a16:creationId xmlns:a16="http://schemas.microsoft.com/office/drawing/2014/main" id="{C25E87CF-31BE-4867-BBD2-1018D4EBB4AA}"/>
                </a:ext>
              </a:extLst>
            </p:cNvPr>
            <p:cNvSpPr txBox="1">
              <a:spLocks noChangeArrowheads="1"/>
            </p:cNvSpPr>
            <p:nvPr/>
          </p:nvSpPr>
          <p:spPr bwMode="auto">
            <a:xfrm>
              <a:off x="2352" y="32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5627" name="Text Box 22">
              <a:extLst>
                <a:ext uri="{FF2B5EF4-FFF2-40B4-BE49-F238E27FC236}">
                  <a16:creationId xmlns:a16="http://schemas.microsoft.com/office/drawing/2014/main" id="{DB0BD633-0C20-480F-9069-F8FDD90292BA}"/>
                </a:ext>
              </a:extLst>
            </p:cNvPr>
            <p:cNvSpPr txBox="1">
              <a:spLocks noChangeArrowheads="1"/>
            </p:cNvSpPr>
            <p:nvPr/>
          </p:nvSpPr>
          <p:spPr bwMode="auto">
            <a:xfrm>
              <a:off x="3168" y="264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5628" name="Text Box 23">
              <a:extLst>
                <a:ext uri="{FF2B5EF4-FFF2-40B4-BE49-F238E27FC236}">
                  <a16:creationId xmlns:a16="http://schemas.microsoft.com/office/drawing/2014/main" id="{7E71532F-9D49-476C-8DD0-F1BAF272BD70}"/>
                </a:ext>
              </a:extLst>
            </p:cNvPr>
            <p:cNvSpPr txBox="1">
              <a:spLocks noChangeArrowheads="1"/>
            </p:cNvSpPr>
            <p:nvPr/>
          </p:nvSpPr>
          <p:spPr bwMode="auto">
            <a:xfrm>
              <a:off x="1776" y="20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5629" name="Text Box 24">
              <a:extLst>
                <a:ext uri="{FF2B5EF4-FFF2-40B4-BE49-F238E27FC236}">
                  <a16:creationId xmlns:a16="http://schemas.microsoft.com/office/drawing/2014/main" id="{468E360B-D809-436D-9617-78696C434CAA}"/>
                </a:ext>
              </a:extLst>
            </p:cNvPr>
            <p:cNvSpPr txBox="1">
              <a:spLocks noChangeArrowheads="1"/>
            </p:cNvSpPr>
            <p:nvPr/>
          </p:nvSpPr>
          <p:spPr bwMode="auto">
            <a:xfrm>
              <a:off x="1536" y="25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5630" name="Text Box 25">
              <a:extLst>
                <a:ext uri="{FF2B5EF4-FFF2-40B4-BE49-F238E27FC236}">
                  <a16:creationId xmlns:a16="http://schemas.microsoft.com/office/drawing/2014/main" id="{236796AF-D89F-4400-BBB7-E33C1459B213}"/>
                </a:ext>
              </a:extLst>
            </p:cNvPr>
            <p:cNvSpPr txBox="1">
              <a:spLocks noChangeArrowheads="1"/>
            </p:cNvSpPr>
            <p:nvPr/>
          </p:nvSpPr>
          <p:spPr bwMode="auto">
            <a:xfrm>
              <a:off x="2592" y="235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5631" name="Text Box 26">
              <a:extLst>
                <a:ext uri="{FF2B5EF4-FFF2-40B4-BE49-F238E27FC236}">
                  <a16:creationId xmlns:a16="http://schemas.microsoft.com/office/drawing/2014/main" id="{B7CECDD8-4C0B-4135-846F-772F5C85B744}"/>
                </a:ext>
              </a:extLst>
            </p:cNvPr>
            <p:cNvSpPr txBox="1">
              <a:spLocks noChangeArrowheads="1"/>
            </p:cNvSpPr>
            <p:nvPr/>
          </p:nvSpPr>
          <p:spPr bwMode="auto">
            <a:xfrm>
              <a:off x="2064" y="13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5632" name="Text Box 27">
              <a:extLst>
                <a:ext uri="{FF2B5EF4-FFF2-40B4-BE49-F238E27FC236}">
                  <a16:creationId xmlns:a16="http://schemas.microsoft.com/office/drawing/2014/main" id="{9DE737C0-C06C-438E-9182-B4694744E646}"/>
                </a:ext>
              </a:extLst>
            </p:cNvPr>
            <p:cNvSpPr txBox="1">
              <a:spLocks noChangeArrowheads="1"/>
            </p:cNvSpPr>
            <p:nvPr/>
          </p:nvSpPr>
          <p:spPr bwMode="auto">
            <a:xfrm>
              <a:off x="3024" y="129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5633" name="Text Box 28">
              <a:extLst>
                <a:ext uri="{FF2B5EF4-FFF2-40B4-BE49-F238E27FC236}">
                  <a16:creationId xmlns:a16="http://schemas.microsoft.com/office/drawing/2014/main" id="{DCB801F5-31CA-403B-9622-9226DBB8E1A0}"/>
                </a:ext>
              </a:extLst>
            </p:cNvPr>
            <p:cNvSpPr txBox="1">
              <a:spLocks noChangeArrowheads="1"/>
            </p:cNvSpPr>
            <p:nvPr/>
          </p:nvSpPr>
          <p:spPr bwMode="auto">
            <a:xfrm>
              <a:off x="3648" y="120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5634" name="Text Box 29">
              <a:extLst>
                <a:ext uri="{FF2B5EF4-FFF2-40B4-BE49-F238E27FC236}">
                  <a16:creationId xmlns:a16="http://schemas.microsoft.com/office/drawing/2014/main" id="{3C570306-0FCD-457F-BF90-C7FFE28B7C7C}"/>
                </a:ext>
              </a:extLst>
            </p:cNvPr>
            <p:cNvSpPr txBox="1">
              <a:spLocks noChangeArrowheads="1"/>
            </p:cNvSpPr>
            <p:nvPr/>
          </p:nvSpPr>
          <p:spPr bwMode="auto">
            <a:xfrm>
              <a:off x="2496"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5635" name="Text Box 30">
              <a:extLst>
                <a:ext uri="{FF2B5EF4-FFF2-40B4-BE49-F238E27FC236}">
                  <a16:creationId xmlns:a16="http://schemas.microsoft.com/office/drawing/2014/main" id="{61F9C880-9C16-4FD4-B875-580C8BEC698F}"/>
                </a:ext>
              </a:extLst>
            </p:cNvPr>
            <p:cNvSpPr txBox="1">
              <a:spLocks noChangeArrowheads="1"/>
            </p:cNvSpPr>
            <p:nvPr/>
          </p:nvSpPr>
          <p:spPr bwMode="auto">
            <a:xfrm>
              <a:off x="1392" y="105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5636" name="Text Box 31">
              <a:extLst>
                <a:ext uri="{FF2B5EF4-FFF2-40B4-BE49-F238E27FC236}">
                  <a16:creationId xmlns:a16="http://schemas.microsoft.com/office/drawing/2014/main" id="{B36C581A-EAD5-4EDA-BD12-0E606793F6BB}"/>
                </a:ext>
              </a:extLst>
            </p:cNvPr>
            <p:cNvSpPr txBox="1">
              <a:spLocks noChangeArrowheads="1"/>
            </p:cNvSpPr>
            <p:nvPr/>
          </p:nvSpPr>
          <p:spPr bwMode="auto">
            <a:xfrm>
              <a:off x="3120" y="168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91" name="Text Box 2">
            <a:extLst>
              <a:ext uri="{FF2B5EF4-FFF2-40B4-BE49-F238E27FC236}">
                <a16:creationId xmlns:a16="http://schemas.microsoft.com/office/drawing/2014/main" id="{4CE4613E-94C7-4B05-A28A-7DCFC5CF2CC8}"/>
              </a:ext>
            </a:extLst>
          </p:cNvPr>
          <p:cNvSpPr txBox="1">
            <a:spLocks noChangeArrowheads="1"/>
          </p:cNvSpPr>
          <p:nvPr/>
        </p:nvSpPr>
        <p:spPr bwMode="auto">
          <a:xfrm>
            <a:off x="5638800" y="1371600"/>
            <a:ext cx="2971800" cy="44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200" dirty="0"/>
              <a:t>Select the shortest</a:t>
            </a:r>
          </a:p>
          <a:p>
            <a:pPr>
              <a:buFont typeface="Verdana" panose="020B0604030504040204" pitchFamily="34" charset="0"/>
              <a:buNone/>
            </a:pPr>
            <a:r>
              <a:rPr lang="en-US" altLang="en-US" sz="2200" dirty="0"/>
              <a:t>edge in the network</a:t>
            </a:r>
          </a:p>
          <a:p>
            <a:pPr eaLnBrk="1" hangingPunct="1"/>
            <a:endParaRPr lang="en-GB" altLang="en-US" sz="2200" dirty="0"/>
          </a:p>
          <a:p>
            <a:pPr eaLnBrk="1" hangingPunct="1"/>
            <a:r>
              <a:rPr lang="en-GB" altLang="en-US" sz="2200" b="1" dirty="0">
                <a:solidFill>
                  <a:srgbClr val="00B0F0"/>
                </a:solidFill>
              </a:rPr>
              <a:t>ED  2</a:t>
            </a:r>
          </a:p>
          <a:p>
            <a:pPr eaLnBrk="1" hangingPunct="1"/>
            <a:r>
              <a:rPr lang="en-GB" altLang="en-US" sz="2200" b="1" dirty="0">
                <a:solidFill>
                  <a:srgbClr val="00B0F0"/>
                </a:solidFill>
              </a:rPr>
              <a:t>AB  3</a:t>
            </a:r>
          </a:p>
          <a:p>
            <a:pPr eaLnBrk="1" hangingPunct="1"/>
            <a:r>
              <a:rPr lang="en-GB" altLang="en-US" sz="2200" b="1" dirty="0">
                <a:solidFill>
                  <a:srgbClr val="00B0F0"/>
                </a:solidFill>
              </a:rPr>
              <a:t>CD  4( or AE 4)</a:t>
            </a:r>
          </a:p>
          <a:p>
            <a:pPr eaLnBrk="1" hangingPunct="1"/>
            <a:r>
              <a:rPr lang="en-GB" altLang="en-US" sz="2200" b="1" dirty="0">
                <a:solidFill>
                  <a:srgbClr val="00B0F0"/>
                </a:solidFill>
              </a:rPr>
              <a:t>AE 4</a:t>
            </a:r>
          </a:p>
          <a:p>
            <a:pPr eaLnBrk="1" hangingPunct="1"/>
            <a:r>
              <a:rPr lang="en-GB" altLang="en-US" sz="2200" b="1" dirty="0">
                <a:solidFill>
                  <a:srgbClr val="00B0F0"/>
                </a:solidFill>
              </a:rPr>
              <a:t>BC FORMS A CYCLE</a:t>
            </a:r>
          </a:p>
          <a:p>
            <a:pPr eaLnBrk="1" hangingPunct="1"/>
            <a:r>
              <a:rPr lang="en-GB" altLang="en-US" sz="2200" b="1" dirty="0">
                <a:solidFill>
                  <a:srgbClr val="00B0F0"/>
                </a:solidFill>
              </a:rPr>
              <a:t>EF 5</a:t>
            </a:r>
          </a:p>
          <a:p>
            <a:pPr eaLnBrk="1" hangingPunct="1"/>
            <a:r>
              <a:rPr lang="en-GB" altLang="en-US" sz="2200" b="1" dirty="0">
                <a:solidFill>
                  <a:srgbClr val="00B0F0"/>
                </a:solidFill>
              </a:rPr>
              <a:t> Total Weight of Tree = 18</a:t>
            </a:r>
          </a:p>
          <a:p>
            <a:pPr eaLnBrk="1" hangingPunct="1"/>
            <a:endParaRPr lang="en-GB" altLang="en-US" sz="2200" dirty="0">
              <a:solidFill>
                <a:srgbClr val="00B0F0"/>
              </a:solidFill>
            </a:endParaRPr>
          </a:p>
          <a:p>
            <a:pPr eaLnBrk="1" hangingPunct="1"/>
            <a:endParaRPr lang="en-US"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5609"/>
                                        </p:tgtEl>
                                        <p:attrNameLst>
                                          <p:attrName>style.visibility</p:attrName>
                                        </p:attrNameLst>
                                      </p:cBhvr>
                                      <p:to>
                                        <p:strVal val="visible"/>
                                      </p:to>
                                    </p:set>
                                    <p:anim calcmode="lin" valueType="num">
                                      <p:cBhvr additive="base">
                                        <p:cTn id="11" dur="500" fill="hold"/>
                                        <p:tgtEl>
                                          <p:spTgt spid="25609"/>
                                        </p:tgtEl>
                                        <p:attrNameLst>
                                          <p:attrName>ppt_x</p:attrName>
                                        </p:attrNameLst>
                                      </p:cBhvr>
                                      <p:tavLst>
                                        <p:tav tm="0">
                                          <p:val>
                                            <p:strVal val="#ppt_x"/>
                                          </p:val>
                                        </p:tav>
                                        <p:tav tm="100000">
                                          <p:val>
                                            <p:strVal val="#ppt_x"/>
                                          </p:val>
                                        </p:tav>
                                      </p:tavLst>
                                    </p:anim>
                                    <p:anim calcmode="lin" valueType="num">
                                      <p:cBhvr additive="base">
                                        <p:cTn id="12" dur="500" fill="hold"/>
                                        <p:tgtEl>
                                          <p:spTgt spid="256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1988F98C-73CD-4C4E-B0E3-2FE62959FCEA}"/>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D974D3C3-36DF-4E27-8FAF-D78C4CAF5CE7}"/>
              </a:ext>
            </a:extLst>
          </p:cNvPr>
          <p:cNvSpPr>
            <a:spLocks noGrp="1"/>
          </p:cNvSpPr>
          <p:nvPr>
            <p:ph type="dt" sz="quarter" idx="10"/>
          </p:nvPr>
        </p:nvSpPr>
        <p:spPr/>
        <p:txBody>
          <a:bodyPr/>
          <a:lstStyle/>
          <a:p>
            <a:pPr>
              <a:defRPr/>
            </a:pPr>
            <a:fld id="{98C8FFA2-6FA6-4850-A202-4EADDFD24254}" type="datetime1">
              <a:rPr lang="en-US" smtClean="0"/>
              <a:t>12/8/2024</a:t>
            </a:fld>
            <a:endParaRPr lang="en-US"/>
          </a:p>
        </p:txBody>
      </p:sp>
      <p:sp>
        <p:nvSpPr>
          <p:cNvPr id="5" name="Footer Placeholder 4">
            <a:extLst>
              <a:ext uri="{FF2B5EF4-FFF2-40B4-BE49-F238E27FC236}">
                <a16:creationId xmlns:a16="http://schemas.microsoft.com/office/drawing/2014/main" id="{BAEA2CEB-0A70-4F98-8315-DFFB8DA457FF}"/>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BFA88F4E-EB64-4814-9BF8-5C9B828FCF9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86EC008-71D0-406D-85A8-62445FBC32CC}" type="slidenum">
              <a:rPr lang="en-US" altLang="en-US">
                <a:solidFill>
                  <a:srgbClr val="898989"/>
                </a:solidFill>
                <a:latin typeface="Calibri" panose="020F0502020204030204" pitchFamily="34" charset="0"/>
              </a:rPr>
              <a:pPr eaLnBrk="1" hangingPunct="1"/>
              <a:t>66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AA213B8-5876-4260-B5DE-6848A6A2F5C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7655" name="Picture 2" descr="E:\NIET\Project\xLogo11.png.pagespeed.ic.pydHLuCQEZ.png">
            <a:extLst>
              <a:ext uri="{FF2B5EF4-FFF2-40B4-BE49-F238E27FC236}">
                <a16:creationId xmlns:a16="http://schemas.microsoft.com/office/drawing/2014/main" id="{42E9B95D-6251-4471-8BA6-3115C92B1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Rectangle 8">
            <a:extLst>
              <a:ext uri="{FF2B5EF4-FFF2-40B4-BE49-F238E27FC236}">
                <a16:creationId xmlns:a16="http://schemas.microsoft.com/office/drawing/2014/main" id="{85057876-59A2-4AF2-8B35-83A46CDCB33C}"/>
              </a:ext>
            </a:extLst>
          </p:cNvPr>
          <p:cNvSpPr>
            <a:spLocks noChangeArrowheads="1"/>
          </p:cNvSpPr>
          <p:nvPr/>
        </p:nvSpPr>
        <p:spPr bwMode="auto">
          <a:xfrm>
            <a:off x="228600" y="1295400"/>
            <a:ext cx="87630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800" b="1" dirty="0">
                <a:latin typeface="Calibri" panose="020F0502020204030204" pitchFamily="34" charset="0"/>
              </a:rPr>
              <a:t>Prims Algorithm</a:t>
            </a:r>
          </a:p>
          <a:p>
            <a:pPr algn="just" eaLnBrk="1" hangingPunct="1"/>
            <a:endParaRPr lang="en-US" altLang="en-US" sz="2200" dirty="0">
              <a:latin typeface="Calibri" panose="020F0502020204030204" pitchFamily="34" charset="0"/>
            </a:endParaRPr>
          </a:p>
          <a:p>
            <a:pPr algn="just" eaLnBrk="1" hangingPunct="1"/>
            <a:r>
              <a:rPr lang="en-US" altLang="en-US" sz="2200" dirty="0">
                <a:latin typeface="Calibri" panose="020F0502020204030204" pitchFamily="34" charset="0"/>
              </a:rPr>
              <a:t>The tree starts from an arbitrary root vertex r and grows until the tree spans all the vertices in V. </a:t>
            </a:r>
          </a:p>
          <a:p>
            <a:pPr algn="just" eaLnBrk="1" hangingPunct="1"/>
            <a:endParaRPr lang="en-US" altLang="en-US" sz="2200" i="1" dirty="0">
              <a:latin typeface="Calibri" panose="020F0502020204030204" pitchFamily="34" charset="0"/>
            </a:endParaRPr>
          </a:p>
          <a:p>
            <a:pPr algn="just" eaLnBrk="1" hangingPunct="1"/>
            <a:r>
              <a:rPr lang="en-US" altLang="en-US" sz="2200" dirty="0">
                <a:latin typeface="Calibri" panose="020F0502020204030204" pitchFamily="34" charset="0"/>
              </a:rPr>
              <a:t>● Select any vertex</a:t>
            </a:r>
          </a:p>
          <a:p>
            <a:pPr algn="just" eaLnBrk="1" hangingPunct="1"/>
            <a:endParaRPr lang="en-US" altLang="en-US" sz="2200" dirty="0">
              <a:latin typeface="Calibri" panose="020F0502020204030204" pitchFamily="34" charset="0"/>
            </a:endParaRPr>
          </a:p>
          <a:p>
            <a:pPr algn="just" eaLnBrk="1" hangingPunct="1"/>
            <a:r>
              <a:rPr lang="en-US" altLang="en-US" sz="2200" dirty="0">
                <a:latin typeface="Calibri" panose="020F0502020204030204" pitchFamily="34" charset="0"/>
              </a:rPr>
              <a:t>● Choose the minimum cost adjacent edge of selected vertex</a:t>
            </a:r>
          </a:p>
          <a:p>
            <a:pPr algn="just" eaLnBrk="1" hangingPunct="1"/>
            <a:endParaRPr lang="en-US" altLang="en-US" sz="2200" dirty="0">
              <a:latin typeface="Calibri" panose="020F0502020204030204" pitchFamily="34" charset="0"/>
            </a:endParaRPr>
          </a:p>
          <a:p>
            <a:pPr algn="just" eaLnBrk="1" hangingPunct="1"/>
            <a:r>
              <a:rPr lang="en-US" altLang="en-US" sz="2200" dirty="0">
                <a:latin typeface="Calibri" panose="020F0502020204030204" pitchFamily="34" charset="0"/>
              </a:rPr>
              <a:t>● Repeat step2 until all node are not explored.</a:t>
            </a:r>
            <a:endParaRPr lang="en-US" altLang="en-US" sz="2200" b="1" dirty="0">
              <a:latin typeface="Calibri" panose="020F0502020204030204" pitchFamily="34" charset="0"/>
            </a:endParaRPr>
          </a:p>
          <a:p>
            <a:pPr algn="just" eaLnBrk="1" hangingPunct="1"/>
            <a:endParaRPr lang="en-US" altLang="en-US" sz="2200" b="1" dirty="0">
              <a:latin typeface="Calibri" panose="020F050202020403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3E19BFA8-CFCA-4975-8E87-4E2E20E59FAA}"/>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C405BDBE-EDBA-4ED4-8FFD-4873BCA08351}"/>
              </a:ext>
            </a:extLst>
          </p:cNvPr>
          <p:cNvSpPr>
            <a:spLocks noGrp="1"/>
          </p:cNvSpPr>
          <p:nvPr>
            <p:ph type="dt" sz="quarter" idx="10"/>
          </p:nvPr>
        </p:nvSpPr>
        <p:spPr/>
        <p:txBody>
          <a:bodyPr/>
          <a:lstStyle/>
          <a:p>
            <a:pPr>
              <a:defRPr/>
            </a:pPr>
            <a:fld id="{0B9E7AEE-3A22-4011-97A2-F9882B1E0162}" type="datetime1">
              <a:rPr lang="en-US" smtClean="0"/>
              <a:t>12/8/2024</a:t>
            </a:fld>
            <a:endParaRPr lang="en-US"/>
          </a:p>
        </p:txBody>
      </p:sp>
      <p:sp>
        <p:nvSpPr>
          <p:cNvPr id="5" name="Footer Placeholder 4">
            <a:extLst>
              <a:ext uri="{FF2B5EF4-FFF2-40B4-BE49-F238E27FC236}">
                <a16:creationId xmlns:a16="http://schemas.microsoft.com/office/drawing/2014/main" id="{1C23C914-5AAC-4F71-9532-8157CABAC611}"/>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CA50E43F-B4FA-4ABC-8F8A-3C06C88A466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91AC01-B12F-4ABD-94A3-1AF42C4094FE}" type="slidenum">
              <a:rPr lang="en-US" altLang="en-US">
                <a:solidFill>
                  <a:srgbClr val="898989"/>
                </a:solidFill>
                <a:latin typeface="Calibri" panose="020F0502020204030204" pitchFamily="34" charset="0"/>
              </a:rPr>
              <a:pPr eaLnBrk="1" hangingPunct="1"/>
              <a:t>67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E93B710-638A-4D19-8BA1-19B3FAC1E5C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6631" name="Picture 2" descr="E:\NIET\Project\xLogo11.png.pagespeed.ic.pydHLuCQEZ.png">
            <a:extLst>
              <a:ext uri="{FF2B5EF4-FFF2-40B4-BE49-F238E27FC236}">
                <a16:creationId xmlns:a16="http://schemas.microsoft.com/office/drawing/2014/main" id="{CC4BA9DF-0126-4802-98E8-0E0E24494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9600" y="1371600"/>
            <a:ext cx="7162800" cy="3416320"/>
          </a:xfrm>
          <a:prstGeom prst="rect">
            <a:avLst/>
          </a:prstGeom>
        </p:spPr>
        <p:txBody>
          <a:bodyPr wrap="square">
            <a:spAutoFit/>
          </a:bodyPr>
          <a:lstStyle/>
          <a:p>
            <a:r>
              <a:rPr lang="en-US" dirty="0"/>
              <a:t>Step 1: Select a starting vertex.</a:t>
            </a:r>
          </a:p>
          <a:p>
            <a:endParaRPr lang="en-US" dirty="0"/>
          </a:p>
          <a:p>
            <a:r>
              <a:rPr lang="en-US" dirty="0"/>
              <a:t>Step 2: Repeat Steps 3 and 4 until there are fringe vertices. </a:t>
            </a:r>
          </a:p>
          <a:p>
            <a:endParaRPr lang="en-US" dirty="0"/>
          </a:p>
          <a:p>
            <a:r>
              <a:rPr lang="en-US" dirty="0"/>
              <a:t>Step 3: Select an edge 'e' connecting the tree vertex and fringe vertex that has minimum weight.</a:t>
            </a:r>
          </a:p>
          <a:p>
            <a:endParaRPr lang="en-US" dirty="0"/>
          </a:p>
          <a:p>
            <a:r>
              <a:rPr lang="en-US" dirty="0"/>
              <a:t>Step 4: Add the selected edge and the vertex to the minimum spanning tree T.  </a:t>
            </a:r>
          </a:p>
          <a:p>
            <a:r>
              <a:rPr lang="en-US" dirty="0"/>
              <a:t>[END OF LOOP]  </a:t>
            </a:r>
          </a:p>
          <a:p>
            <a:endParaRPr lang="en-US" dirty="0"/>
          </a:p>
          <a:p>
            <a:r>
              <a:rPr lang="en-US" dirty="0"/>
              <a:t>Step 5: EXIT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AF50D2EC-347A-4B8E-BE8D-DD54E3678CA8}"/>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A2304984-3C21-4B7C-B09E-A6190B0D0F7E}"/>
              </a:ext>
            </a:extLst>
          </p:cNvPr>
          <p:cNvSpPr>
            <a:spLocks noGrp="1"/>
          </p:cNvSpPr>
          <p:nvPr>
            <p:ph type="dt" sz="quarter" idx="10"/>
          </p:nvPr>
        </p:nvSpPr>
        <p:spPr/>
        <p:txBody>
          <a:bodyPr/>
          <a:lstStyle/>
          <a:p>
            <a:pPr>
              <a:defRPr/>
            </a:pPr>
            <a:fld id="{F8F85F1D-A81D-4229-A409-F8AE71F1363F}" type="datetime1">
              <a:rPr lang="en-US" smtClean="0"/>
              <a:t>12/8/2024</a:t>
            </a:fld>
            <a:endParaRPr lang="en-US"/>
          </a:p>
        </p:txBody>
      </p:sp>
      <p:sp>
        <p:nvSpPr>
          <p:cNvPr id="5" name="Footer Placeholder 4">
            <a:extLst>
              <a:ext uri="{FF2B5EF4-FFF2-40B4-BE49-F238E27FC236}">
                <a16:creationId xmlns:a16="http://schemas.microsoft.com/office/drawing/2014/main" id="{35851839-EA54-46AF-9790-8CBB926D4632}"/>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670CA302-8020-46A6-A052-F71C39B2D66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306E941-172C-42A1-8A16-4B4360FE57AC}" type="slidenum">
              <a:rPr lang="en-US" altLang="en-US">
                <a:solidFill>
                  <a:srgbClr val="898989"/>
                </a:solidFill>
                <a:latin typeface="Calibri" panose="020F0502020204030204" pitchFamily="34" charset="0"/>
              </a:rPr>
              <a:pPr eaLnBrk="1" hangingPunct="1"/>
              <a:t>68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B507C1C-4F1E-4DB8-A451-66E9FE6A48D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8679" name="Picture 2" descr="E:\NIET\Project\xLogo11.png.pagespeed.ic.pydHLuCQEZ.png">
            <a:extLst>
              <a:ext uri="{FF2B5EF4-FFF2-40B4-BE49-F238E27FC236}">
                <a16:creationId xmlns:a16="http://schemas.microsoft.com/office/drawing/2014/main" id="{171DDA60-86F1-4B6F-9ABC-CD38B2E7A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Rectangle 9">
            <a:extLst>
              <a:ext uri="{FF2B5EF4-FFF2-40B4-BE49-F238E27FC236}">
                <a16:creationId xmlns:a16="http://schemas.microsoft.com/office/drawing/2014/main" id="{FAA5DD17-7BF7-4B9F-AF62-F7B7CD099DBE}"/>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28681" name="Group 2">
            <a:extLst>
              <a:ext uri="{FF2B5EF4-FFF2-40B4-BE49-F238E27FC236}">
                <a16:creationId xmlns:a16="http://schemas.microsoft.com/office/drawing/2014/main" id="{C16828CE-937E-49FF-A893-4872222CD3A4}"/>
              </a:ext>
            </a:extLst>
          </p:cNvPr>
          <p:cNvGrpSpPr>
            <a:grpSpLocks/>
          </p:cNvGrpSpPr>
          <p:nvPr/>
        </p:nvGrpSpPr>
        <p:grpSpPr bwMode="auto">
          <a:xfrm>
            <a:off x="468313" y="1905000"/>
            <a:ext cx="5486400" cy="3797300"/>
            <a:chOff x="864" y="576"/>
            <a:chExt cx="3456" cy="2978"/>
          </a:xfrm>
        </p:grpSpPr>
        <p:sp>
          <p:nvSpPr>
            <p:cNvPr id="28683" name="Line 3">
              <a:extLst>
                <a:ext uri="{FF2B5EF4-FFF2-40B4-BE49-F238E27FC236}">
                  <a16:creationId xmlns:a16="http://schemas.microsoft.com/office/drawing/2014/main" id="{27413E53-6D77-419D-BE52-B82C66AF2BA3}"/>
                </a:ext>
              </a:extLst>
            </p:cNvPr>
            <p:cNvSpPr>
              <a:spLocks noChangeShapeType="1"/>
            </p:cNvSpPr>
            <p:nvPr/>
          </p:nvSpPr>
          <p:spPr bwMode="auto">
            <a:xfrm flipV="1">
              <a:off x="1152" y="864"/>
              <a:ext cx="816" cy="110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4" name="Line 4">
              <a:extLst>
                <a:ext uri="{FF2B5EF4-FFF2-40B4-BE49-F238E27FC236}">
                  <a16:creationId xmlns:a16="http://schemas.microsoft.com/office/drawing/2014/main" id="{268DFF6B-DAA4-405A-9A02-D34D13CCD269}"/>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5" name="Line 5">
              <a:extLst>
                <a:ext uri="{FF2B5EF4-FFF2-40B4-BE49-F238E27FC236}">
                  <a16:creationId xmlns:a16="http://schemas.microsoft.com/office/drawing/2014/main" id="{D99C43F8-AAA2-45F0-B8FD-42B36CEC5188}"/>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6" name="Line 6">
              <a:extLst>
                <a:ext uri="{FF2B5EF4-FFF2-40B4-BE49-F238E27FC236}">
                  <a16:creationId xmlns:a16="http://schemas.microsoft.com/office/drawing/2014/main" id="{B75E8654-A30E-465D-BE8E-E60DA0FBAD21}"/>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7" name="Line 7">
              <a:extLst>
                <a:ext uri="{FF2B5EF4-FFF2-40B4-BE49-F238E27FC236}">
                  <a16:creationId xmlns:a16="http://schemas.microsoft.com/office/drawing/2014/main" id="{2E82E662-F084-4952-A7B3-EE1C82683ECD}"/>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8" name="Line 8">
              <a:extLst>
                <a:ext uri="{FF2B5EF4-FFF2-40B4-BE49-F238E27FC236}">
                  <a16:creationId xmlns:a16="http://schemas.microsoft.com/office/drawing/2014/main" id="{DC794850-FE80-4E1E-863A-6DE0D6549E50}"/>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89" name="Line 9">
              <a:extLst>
                <a:ext uri="{FF2B5EF4-FFF2-40B4-BE49-F238E27FC236}">
                  <a16:creationId xmlns:a16="http://schemas.microsoft.com/office/drawing/2014/main" id="{3ED617E9-707E-435A-BFCD-A36AD20F45D5}"/>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0" name="Line 10">
              <a:extLst>
                <a:ext uri="{FF2B5EF4-FFF2-40B4-BE49-F238E27FC236}">
                  <a16:creationId xmlns:a16="http://schemas.microsoft.com/office/drawing/2014/main" id="{CEEA0DDB-3BB5-4139-B939-520F9553B467}"/>
                </a:ext>
              </a:extLst>
            </p:cNvPr>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1" name="Line 11">
              <a:extLst>
                <a:ext uri="{FF2B5EF4-FFF2-40B4-BE49-F238E27FC236}">
                  <a16:creationId xmlns:a16="http://schemas.microsoft.com/office/drawing/2014/main" id="{955719E9-2265-4028-90F2-92BB841AA4F3}"/>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2" name="Line 12">
              <a:extLst>
                <a:ext uri="{FF2B5EF4-FFF2-40B4-BE49-F238E27FC236}">
                  <a16:creationId xmlns:a16="http://schemas.microsoft.com/office/drawing/2014/main" id="{4E3CC73A-7EF2-4872-95BC-57DC7A956195}"/>
                </a:ext>
              </a:extLst>
            </p:cNvPr>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3" name="Text Box 13">
              <a:extLst>
                <a:ext uri="{FF2B5EF4-FFF2-40B4-BE49-F238E27FC236}">
                  <a16:creationId xmlns:a16="http://schemas.microsoft.com/office/drawing/2014/main" id="{CD318DFA-4C95-49C0-858C-90FC74FD206D}"/>
                </a:ext>
              </a:extLst>
            </p:cNvPr>
            <p:cNvSpPr txBox="1">
              <a:spLocks noChangeArrowheads="1"/>
            </p:cNvSpPr>
            <p:nvPr/>
          </p:nvSpPr>
          <p:spPr bwMode="auto">
            <a:xfrm>
              <a:off x="864" y="1872"/>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8694" name="Text Box 14">
              <a:extLst>
                <a:ext uri="{FF2B5EF4-FFF2-40B4-BE49-F238E27FC236}">
                  <a16:creationId xmlns:a16="http://schemas.microsoft.com/office/drawing/2014/main" id="{CA21442D-FD7B-4DD0-BCF4-F21D0CF5AEA3}"/>
                </a:ext>
              </a:extLst>
            </p:cNvPr>
            <p:cNvSpPr txBox="1">
              <a:spLocks noChangeArrowheads="1"/>
            </p:cNvSpPr>
            <p:nvPr/>
          </p:nvSpPr>
          <p:spPr bwMode="auto">
            <a:xfrm>
              <a:off x="2688" y="1968"/>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8695" name="Text Box 15">
              <a:extLst>
                <a:ext uri="{FF2B5EF4-FFF2-40B4-BE49-F238E27FC236}">
                  <a16:creationId xmlns:a16="http://schemas.microsoft.com/office/drawing/2014/main" id="{BDBDC964-58B6-4E0D-8073-215E6049BEAE}"/>
                </a:ext>
              </a:extLst>
            </p:cNvPr>
            <p:cNvSpPr txBox="1">
              <a:spLocks noChangeArrowheads="1"/>
            </p:cNvSpPr>
            <p:nvPr/>
          </p:nvSpPr>
          <p:spPr bwMode="auto">
            <a:xfrm>
              <a:off x="1728" y="57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8696" name="Text Box 16">
              <a:extLst>
                <a:ext uri="{FF2B5EF4-FFF2-40B4-BE49-F238E27FC236}">
                  <a16:creationId xmlns:a16="http://schemas.microsoft.com/office/drawing/2014/main" id="{0A445BB6-0C5E-4810-AE45-3681203E1C68}"/>
                </a:ext>
              </a:extLst>
            </p:cNvPr>
            <p:cNvSpPr txBox="1">
              <a:spLocks noChangeArrowheads="1"/>
            </p:cNvSpPr>
            <p:nvPr/>
          </p:nvSpPr>
          <p:spPr bwMode="auto">
            <a:xfrm>
              <a:off x="3312" y="672"/>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8697" name="Text Box 17">
              <a:extLst>
                <a:ext uri="{FF2B5EF4-FFF2-40B4-BE49-F238E27FC236}">
                  <a16:creationId xmlns:a16="http://schemas.microsoft.com/office/drawing/2014/main" id="{AACBA5FB-CF12-4BD6-8455-DFDE58262C1D}"/>
                </a:ext>
              </a:extLst>
            </p:cNvPr>
            <p:cNvSpPr txBox="1">
              <a:spLocks noChangeArrowheads="1"/>
            </p:cNvSpPr>
            <p:nvPr/>
          </p:nvSpPr>
          <p:spPr bwMode="auto">
            <a:xfrm>
              <a:off x="4032" y="192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8698" name="Text Box 18">
              <a:extLst>
                <a:ext uri="{FF2B5EF4-FFF2-40B4-BE49-F238E27FC236}">
                  <a16:creationId xmlns:a16="http://schemas.microsoft.com/office/drawing/2014/main" id="{B32279F5-5746-469E-AAA9-961B64C4AF01}"/>
                </a:ext>
              </a:extLst>
            </p:cNvPr>
            <p:cNvSpPr txBox="1">
              <a:spLocks noChangeArrowheads="1"/>
            </p:cNvSpPr>
            <p:nvPr/>
          </p:nvSpPr>
          <p:spPr bwMode="auto">
            <a:xfrm>
              <a:off x="2352" y="321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8699" name="Text Box 19">
              <a:extLst>
                <a:ext uri="{FF2B5EF4-FFF2-40B4-BE49-F238E27FC236}">
                  <a16:creationId xmlns:a16="http://schemas.microsoft.com/office/drawing/2014/main" id="{4C5FED27-B5CF-4979-A341-908A4F990AB3}"/>
                </a:ext>
              </a:extLst>
            </p:cNvPr>
            <p:cNvSpPr txBox="1">
              <a:spLocks noChangeArrowheads="1"/>
            </p:cNvSpPr>
            <p:nvPr/>
          </p:nvSpPr>
          <p:spPr bwMode="auto">
            <a:xfrm>
              <a:off x="3168" y="264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8700" name="Text Box 20">
              <a:extLst>
                <a:ext uri="{FF2B5EF4-FFF2-40B4-BE49-F238E27FC236}">
                  <a16:creationId xmlns:a16="http://schemas.microsoft.com/office/drawing/2014/main" id="{9DC5D844-4E8C-453F-B47A-CC4856F07E8A}"/>
                </a:ext>
              </a:extLst>
            </p:cNvPr>
            <p:cNvSpPr txBox="1">
              <a:spLocks noChangeArrowheads="1"/>
            </p:cNvSpPr>
            <p:nvPr/>
          </p:nvSpPr>
          <p:spPr bwMode="auto">
            <a:xfrm>
              <a:off x="1776" y="201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8701" name="Text Box 21">
              <a:extLst>
                <a:ext uri="{FF2B5EF4-FFF2-40B4-BE49-F238E27FC236}">
                  <a16:creationId xmlns:a16="http://schemas.microsoft.com/office/drawing/2014/main" id="{B0E90F4E-99A6-4515-8504-9C6089DE4CBE}"/>
                </a:ext>
              </a:extLst>
            </p:cNvPr>
            <p:cNvSpPr txBox="1">
              <a:spLocks noChangeArrowheads="1"/>
            </p:cNvSpPr>
            <p:nvPr/>
          </p:nvSpPr>
          <p:spPr bwMode="auto">
            <a:xfrm>
              <a:off x="1536" y="2544"/>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8702" name="Text Box 22">
              <a:extLst>
                <a:ext uri="{FF2B5EF4-FFF2-40B4-BE49-F238E27FC236}">
                  <a16:creationId xmlns:a16="http://schemas.microsoft.com/office/drawing/2014/main" id="{A5E37FFF-28E5-474A-9EFA-821A74EBC9F1}"/>
                </a:ext>
              </a:extLst>
            </p:cNvPr>
            <p:cNvSpPr txBox="1">
              <a:spLocks noChangeArrowheads="1"/>
            </p:cNvSpPr>
            <p:nvPr/>
          </p:nvSpPr>
          <p:spPr bwMode="auto">
            <a:xfrm>
              <a:off x="2592" y="2352"/>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8703" name="Text Box 23">
              <a:extLst>
                <a:ext uri="{FF2B5EF4-FFF2-40B4-BE49-F238E27FC236}">
                  <a16:creationId xmlns:a16="http://schemas.microsoft.com/office/drawing/2014/main" id="{81DD75AA-AB1B-4B21-A3A9-B0200D0A2DE9}"/>
                </a:ext>
              </a:extLst>
            </p:cNvPr>
            <p:cNvSpPr txBox="1">
              <a:spLocks noChangeArrowheads="1"/>
            </p:cNvSpPr>
            <p:nvPr/>
          </p:nvSpPr>
          <p:spPr bwMode="auto">
            <a:xfrm>
              <a:off x="2064" y="1344"/>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28704" name="Text Box 24">
              <a:extLst>
                <a:ext uri="{FF2B5EF4-FFF2-40B4-BE49-F238E27FC236}">
                  <a16:creationId xmlns:a16="http://schemas.microsoft.com/office/drawing/2014/main" id="{E6A1890D-4BBC-470E-86DA-86D16DF1E65B}"/>
                </a:ext>
              </a:extLst>
            </p:cNvPr>
            <p:cNvSpPr txBox="1">
              <a:spLocks noChangeArrowheads="1"/>
            </p:cNvSpPr>
            <p:nvPr/>
          </p:nvSpPr>
          <p:spPr bwMode="auto">
            <a:xfrm>
              <a:off x="3024" y="129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8705" name="Text Box 25">
              <a:extLst>
                <a:ext uri="{FF2B5EF4-FFF2-40B4-BE49-F238E27FC236}">
                  <a16:creationId xmlns:a16="http://schemas.microsoft.com/office/drawing/2014/main" id="{BF3DE239-523F-40C2-BC89-CA340E20BBEA}"/>
                </a:ext>
              </a:extLst>
            </p:cNvPr>
            <p:cNvSpPr txBox="1">
              <a:spLocks noChangeArrowheads="1"/>
            </p:cNvSpPr>
            <p:nvPr/>
          </p:nvSpPr>
          <p:spPr bwMode="auto">
            <a:xfrm>
              <a:off x="3648" y="120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8706" name="Text Box 26">
              <a:extLst>
                <a:ext uri="{FF2B5EF4-FFF2-40B4-BE49-F238E27FC236}">
                  <a16:creationId xmlns:a16="http://schemas.microsoft.com/office/drawing/2014/main" id="{AECFB9EC-1015-4F36-8C58-AF0C9C72239D}"/>
                </a:ext>
              </a:extLst>
            </p:cNvPr>
            <p:cNvSpPr txBox="1">
              <a:spLocks noChangeArrowheads="1"/>
            </p:cNvSpPr>
            <p:nvPr/>
          </p:nvSpPr>
          <p:spPr bwMode="auto">
            <a:xfrm>
              <a:off x="2496" y="57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8707" name="Text Box 27">
              <a:extLst>
                <a:ext uri="{FF2B5EF4-FFF2-40B4-BE49-F238E27FC236}">
                  <a16:creationId xmlns:a16="http://schemas.microsoft.com/office/drawing/2014/main" id="{5715710E-B8A4-4529-9D4C-12D0453C0A44}"/>
                </a:ext>
              </a:extLst>
            </p:cNvPr>
            <p:cNvSpPr txBox="1">
              <a:spLocks noChangeArrowheads="1"/>
            </p:cNvSpPr>
            <p:nvPr/>
          </p:nvSpPr>
          <p:spPr bwMode="auto">
            <a:xfrm>
              <a:off x="1392" y="105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8708" name="Text Box 28">
              <a:extLst>
                <a:ext uri="{FF2B5EF4-FFF2-40B4-BE49-F238E27FC236}">
                  <a16:creationId xmlns:a16="http://schemas.microsoft.com/office/drawing/2014/main" id="{5B44D360-5656-4F85-94F2-C9E324EE7CA3}"/>
                </a:ext>
              </a:extLst>
            </p:cNvPr>
            <p:cNvSpPr txBox="1">
              <a:spLocks noChangeArrowheads="1"/>
            </p:cNvSpPr>
            <p:nvPr/>
          </p:nvSpPr>
          <p:spPr bwMode="auto">
            <a:xfrm>
              <a:off x="3120" y="168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38" name="Text Box 29">
            <a:extLst>
              <a:ext uri="{FF2B5EF4-FFF2-40B4-BE49-F238E27FC236}">
                <a16:creationId xmlns:a16="http://schemas.microsoft.com/office/drawing/2014/main" id="{2AF551F4-2DF1-4138-9B00-1CCB0305050A}"/>
              </a:ext>
            </a:extLst>
          </p:cNvPr>
          <p:cNvSpPr txBox="1">
            <a:spLocks noChangeArrowheads="1"/>
          </p:cNvSpPr>
          <p:nvPr/>
        </p:nvSpPr>
        <p:spPr bwMode="auto">
          <a:xfrm>
            <a:off x="5943600" y="1600200"/>
            <a:ext cx="2895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t>Select any vertex </a:t>
            </a:r>
            <a:r>
              <a:rPr lang="en-GB" altLang="en-US" sz="2000" dirty="0"/>
              <a:t>A</a:t>
            </a:r>
          </a:p>
          <a:p>
            <a:pPr eaLnBrk="1" hangingPunct="1"/>
            <a:r>
              <a:rPr lang="en-US" altLang="en-US" sz="2000" dirty="0"/>
              <a:t>Select the shortest edge connected to that vertex</a:t>
            </a:r>
          </a:p>
          <a:p>
            <a:pPr eaLnBrk="1" hangingPunct="1"/>
            <a:r>
              <a:rPr lang="en-GB" altLang="en-US" sz="2000" dirty="0">
                <a:solidFill>
                  <a:srgbClr val="FF0000"/>
                </a:solidFill>
              </a:rPr>
              <a:t>AB  3</a:t>
            </a:r>
          </a:p>
          <a:p>
            <a:pPr eaLnBrk="1" hangingPunct="1"/>
            <a:endParaRPr lang="en-GB" altLang="en-US" sz="2000" dirty="0"/>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8681"/>
                                        </p:tgtEl>
                                        <p:attrNameLst>
                                          <p:attrName>style.visibility</p:attrName>
                                        </p:attrNameLst>
                                      </p:cBhvr>
                                      <p:to>
                                        <p:strVal val="visible"/>
                                      </p:to>
                                    </p:set>
                                    <p:anim calcmode="lin" valueType="num">
                                      <p:cBhvr additive="base">
                                        <p:cTn id="11" dur="500" fill="hold"/>
                                        <p:tgtEl>
                                          <p:spTgt spid="28681"/>
                                        </p:tgtEl>
                                        <p:attrNameLst>
                                          <p:attrName>ppt_x</p:attrName>
                                        </p:attrNameLst>
                                      </p:cBhvr>
                                      <p:tavLst>
                                        <p:tav tm="0">
                                          <p:val>
                                            <p:strVal val="#ppt_x"/>
                                          </p:val>
                                        </p:tav>
                                        <p:tav tm="100000">
                                          <p:val>
                                            <p:strVal val="#ppt_x"/>
                                          </p:val>
                                        </p:tav>
                                      </p:tavLst>
                                    </p:anim>
                                    <p:anim calcmode="lin" valueType="num">
                                      <p:cBhvr additive="base">
                                        <p:cTn id="12" dur="500" fill="hold"/>
                                        <p:tgtEl>
                                          <p:spTgt spid="286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a16="http://schemas.microsoft.com/office/drawing/2014/main" id="{EB3DF3E1-64E1-4E02-9C66-4E909BB6F205}"/>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566E95B2-3FB9-4CDF-92A8-53CE2E269674}"/>
              </a:ext>
            </a:extLst>
          </p:cNvPr>
          <p:cNvSpPr>
            <a:spLocks noGrp="1"/>
          </p:cNvSpPr>
          <p:nvPr>
            <p:ph type="dt" sz="quarter" idx="10"/>
          </p:nvPr>
        </p:nvSpPr>
        <p:spPr/>
        <p:txBody>
          <a:bodyPr/>
          <a:lstStyle/>
          <a:p>
            <a:pPr>
              <a:defRPr/>
            </a:pPr>
            <a:fld id="{53756A67-B123-4E32-AAE2-A588842A8020}" type="datetime1">
              <a:rPr lang="en-US" smtClean="0"/>
              <a:t>12/8/2024</a:t>
            </a:fld>
            <a:endParaRPr lang="en-US"/>
          </a:p>
        </p:txBody>
      </p:sp>
      <p:sp>
        <p:nvSpPr>
          <p:cNvPr id="5" name="Footer Placeholder 4">
            <a:extLst>
              <a:ext uri="{FF2B5EF4-FFF2-40B4-BE49-F238E27FC236}">
                <a16:creationId xmlns:a16="http://schemas.microsoft.com/office/drawing/2014/main" id="{3FF70A20-03C5-4A04-83E5-642CD2F22A8E}"/>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C919B249-D1CF-4A6B-9897-EE3F16FE9E1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72E0780-E943-4E3A-B8DC-EF9AE8BA72D2}" type="slidenum">
              <a:rPr lang="en-US" altLang="en-US">
                <a:solidFill>
                  <a:srgbClr val="898989"/>
                </a:solidFill>
                <a:latin typeface="Calibri" panose="020F0502020204030204" pitchFamily="34" charset="0"/>
              </a:rPr>
              <a:pPr eaLnBrk="1" hangingPunct="1"/>
              <a:t>69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9A1B6FD-DF5C-4E30-8C6B-D8348DC8F20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29703" name="Picture 2" descr="E:\NIET\Project\xLogo11.png.pagespeed.ic.pydHLuCQEZ.png">
            <a:extLst>
              <a:ext uri="{FF2B5EF4-FFF2-40B4-BE49-F238E27FC236}">
                <a16:creationId xmlns:a16="http://schemas.microsoft.com/office/drawing/2014/main" id="{E736EC5F-3D61-49CE-86FC-1D92D34C8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Rectangle 9">
            <a:extLst>
              <a:ext uri="{FF2B5EF4-FFF2-40B4-BE49-F238E27FC236}">
                <a16:creationId xmlns:a16="http://schemas.microsoft.com/office/drawing/2014/main" id="{D36CE2F3-B1F8-432A-B5DF-71F73DF8AF48}"/>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29705" name="Group 2">
            <a:extLst>
              <a:ext uri="{FF2B5EF4-FFF2-40B4-BE49-F238E27FC236}">
                <a16:creationId xmlns:a16="http://schemas.microsoft.com/office/drawing/2014/main" id="{B0C18009-BABA-423B-8280-8E6363BCFF5A}"/>
              </a:ext>
            </a:extLst>
          </p:cNvPr>
          <p:cNvGrpSpPr>
            <a:grpSpLocks/>
          </p:cNvGrpSpPr>
          <p:nvPr/>
        </p:nvGrpSpPr>
        <p:grpSpPr bwMode="auto">
          <a:xfrm>
            <a:off x="468313" y="1828800"/>
            <a:ext cx="5486400" cy="3865563"/>
            <a:chOff x="864" y="576"/>
            <a:chExt cx="3456" cy="2971"/>
          </a:xfrm>
        </p:grpSpPr>
        <p:sp>
          <p:nvSpPr>
            <p:cNvPr id="29707" name="Line 3">
              <a:extLst>
                <a:ext uri="{FF2B5EF4-FFF2-40B4-BE49-F238E27FC236}">
                  <a16:creationId xmlns:a16="http://schemas.microsoft.com/office/drawing/2014/main" id="{FF3733CC-0A3B-4C84-AFB5-10990458201B}"/>
                </a:ext>
              </a:extLst>
            </p:cNvPr>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08" name="Line 4">
              <a:extLst>
                <a:ext uri="{FF2B5EF4-FFF2-40B4-BE49-F238E27FC236}">
                  <a16:creationId xmlns:a16="http://schemas.microsoft.com/office/drawing/2014/main" id="{A4832400-7986-4EE7-A144-571FB815BF99}"/>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09" name="Line 5">
              <a:extLst>
                <a:ext uri="{FF2B5EF4-FFF2-40B4-BE49-F238E27FC236}">
                  <a16:creationId xmlns:a16="http://schemas.microsoft.com/office/drawing/2014/main" id="{54A4BCCC-7EA7-4CE6-96AE-0296CAAF8A70}"/>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0" name="Line 6">
              <a:extLst>
                <a:ext uri="{FF2B5EF4-FFF2-40B4-BE49-F238E27FC236}">
                  <a16:creationId xmlns:a16="http://schemas.microsoft.com/office/drawing/2014/main" id="{7C78925C-3AEB-4AA7-ABD2-24FE448EF866}"/>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1" name="Line 7">
              <a:extLst>
                <a:ext uri="{FF2B5EF4-FFF2-40B4-BE49-F238E27FC236}">
                  <a16:creationId xmlns:a16="http://schemas.microsoft.com/office/drawing/2014/main" id="{A9F460BB-52E7-445B-A6F9-C6FE579F6BD6}"/>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2" name="Line 8">
              <a:extLst>
                <a:ext uri="{FF2B5EF4-FFF2-40B4-BE49-F238E27FC236}">
                  <a16:creationId xmlns:a16="http://schemas.microsoft.com/office/drawing/2014/main" id="{471886B5-324C-45A5-A274-9F7302937526}"/>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3" name="Line 9">
              <a:extLst>
                <a:ext uri="{FF2B5EF4-FFF2-40B4-BE49-F238E27FC236}">
                  <a16:creationId xmlns:a16="http://schemas.microsoft.com/office/drawing/2014/main" id="{D7330423-9310-4F23-9499-CE02F38DAEB7}"/>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4" name="Line 10">
              <a:extLst>
                <a:ext uri="{FF2B5EF4-FFF2-40B4-BE49-F238E27FC236}">
                  <a16:creationId xmlns:a16="http://schemas.microsoft.com/office/drawing/2014/main" id="{32ED040A-0012-4DDC-9AC9-10B0C29A8DA1}"/>
                </a:ext>
              </a:extLst>
            </p:cNvPr>
            <p:cNvSpPr>
              <a:spLocks noChangeShapeType="1"/>
            </p:cNvSpPr>
            <p:nvPr/>
          </p:nvSpPr>
          <p:spPr bwMode="auto">
            <a:xfrm>
              <a:off x="1152" y="1968"/>
              <a:ext cx="1344" cy="1200"/>
            </a:xfrm>
            <a:prstGeom prst="line">
              <a:avLst/>
            </a:prstGeom>
            <a:noFill/>
            <a:ln w="4445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5" name="Line 11">
              <a:extLst>
                <a:ext uri="{FF2B5EF4-FFF2-40B4-BE49-F238E27FC236}">
                  <a16:creationId xmlns:a16="http://schemas.microsoft.com/office/drawing/2014/main" id="{3418A4AA-DDD7-46D0-917E-0D9C10B1A091}"/>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6" name="Line 12">
              <a:extLst>
                <a:ext uri="{FF2B5EF4-FFF2-40B4-BE49-F238E27FC236}">
                  <a16:creationId xmlns:a16="http://schemas.microsoft.com/office/drawing/2014/main" id="{F2A81746-18D5-4208-ABCD-5506BD10644C}"/>
                </a:ext>
              </a:extLst>
            </p:cNvPr>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7" name="Text Box 13">
              <a:extLst>
                <a:ext uri="{FF2B5EF4-FFF2-40B4-BE49-F238E27FC236}">
                  <a16:creationId xmlns:a16="http://schemas.microsoft.com/office/drawing/2014/main" id="{E8F85AB4-B292-4A71-86AB-9AF12CE995B3}"/>
                </a:ext>
              </a:extLst>
            </p:cNvPr>
            <p:cNvSpPr txBox="1">
              <a:spLocks noChangeArrowheads="1"/>
            </p:cNvSpPr>
            <p:nvPr/>
          </p:nvSpPr>
          <p:spPr bwMode="auto">
            <a:xfrm>
              <a:off x="864" y="18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29718" name="Text Box 14">
              <a:extLst>
                <a:ext uri="{FF2B5EF4-FFF2-40B4-BE49-F238E27FC236}">
                  <a16:creationId xmlns:a16="http://schemas.microsoft.com/office/drawing/2014/main" id="{6F9B21CE-2824-4394-B557-E3231741DA15}"/>
                </a:ext>
              </a:extLst>
            </p:cNvPr>
            <p:cNvSpPr txBox="1">
              <a:spLocks noChangeArrowheads="1"/>
            </p:cNvSpPr>
            <p:nvPr/>
          </p:nvSpPr>
          <p:spPr bwMode="auto">
            <a:xfrm>
              <a:off x="2688" y="1968"/>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29719" name="Text Box 15">
              <a:extLst>
                <a:ext uri="{FF2B5EF4-FFF2-40B4-BE49-F238E27FC236}">
                  <a16:creationId xmlns:a16="http://schemas.microsoft.com/office/drawing/2014/main" id="{93B47CF7-0E4E-4E0F-A4DB-DE1EFA07870D}"/>
                </a:ext>
              </a:extLst>
            </p:cNvPr>
            <p:cNvSpPr txBox="1">
              <a:spLocks noChangeArrowheads="1"/>
            </p:cNvSpPr>
            <p:nvPr/>
          </p:nvSpPr>
          <p:spPr bwMode="auto">
            <a:xfrm>
              <a:off x="1728"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29720" name="Text Box 16">
              <a:extLst>
                <a:ext uri="{FF2B5EF4-FFF2-40B4-BE49-F238E27FC236}">
                  <a16:creationId xmlns:a16="http://schemas.microsoft.com/office/drawing/2014/main" id="{41EB3F8B-8D2F-4345-B23E-DE671706841A}"/>
                </a:ext>
              </a:extLst>
            </p:cNvPr>
            <p:cNvSpPr txBox="1">
              <a:spLocks noChangeArrowheads="1"/>
            </p:cNvSpPr>
            <p:nvPr/>
          </p:nvSpPr>
          <p:spPr bwMode="auto">
            <a:xfrm>
              <a:off x="3312" y="6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29721" name="Text Box 17">
              <a:extLst>
                <a:ext uri="{FF2B5EF4-FFF2-40B4-BE49-F238E27FC236}">
                  <a16:creationId xmlns:a16="http://schemas.microsoft.com/office/drawing/2014/main" id="{8E827A56-E647-4A4D-988E-E52266B00B11}"/>
                </a:ext>
              </a:extLst>
            </p:cNvPr>
            <p:cNvSpPr txBox="1">
              <a:spLocks noChangeArrowheads="1"/>
            </p:cNvSpPr>
            <p:nvPr/>
          </p:nvSpPr>
          <p:spPr bwMode="auto">
            <a:xfrm>
              <a:off x="4032" y="192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29722" name="Text Box 18">
              <a:extLst>
                <a:ext uri="{FF2B5EF4-FFF2-40B4-BE49-F238E27FC236}">
                  <a16:creationId xmlns:a16="http://schemas.microsoft.com/office/drawing/2014/main" id="{C20F66A9-23D2-42FB-8014-3846F642BA8A}"/>
                </a:ext>
              </a:extLst>
            </p:cNvPr>
            <p:cNvSpPr txBox="1">
              <a:spLocks noChangeArrowheads="1"/>
            </p:cNvSpPr>
            <p:nvPr/>
          </p:nvSpPr>
          <p:spPr bwMode="auto">
            <a:xfrm>
              <a:off x="2352" y="32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29723" name="Text Box 19">
              <a:extLst>
                <a:ext uri="{FF2B5EF4-FFF2-40B4-BE49-F238E27FC236}">
                  <a16:creationId xmlns:a16="http://schemas.microsoft.com/office/drawing/2014/main" id="{A7125DED-90F4-43B2-B358-650ACD8A8BBC}"/>
                </a:ext>
              </a:extLst>
            </p:cNvPr>
            <p:cNvSpPr txBox="1">
              <a:spLocks noChangeArrowheads="1"/>
            </p:cNvSpPr>
            <p:nvPr/>
          </p:nvSpPr>
          <p:spPr bwMode="auto">
            <a:xfrm>
              <a:off x="3168" y="264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29724" name="Text Box 20">
              <a:extLst>
                <a:ext uri="{FF2B5EF4-FFF2-40B4-BE49-F238E27FC236}">
                  <a16:creationId xmlns:a16="http://schemas.microsoft.com/office/drawing/2014/main" id="{DDBDE506-1AA2-4832-874E-8E9984805468}"/>
                </a:ext>
              </a:extLst>
            </p:cNvPr>
            <p:cNvSpPr txBox="1">
              <a:spLocks noChangeArrowheads="1"/>
            </p:cNvSpPr>
            <p:nvPr/>
          </p:nvSpPr>
          <p:spPr bwMode="auto">
            <a:xfrm>
              <a:off x="1776" y="20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29725" name="Text Box 21">
              <a:extLst>
                <a:ext uri="{FF2B5EF4-FFF2-40B4-BE49-F238E27FC236}">
                  <a16:creationId xmlns:a16="http://schemas.microsoft.com/office/drawing/2014/main" id="{0390CD36-EDAF-4612-8F1D-BC7C984EE32B}"/>
                </a:ext>
              </a:extLst>
            </p:cNvPr>
            <p:cNvSpPr txBox="1">
              <a:spLocks noChangeArrowheads="1"/>
            </p:cNvSpPr>
            <p:nvPr/>
          </p:nvSpPr>
          <p:spPr bwMode="auto">
            <a:xfrm>
              <a:off x="1536" y="25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9726" name="Text Box 22">
              <a:extLst>
                <a:ext uri="{FF2B5EF4-FFF2-40B4-BE49-F238E27FC236}">
                  <a16:creationId xmlns:a16="http://schemas.microsoft.com/office/drawing/2014/main" id="{23B52E30-6F3D-4070-B475-9D5C5BD35D71}"/>
                </a:ext>
              </a:extLst>
            </p:cNvPr>
            <p:cNvSpPr txBox="1">
              <a:spLocks noChangeArrowheads="1"/>
            </p:cNvSpPr>
            <p:nvPr/>
          </p:nvSpPr>
          <p:spPr bwMode="auto">
            <a:xfrm>
              <a:off x="2592" y="235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9727" name="Text Box 23">
              <a:extLst>
                <a:ext uri="{FF2B5EF4-FFF2-40B4-BE49-F238E27FC236}">
                  <a16:creationId xmlns:a16="http://schemas.microsoft.com/office/drawing/2014/main" id="{6C005EB6-33E5-4303-9044-06CAAA3A8BE8}"/>
                </a:ext>
              </a:extLst>
            </p:cNvPr>
            <p:cNvSpPr txBox="1">
              <a:spLocks noChangeArrowheads="1"/>
            </p:cNvSpPr>
            <p:nvPr/>
          </p:nvSpPr>
          <p:spPr bwMode="auto">
            <a:xfrm>
              <a:off x="2064" y="13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dirty="0">
                  <a:latin typeface="Calibri" panose="020F0502020204030204" pitchFamily="34" charset="0"/>
                </a:rPr>
                <a:t>8</a:t>
              </a:r>
            </a:p>
          </p:txBody>
        </p:sp>
        <p:sp>
          <p:nvSpPr>
            <p:cNvPr id="29728" name="Text Box 24">
              <a:extLst>
                <a:ext uri="{FF2B5EF4-FFF2-40B4-BE49-F238E27FC236}">
                  <a16:creationId xmlns:a16="http://schemas.microsoft.com/office/drawing/2014/main" id="{C9D8A435-2BC3-4890-8975-7AFA104AF013}"/>
                </a:ext>
              </a:extLst>
            </p:cNvPr>
            <p:cNvSpPr txBox="1">
              <a:spLocks noChangeArrowheads="1"/>
            </p:cNvSpPr>
            <p:nvPr/>
          </p:nvSpPr>
          <p:spPr bwMode="auto">
            <a:xfrm>
              <a:off x="3024" y="129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29729" name="Text Box 25">
              <a:extLst>
                <a:ext uri="{FF2B5EF4-FFF2-40B4-BE49-F238E27FC236}">
                  <a16:creationId xmlns:a16="http://schemas.microsoft.com/office/drawing/2014/main" id="{84544676-677F-406A-9C8E-291F81466A6D}"/>
                </a:ext>
              </a:extLst>
            </p:cNvPr>
            <p:cNvSpPr txBox="1">
              <a:spLocks noChangeArrowheads="1"/>
            </p:cNvSpPr>
            <p:nvPr/>
          </p:nvSpPr>
          <p:spPr bwMode="auto">
            <a:xfrm>
              <a:off x="3648" y="120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29730" name="Text Box 26">
              <a:extLst>
                <a:ext uri="{FF2B5EF4-FFF2-40B4-BE49-F238E27FC236}">
                  <a16:creationId xmlns:a16="http://schemas.microsoft.com/office/drawing/2014/main" id="{4CCCCC04-E935-479D-9B23-08525231946F}"/>
                </a:ext>
              </a:extLst>
            </p:cNvPr>
            <p:cNvSpPr txBox="1">
              <a:spLocks noChangeArrowheads="1"/>
            </p:cNvSpPr>
            <p:nvPr/>
          </p:nvSpPr>
          <p:spPr bwMode="auto">
            <a:xfrm>
              <a:off x="2496"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29731" name="Text Box 27">
              <a:extLst>
                <a:ext uri="{FF2B5EF4-FFF2-40B4-BE49-F238E27FC236}">
                  <a16:creationId xmlns:a16="http://schemas.microsoft.com/office/drawing/2014/main" id="{7137B1AE-7835-44A2-83FC-83876773890B}"/>
                </a:ext>
              </a:extLst>
            </p:cNvPr>
            <p:cNvSpPr txBox="1">
              <a:spLocks noChangeArrowheads="1"/>
            </p:cNvSpPr>
            <p:nvPr/>
          </p:nvSpPr>
          <p:spPr bwMode="auto">
            <a:xfrm>
              <a:off x="1392" y="105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29732" name="Text Box 28">
              <a:extLst>
                <a:ext uri="{FF2B5EF4-FFF2-40B4-BE49-F238E27FC236}">
                  <a16:creationId xmlns:a16="http://schemas.microsoft.com/office/drawing/2014/main" id="{A41CFA3A-FD5E-4C9A-9F45-505E9F69C73E}"/>
                </a:ext>
              </a:extLst>
            </p:cNvPr>
            <p:cNvSpPr txBox="1">
              <a:spLocks noChangeArrowheads="1"/>
            </p:cNvSpPr>
            <p:nvPr/>
          </p:nvSpPr>
          <p:spPr bwMode="auto">
            <a:xfrm>
              <a:off x="3120" y="168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29">
            <a:extLst>
              <a:ext uri="{FF2B5EF4-FFF2-40B4-BE49-F238E27FC236}">
                <a16:creationId xmlns:a16="http://schemas.microsoft.com/office/drawing/2014/main" id="{FC3DB543-589F-4A9C-AFE5-761447BA3D21}"/>
              </a:ext>
            </a:extLst>
          </p:cNvPr>
          <p:cNvSpPr txBox="1">
            <a:spLocks noChangeArrowheads="1"/>
          </p:cNvSpPr>
          <p:nvPr/>
        </p:nvSpPr>
        <p:spPr bwMode="auto">
          <a:xfrm>
            <a:off x="6248400" y="1752600"/>
            <a:ext cx="2667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000" dirty="0"/>
              <a:t>Select the shortest</a:t>
            </a:r>
          </a:p>
          <a:p>
            <a:pPr>
              <a:buFont typeface="Verdana" panose="020B0604030504040204" pitchFamily="34" charset="0"/>
              <a:buNone/>
            </a:pPr>
            <a:r>
              <a:rPr lang="en-US" altLang="en-US" sz="2000" dirty="0"/>
              <a:t>edge connected to </a:t>
            </a:r>
          </a:p>
          <a:p>
            <a:pPr>
              <a:buFont typeface="Verdana" panose="020B0604030504040204" pitchFamily="34" charset="0"/>
              <a:buNone/>
            </a:pPr>
            <a:r>
              <a:rPr lang="en-US" altLang="en-US" sz="2000" dirty="0"/>
              <a:t>any vertex already </a:t>
            </a:r>
          </a:p>
          <a:p>
            <a:pPr>
              <a:buFont typeface="Verdana" panose="020B0604030504040204" pitchFamily="34" charset="0"/>
              <a:buNone/>
            </a:pPr>
            <a:r>
              <a:rPr lang="en-US" altLang="en-US" sz="2000" dirty="0"/>
              <a:t>connected.</a:t>
            </a:r>
          </a:p>
          <a:p>
            <a:pPr>
              <a:buFont typeface="Verdana" panose="020B0604030504040204" pitchFamily="34" charset="0"/>
              <a:buNone/>
            </a:pPr>
            <a:endParaRPr lang="en-GB" altLang="en-US" sz="2000" dirty="0"/>
          </a:p>
          <a:p>
            <a:pPr>
              <a:buFont typeface="Verdana" panose="020B0604030504040204" pitchFamily="34" charset="0"/>
              <a:buNone/>
            </a:pPr>
            <a:r>
              <a:rPr lang="en-GB" altLang="en-US" sz="2000" dirty="0">
                <a:solidFill>
                  <a:srgbClr val="FF0000"/>
                </a:solidFill>
              </a:rPr>
              <a:t>AE  4</a:t>
            </a:r>
            <a:endParaRPr lang="en-US" altLang="en-US" sz="2000" dirty="0">
              <a:solidFill>
                <a:srgbClr val="FF0000"/>
              </a:solidFill>
            </a:endParaRPr>
          </a:p>
          <a:p>
            <a:pPr eaLnBrk="1" hangingPunct="1"/>
            <a:endParaRPr lang="en-GB" altLang="en-US" sz="2000" dirty="0"/>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9705"/>
                                        </p:tgtEl>
                                        <p:attrNameLst>
                                          <p:attrName>style.visibility</p:attrName>
                                        </p:attrNameLst>
                                      </p:cBhvr>
                                      <p:to>
                                        <p:strVal val="visible"/>
                                      </p:to>
                                    </p:set>
                                    <p:anim calcmode="lin" valueType="num">
                                      <p:cBhvr additive="base">
                                        <p:cTn id="11" dur="500" fill="hold"/>
                                        <p:tgtEl>
                                          <p:spTgt spid="29705"/>
                                        </p:tgtEl>
                                        <p:attrNameLst>
                                          <p:attrName>ppt_x</p:attrName>
                                        </p:attrNameLst>
                                      </p:cBhvr>
                                      <p:tavLst>
                                        <p:tav tm="0">
                                          <p:val>
                                            <p:strVal val="#ppt_x"/>
                                          </p:val>
                                        </p:tav>
                                        <p:tav tm="100000">
                                          <p:val>
                                            <p:strVal val="#ppt_x"/>
                                          </p:val>
                                        </p:tav>
                                      </p:tavLst>
                                    </p:anim>
                                    <p:anim calcmode="lin" valueType="num">
                                      <p:cBhvr additive="base">
                                        <p:cTn id="12" dur="500" fill="hold"/>
                                        <p:tgtEl>
                                          <p:spTgt spid="297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C52CD1B4-CBE6-4C86-91E5-F19A2479A621}"/>
              </a:ext>
            </a:extLst>
          </p:cNvPr>
          <p:cNvGraphicFramePr>
            <a:graphicFrameLocks noGrp="1"/>
          </p:cNvGraphicFramePr>
          <p:nvPr>
            <p:ph idx="4294967295"/>
            <p:extLst>
              <p:ext uri="{D42A27DB-BD31-4B8C-83A1-F6EECF244321}">
                <p14:modId xmlns:p14="http://schemas.microsoft.com/office/powerpoint/2010/main" val="1917894982"/>
              </p:ext>
            </p:extLst>
          </p:nvPr>
        </p:nvGraphicFramePr>
        <p:xfrm>
          <a:off x="685800" y="1366800"/>
          <a:ext cx="7772400" cy="4909298"/>
        </p:xfrm>
        <a:graphic>
          <a:graphicData uri="http://schemas.openxmlformats.org/drawingml/2006/table">
            <a:tbl>
              <a:tblPr firstRow="1" firstCol="1" bandRow="1">
                <a:tableStyleId>{5C22544A-7EE6-4342-B048-85BDC9FD1C3A}</a:tableStyleId>
              </a:tblPr>
              <a:tblGrid>
                <a:gridCol w="489075">
                  <a:extLst>
                    <a:ext uri="{9D8B030D-6E8A-4147-A177-3AD203B41FA5}">
                      <a16:colId xmlns:a16="http://schemas.microsoft.com/office/drawing/2014/main" val="1779417915"/>
                    </a:ext>
                  </a:extLst>
                </a:gridCol>
                <a:gridCol w="5116529">
                  <a:extLst>
                    <a:ext uri="{9D8B030D-6E8A-4147-A177-3AD203B41FA5}">
                      <a16:colId xmlns:a16="http://schemas.microsoft.com/office/drawing/2014/main" val="4036850883"/>
                    </a:ext>
                  </a:extLst>
                </a:gridCol>
                <a:gridCol w="2166796">
                  <a:extLst>
                    <a:ext uri="{9D8B030D-6E8A-4147-A177-3AD203B41FA5}">
                      <a16:colId xmlns:a16="http://schemas.microsoft.com/office/drawing/2014/main" val="3465314929"/>
                    </a:ext>
                  </a:extLst>
                </a:gridCol>
              </a:tblGrid>
              <a:tr h="254428">
                <a:tc>
                  <a:txBody>
                    <a:bodyPr/>
                    <a:lstStyle/>
                    <a:p>
                      <a:pPr>
                        <a:lnSpc>
                          <a:spcPct val="115000"/>
                        </a:lnSpc>
                        <a:spcAft>
                          <a:spcPts val="0"/>
                        </a:spcAft>
                      </a:pPr>
                      <a:r>
                        <a:rPr lang="en-US" sz="1500">
                          <a:effectLst/>
                        </a:rPr>
                        <a:t> </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Description</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Bloom’s Taxonomy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4629727"/>
                  </a:ext>
                </a:extLst>
              </a:tr>
              <a:tr h="1012787">
                <a:tc>
                  <a:txBody>
                    <a:bodyPr/>
                    <a:lstStyle/>
                    <a:p>
                      <a:pPr>
                        <a:lnSpc>
                          <a:spcPct val="115000"/>
                        </a:lnSpc>
                        <a:spcAft>
                          <a:spcPts val="0"/>
                        </a:spcAft>
                      </a:pPr>
                      <a:r>
                        <a:rPr lang="en-US" sz="1500">
                          <a:effectLst/>
                        </a:rPr>
                        <a:t>CO1</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solidFill>
                            <a:schemeClr val="tx1"/>
                          </a:solidFill>
                          <a:effectLst/>
                        </a:rPr>
                        <a:t>To have knowledge of basic principles of algorithm design and Analysis, asymptotic notations and growth of functions for time and space complexity analysis and applying the same in different sorting algorithms</a:t>
                      </a:r>
                      <a:endParaRPr lang="en-IN"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solidFill>
                            <a:schemeClr val="tx1"/>
                          </a:solidFill>
                          <a:effectLst/>
                        </a:rPr>
                        <a:t>Knowledge, analysis</a:t>
                      </a:r>
                      <a:endParaRPr lang="en-IN" sz="1500" dirty="0">
                        <a:solidFill>
                          <a:schemeClr val="tx1"/>
                        </a:solidFill>
                        <a:effectLst/>
                      </a:endParaRPr>
                    </a:p>
                    <a:p>
                      <a:pPr>
                        <a:lnSpc>
                          <a:spcPct val="115000"/>
                        </a:lnSpc>
                        <a:spcAft>
                          <a:spcPts val="0"/>
                        </a:spcAft>
                      </a:pPr>
                      <a:r>
                        <a:rPr lang="en-US" sz="1500" dirty="0">
                          <a:solidFill>
                            <a:schemeClr val="tx1"/>
                          </a:solidFill>
                          <a:effectLst/>
                        </a:rPr>
                        <a:t>And design</a:t>
                      </a:r>
                      <a:endParaRPr lang="en-IN"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2112578"/>
                  </a:ext>
                </a:extLst>
              </a:tr>
              <a:tr h="498852">
                <a:tc>
                  <a:txBody>
                    <a:bodyPr/>
                    <a:lstStyle/>
                    <a:p>
                      <a:pPr>
                        <a:lnSpc>
                          <a:spcPct val="115000"/>
                        </a:lnSpc>
                        <a:spcAft>
                          <a:spcPts val="0"/>
                        </a:spcAft>
                      </a:pPr>
                      <a:r>
                        <a:rPr lang="en-US" sz="1500">
                          <a:effectLst/>
                        </a:rPr>
                        <a:t>CO2</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apply different problem-solving approaches for advanced data structures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Knowledge, analysis</a:t>
                      </a:r>
                      <a:endParaRPr lang="en-IN" sz="1500">
                        <a:effectLst/>
                      </a:endParaRPr>
                    </a:p>
                    <a:p>
                      <a:pPr>
                        <a:lnSpc>
                          <a:spcPct val="115000"/>
                        </a:lnSpc>
                        <a:spcAft>
                          <a:spcPts val="0"/>
                        </a:spcAft>
                      </a:pPr>
                      <a:r>
                        <a:rPr lang="en-US" sz="1500">
                          <a:effectLst/>
                        </a:rPr>
                        <a:t>And apply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3814104"/>
                  </a:ext>
                </a:extLst>
              </a:tr>
              <a:tr h="1012787">
                <a:tc>
                  <a:txBody>
                    <a:bodyPr/>
                    <a:lstStyle/>
                    <a:p>
                      <a:pPr>
                        <a:lnSpc>
                          <a:spcPct val="115000"/>
                        </a:lnSpc>
                        <a:spcAft>
                          <a:spcPts val="0"/>
                        </a:spcAft>
                      </a:pPr>
                      <a:r>
                        <a:rPr lang="en-US" sz="1500">
                          <a:effectLst/>
                        </a:rPr>
                        <a:t>CO3</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apply divide and conquer method for solving merge sort, quick sort, matrix multiplication and  Greedy Algorithm for solving different Graph  Problem.</a:t>
                      </a:r>
                      <a:endParaRPr lang="en-IN" sz="1500" dirty="0">
                        <a:effectLst/>
                      </a:endParaRPr>
                    </a:p>
                    <a:p>
                      <a:pPr>
                        <a:lnSpc>
                          <a:spcPct val="115000"/>
                        </a:lnSpc>
                        <a:spcAft>
                          <a:spcPts val="0"/>
                        </a:spcAft>
                      </a:pPr>
                      <a:r>
                        <a:rPr lang="en-US" sz="1500" dirty="0">
                          <a:effectLst/>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Knowledge, analysis and Apply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9095310"/>
                  </a:ext>
                </a:extLst>
              </a:tr>
              <a:tr h="755819">
                <a:tc>
                  <a:txBody>
                    <a:bodyPr/>
                    <a:lstStyle/>
                    <a:p>
                      <a:pPr>
                        <a:lnSpc>
                          <a:spcPct val="115000"/>
                        </a:lnSpc>
                        <a:spcAft>
                          <a:spcPts val="0"/>
                        </a:spcAft>
                      </a:pPr>
                      <a:r>
                        <a:rPr lang="en-US" sz="1500">
                          <a:effectLst/>
                        </a:rPr>
                        <a:t>CO4</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analyze and apply different optimization techniques like dynamic programming, backtracking and Branch &amp; Bound to solve the complex problems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a:effectLst/>
                        </a:rPr>
                        <a:t>Knowledge, Analysis And Apply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387003"/>
                  </a:ext>
                </a:extLst>
              </a:tr>
              <a:tr h="1269754">
                <a:tc>
                  <a:txBody>
                    <a:bodyPr/>
                    <a:lstStyle/>
                    <a:p>
                      <a:pPr>
                        <a:lnSpc>
                          <a:spcPct val="115000"/>
                        </a:lnSpc>
                        <a:spcAft>
                          <a:spcPts val="0"/>
                        </a:spcAft>
                      </a:pPr>
                      <a:r>
                        <a:rPr lang="en-US" sz="1500">
                          <a:effectLst/>
                        </a:rPr>
                        <a:t>CO5</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To understand the advanced concepts like NP Completeness and Fast Fourier Transform, to analyze and apply String Matching, Approximation and Randomized Algorithms to solve the complex problems</a:t>
                      </a:r>
                      <a:endParaRPr lang="en-IN" sz="1500" dirty="0">
                        <a:effectLst/>
                      </a:endParaRPr>
                    </a:p>
                    <a:p>
                      <a:pPr>
                        <a:lnSpc>
                          <a:spcPct val="115000"/>
                        </a:lnSpc>
                        <a:spcAft>
                          <a:spcPts val="0"/>
                        </a:spcAft>
                      </a:pPr>
                      <a:r>
                        <a:rPr lang="en-US" sz="1500" dirty="0">
                          <a:effectLst/>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500" dirty="0">
                          <a:effectLst/>
                        </a:rPr>
                        <a:t>Knowledge,  Analysis and Apply</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9547450"/>
                  </a:ext>
                </a:extLst>
              </a:tr>
            </a:tbl>
          </a:graphicData>
        </a:graphic>
      </p:graphicFrame>
      <p:sp>
        <p:nvSpPr>
          <p:cNvPr id="4" name="Date Placeholder 3"/>
          <p:cNvSpPr>
            <a:spLocks noGrp="1"/>
          </p:cNvSpPr>
          <p:nvPr>
            <p:ph type="dt" sz="half" idx="10"/>
          </p:nvPr>
        </p:nvSpPr>
        <p:spPr/>
        <p:txBody>
          <a:bodyPr/>
          <a:lstStyle/>
          <a:p>
            <a:fld id="{AC7AFAA4-9858-4E2D-A2EC-73FCFEFC7E9F}" type="datetime1">
              <a:rPr lang="en-US" smtClean="0"/>
              <a:t>12/8/2024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4815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id="{541E00FF-D043-46A6-B039-CD5B92081618}"/>
              </a:ext>
            </a:extLst>
          </p:cNvPr>
          <p:cNvSpPr/>
          <p:nvPr/>
        </p:nvSpPr>
        <p:spPr>
          <a:xfrm>
            <a:off x="784860" y="928405"/>
            <a:ext cx="7772400" cy="457048"/>
          </a:xfrm>
          <a:prstGeom prst="rect">
            <a:avLst/>
          </a:prstGeom>
        </p:spPr>
        <p:txBody>
          <a:bodyPr wrap="square">
            <a:spAutoFit/>
          </a:bodyPr>
          <a:lstStyle/>
          <a:p>
            <a:pPr>
              <a:lnSpc>
                <a:spcPct val="115000"/>
              </a:lnSpc>
              <a:spcAft>
                <a:spcPts val="100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At the end of the semester, the student will be able: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1375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FDBE5134-AFD5-4B19-95A0-BC6D65FF3C75}"/>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5D984FE8-6E54-4AA9-ACF5-347F3447C802}"/>
              </a:ext>
            </a:extLst>
          </p:cNvPr>
          <p:cNvSpPr>
            <a:spLocks noGrp="1"/>
          </p:cNvSpPr>
          <p:nvPr>
            <p:ph type="dt" sz="quarter" idx="10"/>
          </p:nvPr>
        </p:nvSpPr>
        <p:spPr/>
        <p:txBody>
          <a:bodyPr/>
          <a:lstStyle/>
          <a:p>
            <a:pPr>
              <a:defRPr/>
            </a:pPr>
            <a:fld id="{FBFC3783-1CD9-410D-84D6-6C896F6D8C1E}" type="datetime1">
              <a:rPr lang="en-US" smtClean="0"/>
              <a:t>12/8/2024</a:t>
            </a:fld>
            <a:endParaRPr lang="en-US"/>
          </a:p>
        </p:txBody>
      </p:sp>
      <p:sp>
        <p:nvSpPr>
          <p:cNvPr id="5" name="Footer Placeholder 4">
            <a:extLst>
              <a:ext uri="{FF2B5EF4-FFF2-40B4-BE49-F238E27FC236}">
                <a16:creationId xmlns:a16="http://schemas.microsoft.com/office/drawing/2014/main" id="{1275AD2F-047F-496B-A4E2-B7A61EEE2425}"/>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4AFCD7D9-60BF-472D-BAC2-3A315725DD2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49CD7D-BC49-4448-BE2F-7E257744125C}" type="slidenum">
              <a:rPr lang="en-US" altLang="en-US">
                <a:solidFill>
                  <a:srgbClr val="898989"/>
                </a:solidFill>
                <a:latin typeface="Calibri" panose="020F0502020204030204" pitchFamily="34" charset="0"/>
              </a:rPr>
              <a:pPr eaLnBrk="1" hangingPunct="1"/>
              <a:t>70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91B3582-D5CA-401C-B2B6-21BF89BDCF4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0727" name="Picture 2" descr="E:\NIET\Project\xLogo11.png.pagespeed.ic.pydHLuCQEZ.png">
            <a:extLst>
              <a:ext uri="{FF2B5EF4-FFF2-40B4-BE49-F238E27FC236}">
                <a16:creationId xmlns:a16="http://schemas.microsoft.com/office/drawing/2014/main" id="{9887B7B4-BDEF-4FF3-B9F3-F32A683F6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9">
            <a:extLst>
              <a:ext uri="{FF2B5EF4-FFF2-40B4-BE49-F238E27FC236}">
                <a16:creationId xmlns:a16="http://schemas.microsoft.com/office/drawing/2014/main" id="{02AECE5D-D485-4E8D-97AB-DB08B8532841}"/>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30729" name="Group 2">
            <a:extLst>
              <a:ext uri="{FF2B5EF4-FFF2-40B4-BE49-F238E27FC236}">
                <a16:creationId xmlns:a16="http://schemas.microsoft.com/office/drawing/2014/main" id="{CC9F0CBA-336A-401F-BC35-970BB2F6539B}"/>
              </a:ext>
            </a:extLst>
          </p:cNvPr>
          <p:cNvGrpSpPr>
            <a:grpSpLocks/>
          </p:cNvGrpSpPr>
          <p:nvPr/>
        </p:nvGrpSpPr>
        <p:grpSpPr bwMode="auto">
          <a:xfrm>
            <a:off x="468313" y="1752600"/>
            <a:ext cx="5322887" cy="3729038"/>
            <a:chOff x="864" y="576"/>
            <a:chExt cx="3456" cy="2985"/>
          </a:xfrm>
        </p:grpSpPr>
        <p:sp>
          <p:nvSpPr>
            <p:cNvPr id="30731" name="Line 3">
              <a:extLst>
                <a:ext uri="{FF2B5EF4-FFF2-40B4-BE49-F238E27FC236}">
                  <a16:creationId xmlns:a16="http://schemas.microsoft.com/office/drawing/2014/main" id="{8E51E8F5-DBBB-4433-AFE3-3BBEFBB31AFE}"/>
                </a:ext>
              </a:extLst>
            </p:cNvPr>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2" name="Line 4">
              <a:extLst>
                <a:ext uri="{FF2B5EF4-FFF2-40B4-BE49-F238E27FC236}">
                  <a16:creationId xmlns:a16="http://schemas.microsoft.com/office/drawing/2014/main" id="{A15EE547-5637-4D50-834D-B31665F0DA8B}"/>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3" name="Line 5">
              <a:extLst>
                <a:ext uri="{FF2B5EF4-FFF2-40B4-BE49-F238E27FC236}">
                  <a16:creationId xmlns:a16="http://schemas.microsoft.com/office/drawing/2014/main" id="{3C86465F-E338-424B-AC89-7A120DCBC4B6}"/>
                </a:ext>
              </a:extLst>
            </p:cNvPr>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4" name="Line 6">
              <a:extLst>
                <a:ext uri="{FF2B5EF4-FFF2-40B4-BE49-F238E27FC236}">
                  <a16:creationId xmlns:a16="http://schemas.microsoft.com/office/drawing/2014/main" id="{73721169-5E33-4F96-8018-666E400E3B0E}"/>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5" name="Line 7">
              <a:extLst>
                <a:ext uri="{FF2B5EF4-FFF2-40B4-BE49-F238E27FC236}">
                  <a16:creationId xmlns:a16="http://schemas.microsoft.com/office/drawing/2014/main" id="{D9E52FCF-0B03-4DEC-A1CB-C3099971BF74}"/>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6" name="Line 8">
              <a:extLst>
                <a:ext uri="{FF2B5EF4-FFF2-40B4-BE49-F238E27FC236}">
                  <a16:creationId xmlns:a16="http://schemas.microsoft.com/office/drawing/2014/main" id="{A5498BC2-E6F8-4FC2-A6CA-C0C6F031A03F}"/>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7" name="Line 9">
              <a:extLst>
                <a:ext uri="{FF2B5EF4-FFF2-40B4-BE49-F238E27FC236}">
                  <a16:creationId xmlns:a16="http://schemas.microsoft.com/office/drawing/2014/main" id="{48079E7A-4639-4960-9F3E-B5A71831C98A}"/>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8" name="Line 10">
              <a:extLst>
                <a:ext uri="{FF2B5EF4-FFF2-40B4-BE49-F238E27FC236}">
                  <a16:creationId xmlns:a16="http://schemas.microsoft.com/office/drawing/2014/main" id="{C2F3E83D-D866-458C-A22B-D1B55B8F7D6D}"/>
                </a:ext>
              </a:extLst>
            </p:cNvPr>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39" name="Line 11">
              <a:extLst>
                <a:ext uri="{FF2B5EF4-FFF2-40B4-BE49-F238E27FC236}">
                  <a16:creationId xmlns:a16="http://schemas.microsoft.com/office/drawing/2014/main" id="{55012F39-B444-4E0F-9DC1-12D164894860}"/>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40" name="Line 12">
              <a:extLst>
                <a:ext uri="{FF2B5EF4-FFF2-40B4-BE49-F238E27FC236}">
                  <a16:creationId xmlns:a16="http://schemas.microsoft.com/office/drawing/2014/main" id="{9F013909-37C2-461D-AA24-B7D2087E1390}"/>
                </a:ext>
              </a:extLst>
            </p:cNvPr>
            <p:cNvSpPr>
              <a:spLocks noChangeShapeType="1"/>
            </p:cNvSpPr>
            <p:nvPr/>
          </p:nvSpPr>
          <p:spPr bwMode="auto">
            <a:xfrm flipV="1">
              <a:off x="2496" y="1968"/>
              <a:ext cx="1536" cy="1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41" name="Text Box 13">
              <a:extLst>
                <a:ext uri="{FF2B5EF4-FFF2-40B4-BE49-F238E27FC236}">
                  <a16:creationId xmlns:a16="http://schemas.microsoft.com/office/drawing/2014/main" id="{77ACA26F-B9D5-4E2C-8F85-07971E2A65A9}"/>
                </a:ext>
              </a:extLst>
            </p:cNvPr>
            <p:cNvSpPr txBox="1">
              <a:spLocks noChangeArrowheads="1"/>
            </p:cNvSpPr>
            <p:nvPr/>
          </p:nvSpPr>
          <p:spPr bwMode="auto">
            <a:xfrm>
              <a:off x="864" y="1872"/>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30742" name="Text Box 14">
              <a:extLst>
                <a:ext uri="{FF2B5EF4-FFF2-40B4-BE49-F238E27FC236}">
                  <a16:creationId xmlns:a16="http://schemas.microsoft.com/office/drawing/2014/main" id="{BAEFAB22-4537-4AAC-BE21-3589C27BE802}"/>
                </a:ext>
              </a:extLst>
            </p:cNvPr>
            <p:cNvSpPr txBox="1">
              <a:spLocks noChangeArrowheads="1"/>
            </p:cNvSpPr>
            <p:nvPr/>
          </p:nvSpPr>
          <p:spPr bwMode="auto">
            <a:xfrm>
              <a:off x="2688" y="1968"/>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30743" name="Text Box 15">
              <a:extLst>
                <a:ext uri="{FF2B5EF4-FFF2-40B4-BE49-F238E27FC236}">
                  <a16:creationId xmlns:a16="http://schemas.microsoft.com/office/drawing/2014/main" id="{1F7A2843-92AA-42DF-8FE5-74E82C733514}"/>
                </a:ext>
              </a:extLst>
            </p:cNvPr>
            <p:cNvSpPr txBox="1">
              <a:spLocks noChangeArrowheads="1"/>
            </p:cNvSpPr>
            <p:nvPr/>
          </p:nvSpPr>
          <p:spPr bwMode="auto">
            <a:xfrm>
              <a:off x="1728" y="57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30744" name="Text Box 16">
              <a:extLst>
                <a:ext uri="{FF2B5EF4-FFF2-40B4-BE49-F238E27FC236}">
                  <a16:creationId xmlns:a16="http://schemas.microsoft.com/office/drawing/2014/main" id="{87C024A8-3270-48F9-874F-C98199ACBFA0}"/>
                </a:ext>
              </a:extLst>
            </p:cNvPr>
            <p:cNvSpPr txBox="1">
              <a:spLocks noChangeArrowheads="1"/>
            </p:cNvSpPr>
            <p:nvPr/>
          </p:nvSpPr>
          <p:spPr bwMode="auto">
            <a:xfrm>
              <a:off x="3312" y="672"/>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30745" name="Text Box 17">
              <a:extLst>
                <a:ext uri="{FF2B5EF4-FFF2-40B4-BE49-F238E27FC236}">
                  <a16:creationId xmlns:a16="http://schemas.microsoft.com/office/drawing/2014/main" id="{DAD0FC6F-8377-468E-9743-5C573E4D1479}"/>
                </a:ext>
              </a:extLst>
            </p:cNvPr>
            <p:cNvSpPr txBox="1">
              <a:spLocks noChangeArrowheads="1"/>
            </p:cNvSpPr>
            <p:nvPr/>
          </p:nvSpPr>
          <p:spPr bwMode="auto">
            <a:xfrm>
              <a:off x="4032" y="192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30746" name="Text Box 18">
              <a:extLst>
                <a:ext uri="{FF2B5EF4-FFF2-40B4-BE49-F238E27FC236}">
                  <a16:creationId xmlns:a16="http://schemas.microsoft.com/office/drawing/2014/main" id="{5C497AB0-3A8C-4137-87BC-094F82C66A58}"/>
                </a:ext>
              </a:extLst>
            </p:cNvPr>
            <p:cNvSpPr txBox="1">
              <a:spLocks noChangeArrowheads="1"/>
            </p:cNvSpPr>
            <p:nvPr/>
          </p:nvSpPr>
          <p:spPr bwMode="auto">
            <a:xfrm>
              <a:off x="2352" y="321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30747" name="Text Box 19">
              <a:extLst>
                <a:ext uri="{FF2B5EF4-FFF2-40B4-BE49-F238E27FC236}">
                  <a16:creationId xmlns:a16="http://schemas.microsoft.com/office/drawing/2014/main" id="{7BEAF5A5-42C2-4DC4-AE32-859F30F6EF51}"/>
                </a:ext>
              </a:extLst>
            </p:cNvPr>
            <p:cNvSpPr txBox="1">
              <a:spLocks noChangeArrowheads="1"/>
            </p:cNvSpPr>
            <p:nvPr/>
          </p:nvSpPr>
          <p:spPr bwMode="auto">
            <a:xfrm>
              <a:off x="3168" y="264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30748" name="Text Box 20">
              <a:extLst>
                <a:ext uri="{FF2B5EF4-FFF2-40B4-BE49-F238E27FC236}">
                  <a16:creationId xmlns:a16="http://schemas.microsoft.com/office/drawing/2014/main" id="{D4AAE055-01C6-46AF-BD19-DCE4D6C018BA}"/>
                </a:ext>
              </a:extLst>
            </p:cNvPr>
            <p:cNvSpPr txBox="1">
              <a:spLocks noChangeArrowheads="1"/>
            </p:cNvSpPr>
            <p:nvPr/>
          </p:nvSpPr>
          <p:spPr bwMode="auto">
            <a:xfrm>
              <a:off x="1776" y="201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30749" name="Text Box 21">
              <a:extLst>
                <a:ext uri="{FF2B5EF4-FFF2-40B4-BE49-F238E27FC236}">
                  <a16:creationId xmlns:a16="http://schemas.microsoft.com/office/drawing/2014/main" id="{56EBA475-996A-40E0-A04A-84179D839876}"/>
                </a:ext>
              </a:extLst>
            </p:cNvPr>
            <p:cNvSpPr txBox="1">
              <a:spLocks noChangeArrowheads="1"/>
            </p:cNvSpPr>
            <p:nvPr/>
          </p:nvSpPr>
          <p:spPr bwMode="auto">
            <a:xfrm>
              <a:off x="1536" y="2544"/>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0750" name="Text Box 22">
              <a:extLst>
                <a:ext uri="{FF2B5EF4-FFF2-40B4-BE49-F238E27FC236}">
                  <a16:creationId xmlns:a16="http://schemas.microsoft.com/office/drawing/2014/main" id="{53581242-0EBD-4830-A2CA-A072194AB580}"/>
                </a:ext>
              </a:extLst>
            </p:cNvPr>
            <p:cNvSpPr txBox="1">
              <a:spLocks noChangeArrowheads="1"/>
            </p:cNvSpPr>
            <p:nvPr/>
          </p:nvSpPr>
          <p:spPr bwMode="auto">
            <a:xfrm>
              <a:off x="2592" y="2352"/>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0751" name="Text Box 23">
              <a:extLst>
                <a:ext uri="{FF2B5EF4-FFF2-40B4-BE49-F238E27FC236}">
                  <a16:creationId xmlns:a16="http://schemas.microsoft.com/office/drawing/2014/main" id="{DCB5036D-7C1A-4C85-B773-9B0FC67A4FCC}"/>
                </a:ext>
              </a:extLst>
            </p:cNvPr>
            <p:cNvSpPr txBox="1">
              <a:spLocks noChangeArrowheads="1"/>
            </p:cNvSpPr>
            <p:nvPr/>
          </p:nvSpPr>
          <p:spPr bwMode="auto">
            <a:xfrm>
              <a:off x="2064" y="1344"/>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30752" name="Text Box 24">
              <a:extLst>
                <a:ext uri="{FF2B5EF4-FFF2-40B4-BE49-F238E27FC236}">
                  <a16:creationId xmlns:a16="http://schemas.microsoft.com/office/drawing/2014/main" id="{E7CF9ECC-62F6-448A-A6EF-5E0AD82339FD}"/>
                </a:ext>
              </a:extLst>
            </p:cNvPr>
            <p:cNvSpPr txBox="1">
              <a:spLocks noChangeArrowheads="1"/>
            </p:cNvSpPr>
            <p:nvPr/>
          </p:nvSpPr>
          <p:spPr bwMode="auto">
            <a:xfrm>
              <a:off x="3024" y="129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30753" name="Text Box 25">
              <a:extLst>
                <a:ext uri="{FF2B5EF4-FFF2-40B4-BE49-F238E27FC236}">
                  <a16:creationId xmlns:a16="http://schemas.microsoft.com/office/drawing/2014/main" id="{DFFF6E6D-57EE-4056-8121-0BB3FA2FE40E}"/>
                </a:ext>
              </a:extLst>
            </p:cNvPr>
            <p:cNvSpPr txBox="1">
              <a:spLocks noChangeArrowheads="1"/>
            </p:cNvSpPr>
            <p:nvPr/>
          </p:nvSpPr>
          <p:spPr bwMode="auto">
            <a:xfrm>
              <a:off x="3648" y="120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0754" name="Text Box 26">
              <a:extLst>
                <a:ext uri="{FF2B5EF4-FFF2-40B4-BE49-F238E27FC236}">
                  <a16:creationId xmlns:a16="http://schemas.microsoft.com/office/drawing/2014/main" id="{F7978111-BE92-425F-93AE-86091E333B66}"/>
                </a:ext>
              </a:extLst>
            </p:cNvPr>
            <p:cNvSpPr txBox="1">
              <a:spLocks noChangeArrowheads="1"/>
            </p:cNvSpPr>
            <p:nvPr/>
          </p:nvSpPr>
          <p:spPr bwMode="auto">
            <a:xfrm>
              <a:off x="2496" y="57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0755" name="Text Box 27">
              <a:extLst>
                <a:ext uri="{FF2B5EF4-FFF2-40B4-BE49-F238E27FC236}">
                  <a16:creationId xmlns:a16="http://schemas.microsoft.com/office/drawing/2014/main" id="{8824A5CE-3426-4217-9910-A68C3D07B98A}"/>
                </a:ext>
              </a:extLst>
            </p:cNvPr>
            <p:cNvSpPr txBox="1">
              <a:spLocks noChangeArrowheads="1"/>
            </p:cNvSpPr>
            <p:nvPr/>
          </p:nvSpPr>
          <p:spPr bwMode="auto">
            <a:xfrm>
              <a:off x="1392" y="105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30756" name="Text Box 28">
              <a:extLst>
                <a:ext uri="{FF2B5EF4-FFF2-40B4-BE49-F238E27FC236}">
                  <a16:creationId xmlns:a16="http://schemas.microsoft.com/office/drawing/2014/main" id="{916418A0-3539-4AB6-968A-73968825E454}"/>
                </a:ext>
              </a:extLst>
            </p:cNvPr>
            <p:cNvSpPr txBox="1">
              <a:spLocks noChangeArrowheads="1"/>
            </p:cNvSpPr>
            <p:nvPr/>
          </p:nvSpPr>
          <p:spPr bwMode="auto">
            <a:xfrm>
              <a:off x="3120" y="168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91" name="Text Box 2">
            <a:extLst>
              <a:ext uri="{FF2B5EF4-FFF2-40B4-BE49-F238E27FC236}">
                <a16:creationId xmlns:a16="http://schemas.microsoft.com/office/drawing/2014/main" id="{675E9F96-03C2-4D67-A3FD-3192613A34A5}"/>
              </a:ext>
            </a:extLst>
          </p:cNvPr>
          <p:cNvSpPr txBox="1">
            <a:spLocks noChangeArrowheads="1"/>
          </p:cNvSpPr>
          <p:nvPr/>
        </p:nvSpPr>
        <p:spPr bwMode="auto">
          <a:xfrm>
            <a:off x="6019800" y="1600200"/>
            <a:ext cx="28194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Verdana" panose="020B0604030504040204" pitchFamily="34" charset="0"/>
              <a:buNone/>
            </a:pPr>
            <a:r>
              <a:rPr lang="en-US" altLang="en-US" sz="2000" dirty="0"/>
              <a:t>Select the shortest</a:t>
            </a:r>
          </a:p>
          <a:p>
            <a:pPr algn="just">
              <a:buFont typeface="Verdana" panose="020B0604030504040204" pitchFamily="34" charset="0"/>
              <a:buNone/>
            </a:pPr>
            <a:r>
              <a:rPr lang="en-US" altLang="en-US" sz="2000" dirty="0"/>
              <a:t>edge connected to </a:t>
            </a:r>
          </a:p>
          <a:p>
            <a:pPr algn="just">
              <a:buFont typeface="Verdana" panose="020B0604030504040204" pitchFamily="34" charset="0"/>
              <a:buNone/>
            </a:pPr>
            <a:r>
              <a:rPr lang="en-US" altLang="en-US" sz="2000" dirty="0"/>
              <a:t>any vertex already </a:t>
            </a:r>
          </a:p>
          <a:p>
            <a:pPr algn="just">
              <a:buFont typeface="Verdana" panose="020B0604030504040204" pitchFamily="34" charset="0"/>
              <a:buNone/>
            </a:pPr>
            <a:r>
              <a:rPr lang="en-US" altLang="en-US" sz="2000" dirty="0"/>
              <a:t>connected.</a:t>
            </a:r>
          </a:p>
          <a:p>
            <a:pPr>
              <a:buFont typeface="Verdana" panose="020B0604030504040204" pitchFamily="34" charset="0"/>
              <a:buNone/>
            </a:pPr>
            <a:endParaRPr lang="en-GB" altLang="en-US" sz="2000" dirty="0"/>
          </a:p>
          <a:p>
            <a:pPr>
              <a:buFont typeface="Verdana" panose="020B0604030504040204" pitchFamily="34" charset="0"/>
              <a:buNone/>
            </a:pPr>
            <a:r>
              <a:rPr lang="en-GB" altLang="en-US" sz="2000" dirty="0">
                <a:solidFill>
                  <a:srgbClr val="FF0000"/>
                </a:solidFill>
              </a:rPr>
              <a:t>ED  2</a:t>
            </a:r>
            <a:endParaRPr lang="en-US" altLang="en-US" sz="2000" dirty="0">
              <a:solidFill>
                <a:srgbClr val="FF0000"/>
              </a:solidFill>
            </a:endParaRPr>
          </a:p>
          <a:p>
            <a:pPr eaLnBrk="1" hangingPunct="1"/>
            <a:endParaRPr lang="en-GB" altLang="en-US" sz="2000" dirty="0"/>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729"/>
                                        </p:tgtEl>
                                        <p:attrNameLst>
                                          <p:attrName>style.visibility</p:attrName>
                                        </p:attrNameLst>
                                      </p:cBhvr>
                                      <p:to>
                                        <p:strVal val="visible"/>
                                      </p:to>
                                    </p:set>
                                    <p:anim calcmode="lin" valueType="num">
                                      <p:cBhvr additive="base">
                                        <p:cTn id="11" dur="500" fill="hold"/>
                                        <p:tgtEl>
                                          <p:spTgt spid="30729"/>
                                        </p:tgtEl>
                                        <p:attrNameLst>
                                          <p:attrName>ppt_x</p:attrName>
                                        </p:attrNameLst>
                                      </p:cBhvr>
                                      <p:tavLst>
                                        <p:tav tm="0">
                                          <p:val>
                                            <p:strVal val="#ppt_x"/>
                                          </p:val>
                                        </p:tav>
                                        <p:tav tm="100000">
                                          <p:val>
                                            <p:strVal val="#ppt_x"/>
                                          </p:val>
                                        </p:tav>
                                      </p:tavLst>
                                    </p:anim>
                                    <p:anim calcmode="lin" valueType="num">
                                      <p:cBhvr additive="base">
                                        <p:cTn id="12" dur="500" fill="hold"/>
                                        <p:tgtEl>
                                          <p:spTgt spid="307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a:extLst>
              <a:ext uri="{FF2B5EF4-FFF2-40B4-BE49-F238E27FC236}">
                <a16:creationId xmlns:a16="http://schemas.microsoft.com/office/drawing/2014/main" id="{35287E6C-5BB1-42A8-AECC-CC38A40D4C48}"/>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E9AF21A4-43B2-46A1-85AB-DF3FEE7F873C}"/>
              </a:ext>
            </a:extLst>
          </p:cNvPr>
          <p:cNvSpPr>
            <a:spLocks noGrp="1"/>
          </p:cNvSpPr>
          <p:nvPr>
            <p:ph type="dt" sz="quarter" idx="10"/>
          </p:nvPr>
        </p:nvSpPr>
        <p:spPr/>
        <p:txBody>
          <a:bodyPr/>
          <a:lstStyle/>
          <a:p>
            <a:pPr>
              <a:defRPr/>
            </a:pPr>
            <a:fld id="{5912D9D9-7747-4117-A708-8FBE6C2651FC}" type="datetime1">
              <a:rPr lang="en-US" smtClean="0"/>
              <a:t>12/8/2024</a:t>
            </a:fld>
            <a:endParaRPr lang="en-US"/>
          </a:p>
        </p:txBody>
      </p:sp>
      <p:sp>
        <p:nvSpPr>
          <p:cNvPr id="5" name="Footer Placeholder 4">
            <a:extLst>
              <a:ext uri="{FF2B5EF4-FFF2-40B4-BE49-F238E27FC236}">
                <a16:creationId xmlns:a16="http://schemas.microsoft.com/office/drawing/2014/main" id="{03E9DC4B-9910-41EA-9B13-A52763733224}"/>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EA8D9FFE-17F0-464B-BED9-8216FEAF03A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6967DF-13BF-4C15-9227-FED1BDF6080E}" type="slidenum">
              <a:rPr lang="en-US" altLang="en-US">
                <a:solidFill>
                  <a:srgbClr val="898989"/>
                </a:solidFill>
                <a:latin typeface="Calibri" panose="020F0502020204030204" pitchFamily="34" charset="0"/>
              </a:rPr>
              <a:pPr eaLnBrk="1" hangingPunct="1"/>
              <a:t>71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41B4A43-3BEC-44DD-9A5F-FEADC1263C8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1751" name="Picture 2" descr="E:\NIET\Project\xLogo11.png.pagespeed.ic.pydHLuCQEZ.png">
            <a:extLst>
              <a:ext uri="{FF2B5EF4-FFF2-40B4-BE49-F238E27FC236}">
                <a16:creationId xmlns:a16="http://schemas.microsoft.com/office/drawing/2014/main" id="{59401F31-E245-48E8-A01C-B69A91BB9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Rectangle 9">
            <a:extLst>
              <a:ext uri="{FF2B5EF4-FFF2-40B4-BE49-F238E27FC236}">
                <a16:creationId xmlns:a16="http://schemas.microsoft.com/office/drawing/2014/main" id="{1311FAF0-B245-41CF-A8F3-6D423B1B677F}"/>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31753" name="Group 2">
            <a:extLst>
              <a:ext uri="{FF2B5EF4-FFF2-40B4-BE49-F238E27FC236}">
                <a16:creationId xmlns:a16="http://schemas.microsoft.com/office/drawing/2014/main" id="{45259E5B-991E-4E59-9682-F83F7E63A50B}"/>
              </a:ext>
            </a:extLst>
          </p:cNvPr>
          <p:cNvGrpSpPr>
            <a:grpSpLocks/>
          </p:cNvGrpSpPr>
          <p:nvPr/>
        </p:nvGrpSpPr>
        <p:grpSpPr bwMode="auto">
          <a:xfrm>
            <a:off x="468313" y="1905000"/>
            <a:ext cx="5486400" cy="4003675"/>
            <a:chOff x="864" y="576"/>
            <a:chExt cx="3456" cy="2958"/>
          </a:xfrm>
        </p:grpSpPr>
        <p:sp>
          <p:nvSpPr>
            <p:cNvPr id="31755" name="Line 3">
              <a:extLst>
                <a:ext uri="{FF2B5EF4-FFF2-40B4-BE49-F238E27FC236}">
                  <a16:creationId xmlns:a16="http://schemas.microsoft.com/office/drawing/2014/main" id="{86E5C5F9-9123-47F5-82F8-A744437A7106}"/>
                </a:ext>
              </a:extLst>
            </p:cNvPr>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6" name="Line 4">
              <a:extLst>
                <a:ext uri="{FF2B5EF4-FFF2-40B4-BE49-F238E27FC236}">
                  <a16:creationId xmlns:a16="http://schemas.microsoft.com/office/drawing/2014/main" id="{1F467295-FFBA-4ED8-A2E4-25D64846A146}"/>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7" name="Line 5">
              <a:extLst>
                <a:ext uri="{FF2B5EF4-FFF2-40B4-BE49-F238E27FC236}">
                  <a16:creationId xmlns:a16="http://schemas.microsoft.com/office/drawing/2014/main" id="{6C9AFF10-9FC0-44A9-8A91-2A1D2AA51923}"/>
                </a:ext>
              </a:extLst>
            </p:cNvPr>
            <p:cNvSpPr>
              <a:spLocks noChangeShapeType="1"/>
            </p:cNvSpPr>
            <p:nvPr/>
          </p:nvSpPr>
          <p:spPr bwMode="auto">
            <a:xfrm>
              <a:off x="3312" y="864"/>
              <a:ext cx="720" cy="110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8" name="Line 6">
              <a:extLst>
                <a:ext uri="{FF2B5EF4-FFF2-40B4-BE49-F238E27FC236}">
                  <a16:creationId xmlns:a16="http://schemas.microsoft.com/office/drawing/2014/main" id="{6AF30A43-8DEB-4DF4-8AC0-F7CBD7B2A9C6}"/>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9" name="Line 7">
              <a:extLst>
                <a:ext uri="{FF2B5EF4-FFF2-40B4-BE49-F238E27FC236}">
                  <a16:creationId xmlns:a16="http://schemas.microsoft.com/office/drawing/2014/main" id="{7558658D-C15C-4CCE-AFAD-4D98CB3675E5}"/>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0" name="Line 8">
              <a:extLst>
                <a:ext uri="{FF2B5EF4-FFF2-40B4-BE49-F238E27FC236}">
                  <a16:creationId xmlns:a16="http://schemas.microsoft.com/office/drawing/2014/main" id="{08504023-CE20-4635-B12E-23447F2E3E7D}"/>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1" name="Line 9">
              <a:extLst>
                <a:ext uri="{FF2B5EF4-FFF2-40B4-BE49-F238E27FC236}">
                  <a16:creationId xmlns:a16="http://schemas.microsoft.com/office/drawing/2014/main" id="{B5D39937-B837-4370-96F4-558D485092E2}"/>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2" name="Line 10">
              <a:extLst>
                <a:ext uri="{FF2B5EF4-FFF2-40B4-BE49-F238E27FC236}">
                  <a16:creationId xmlns:a16="http://schemas.microsoft.com/office/drawing/2014/main" id="{94627224-BAB3-44A3-B8EE-73A0A4D96907}"/>
                </a:ext>
              </a:extLst>
            </p:cNvPr>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3" name="Line 11">
              <a:extLst>
                <a:ext uri="{FF2B5EF4-FFF2-40B4-BE49-F238E27FC236}">
                  <a16:creationId xmlns:a16="http://schemas.microsoft.com/office/drawing/2014/main" id="{901A2CE7-9B7B-4389-8896-BF738DAED3F4}"/>
                </a:ext>
              </a:extLst>
            </p:cNvPr>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4" name="Line 12">
              <a:extLst>
                <a:ext uri="{FF2B5EF4-FFF2-40B4-BE49-F238E27FC236}">
                  <a16:creationId xmlns:a16="http://schemas.microsoft.com/office/drawing/2014/main" id="{2EB95F90-5471-4D57-BE9F-84AD49AB4F63}"/>
                </a:ext>
              </a:extLst>
            </p:cNvPr>
            <p:cNvSpPr>
              <a:spLocks noChangeShapeType="1"/>
            </p:cNvSpPr>
            <p:nvPr/>
          </p:nvSpPr>
          <p:spPr bwMode="auto">
            <a:xfrm flipV="1">
              <a:off x="2496" y="1968"/>
              <a:ext cx="1536"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5" name="Text Box 13">
              <a:extLst>
                <a:ext uri="{FF2B5EF4-FFF2-40B4-BE49-F238E27FC236}">
                  <a16:creationId xmlns:a16="http://schemas.microsoft.com/office/drawing/2014/main" id="{F82C8C75-BE2F-4785-8423-41B4C62E2180}"/>
                </a:ext>
              </a:extLst>
            </p:cNvPr>
            <p:cNvSpPr txBox="1">
              <a:spLocks noChangeArrowheads="1"/>
            </p:cNvSpPr>
            <p:nvPr/>
          </p:nvSpPr>
          <p:spPr bwMode="auto">
            <a:xfrm>
              <a:off x="864" y="18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31766" name="Text Box 14">
              <a:extLst>
                <a:ext uri="{FF2B5EF4-FFF2-40B4-BE49-F238E27FC236}">
                  <a16:creationId xmlns:a16="http://schemas.microsoft.com/office/drawing/2014/main" id="{AEF1E3EA-591A-4FA5-B369-2124CFEC5495}"/>
                </a:ext>
              </a:extLst>
            </p:cNvPr>
            <p:cNvSpPr txBox="1">
              <a:spLocks noChangeArrowheads="1"/>
            </p:cNvSpPr>
            <p:nvPr/>
          </p:nvSpPr>
          <p:spPr bwMode="auto">
            <a:xfrm>
              <a:off x="2688" y="1968"/>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31767" name="Text Box 15">
              <a:extLst>
                <a:ext uri="{FF2B5EF4-FFF2-40B4-BE49-F238E27FC236}">
                  <a16:creationId xmlns:a16="http://schemas.microsoft.com/office/drawing/2014/main" id="{1BF7F6AC-B35A-408E-A46C-E159D98F9909}"/>
                </a:ext>
              </a:extLst>
            </p:cNvPr>
            <p:cNvSpPr txBox="1">
              <a:spLocks noChangeArrowheads="1"/>
            </p:cNvSpPr>
            <p:nvPr/>
          </p:nvSpPr>
          <p:spPr bwMode="auto">
            <a:xfrm>
              <a:off x="1728"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31768" name="Text Box 16">
              <a:extLst>
                <a:ext uri="{FF2B5EF4-FFF2-40B4-BE49-F238E27FC236}">
                  <a16:creationId xmlns:a16="http://schemas.microsoft.com/office/drawing/2014/main" id="{95800CB7-E6EC-4B86-A84A-7753E0DD81EC}"/>
                </a:ext>
              </a:extLst>
            </p:cNvPr>
            <p:cNvSpPr txBox="1">
              <a:spLocks noChangeArrowheads="1"/>
            </p:cNvSpPr>
            <p:nvPr/>
          </p:nvSpPr>
          <p:spPr bwMode="auto">
            <a:xfrm>
              <a:off x="3312" y="6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31769" name="Text Box 17">
              <a:extLst>
                <a:ext uri="{FF2B5EF4-FFF2-40B4-BE49-F238E27FC236}">
                  <a16:creationId xmlns:a16="http://schemas.microsoft.com/office/drawing/2014/main" id="{BDB267F3-7B34-4DC4-A3D5-734DBA4D0463}"/>
                </a:ext>
              </a:extLst>
            </p:cNvPr>
            <p:cNvSpPr txBox="1">
              <a:spLocks noChangeArrowheads="1"/>
            </p:cNvSpPr>
            <p:nvPr/>
          </p:nvSpPr>
          <p:spPr bwMode="auto">
            <a:xfrm>
              <a:off x="4032" y="192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31770" name="Text Box 18">
              <a:extLst>
                <a:ext uri="{FF2B5EF4-FFF2-40B4-BE49-F238E27FC236}">
                  <a16:creationId xmlns:a16="http://schemas.microsoft.com/office/drawing/2014/main" id="{1300A456-C2FB-4F45-AE05-6786B9C31B64}"/>
                </a:ext>
              </a:extLst>
            </p:cNvPr>
            <p:cNvSpPr txBox="1">
              <a:spLocks noChangeArrowheads="1"/>
            </p:cNvSpPr>
            <p:nvPr/>
          </p:nvSpPr>
          <p:spPr bwMode="auto">
            <a:xfrm>
              <a:off x="2352" y="32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31771" name="Text Box 19">
              <a:extLst>
                <a:ext uri="{FF2B5EF4-FFF2-40B4-BE49-F238E27FC236}">
                  <a16:creationId xmlns:a16="http://schemas.microsoft.com/office/drawing/2014/main" id="{C6FD7F41-A8BF-493F-BEB0-C08FDB423513}"/>
                </a:ext>
              </a:extLst>
            </p:cNvPr>
            <p:cNvSpPr txBox="1">
              <a:spLocks noChangeArrowheads="1"/>
            </p:cNvSpPr>
            <p:nvPr/>
          </p:nvSpPr>
          <p:spPr bwMode="auto">
            <a:xfrm>
              <a:off x="3168" y="264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31772" name="Text Box 20">
              <a:extLst>
                <a:ext uri="{FF2B5EF4-FFF2-40B4-BE49-F238E27FC236}">
                  <a16:creationId xmlns:a16="http://schemas.microsoft.com/office/drawing/2014/main" id="{F0A03079-6497-4C7A-9505-BBB57A589E11}"/>
                </a:ext>
              </a:extLst>
            </p:cNvPr>
            <p:cNvSpPr txBox="1">
              <a:spLocks noChangeArrowheads="1"/>
            </p:cNvSpPr>
            <p:nvPr/>
          </p:nvSpPr>
          <p:spPr bwMode="auto">
            <a:xfrm>
              <a:off x="1776" y="20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31773" name="Text Box 21">
              <a:extLst>
                <a:ext uri="{FF2B5EF4-FFF2-40B4-BE49-F238E27FC236}">
                  <a16:creationId xmlns:a16="http://schemas.microsoft.com/office/drawing/2014/main" id="{58D907D1-D585-44E4-A327-96861F3187A5}"/>
                </a:ext>
              </a:extLst>
            </p:cNvPr>
            <p:cNvSpPr txBox="1">
              <a:spLocks noChangeArrowheads="1"/>
            </p:cNvSpPr>
            <p:nvPr/>
          </p:nvSpPr>
          <p:spPr bwMode="auto">
            <a:xfrm>
              <a:off x="1536" y="25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1774" name="Text Box 22">
              <a:extLst>
                <a:ext uri="{FF2B5EF4-FFF2-40B4-BE49-F238E27FC236}">
                  <a16:creationId xmlns:a16="http://schemas.microsoft.com/office/drawing/2014/main" id="{6D7931F4-954E-49E9-84F1-9AA76D94CDFD}"/>
                </a:ext>
              </a:extLst>
            </p:cNvPr>
            <p:cNvSpPr txBox="1">
              <a:spLocks noChangeArrowheads="1"/>
            </p:cNvSpPr>
            <p:nvPr/>
          </p:nvSpPr>
          <p:spPr bwMode="auto">
            <a:xfrm>
              <a:off x="2592" y="235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1775" name="Text Box 23">
              <a:extLst>
                <a:ext uri="{FF2B5EF4-FFF2-40B4-BE49-F238E27FC236}">
                  <a16:creationId xmlns:a16="http://schemas.microsoft.com/office/drawing/2014/main" id="{4830C300-8AC5-4A41-A010-A25F73E04005}"/>
                </a:ext>
              </a:extLst>
            </p:cNvPr>
            <p:cNvSpPr txBox="1">
              <a:spLocks noChangeArrowheads="1"/>
            </p:cNvSpPr>
            <p:nvPr/>
          </p:nvSpPr>
          <p:spPr bwMode="auto">
            <a:xfrm>
              <a:off x="2064" y="13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31776" name="Text Box 24">
              <a:extLst>
                <a:ext uri="{FF2B5EF4-FFF2-40B4-BE49-F238E27FC236}">
                  <a16:creationId xmlns:a16="http://schemas.microsoft.com/office/drawing/2014/main" id="{D84F9363-5971-417C-82AE-4E0FC23B2A5C}"/>
                </a:ext>
              </a:extLst>
            </p:cNvPr>
            <p:cNvSpPr txBox="1">
              <a:spLocks noChangeArrowheads="1"/>
            </p:cNvSpPr>
            <p:nvPr/>
          </p:nvSpPr>
          <p:spPr bwMode="auto">
            <a:xfrm>
              <a:off x="3024" y="129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31777" name="Text Box 25">
              <a:extLst>
                <a:ext uri="{FF2B5EF4-FFF2-40B4-BE49-F238E27FC236}">
                  <a16:creationId xmlns:a16="http://schemas.microsoft.com/office/drawing/2014/main" id="{045E00E2-C653-4951-9119-BB1C63F12325}"/>
                </a:ext>
              </a:extLst>
            </p:cNvPr>
            <p:cNvSpPr txBox="1">
              <a:spLocks noChangeArrowheads="1"/>
            </p:cNvSpPr>
            <p:nvPr/>
          </p:nvSpPr>
          <p:spPr bwMode="auto">
            <a:xfrm>
              <a:off x="3648" y="120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1778" name="Text Box 26">
              <a:extLst>
                <a:ext uri="{FF2B5EF4-FFF2-40B4-BE49-F238E27FC236}">
                  <a16:creationId xmlns:a16="http://schemas.microsoft.com/office/drawing/2014/main" id="{B01464F7-1F71-4C6D-83EA-BBAB538FFEF9}"/>
                </a:ext>
              </a:extLst>
            </p:cNvPr>
            <p:cNvSpPr txBox="1">
              <a:spLocks noChangeArrowheads="1"/>
            </p:cNvSpPr>
            <p:nvPr/>
          </p:nvSpPr>
          <p:spPr bwMode="auto">
            <a:xfrm>
              <a:off x="2496"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1779" name="Text Box 27">
              <a:extLst>
                <a:ext uri="{FF2B5EF4-FFF2-40B4-BE49-F238E27FC236}">
                  <a16:creationId xmlns:a16="http://schemas.microsoft.com/office/drawing/2014/main" id="{5B48AA7A-1436-45DA-ACD2-36A87F0B60AC}"/>
                </a:ext>
              </a:extLst>
            </p:cNvPr>
            <p:cNvSpPr txBox="1">
              <a:spLocks noChangeArrowheads="1"/>
            </p:cNvSpPr>
            <p:nvPr/>
          </p:nvSpPr>
          <p:spPr bwMode="auto">
            <a:xfrm>
              <a:off x="1392" y="105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31780" name="Text Box 28">
              <a:extLst>
                <a:ext uri="{FF2B5EF4-FFF2-40B4-BE49-F238E27FC236}">
                  <a16:creationId xmlns:a16="http://schemas.microsoft.com/office/drawing/2014/main" id="{7624D263-1D33-4214-A902-6D38C329ABB9}"/>
                </a:ext>
              </a:extLst>
            </p:cNvPr>
            <p:cNvSpPr txBox="1">
              <a:spLocks noChangeArrowheads="1"/>
            </p:cNvSpPr>
            <p:nvPr/>
          </p:nvSpPr>
          <p:spPr bwMode="auto">
            <a:xfrm>
              <a:off x="3120" y="168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2">
            <a:extLst>
              <a:ext uri="{FF2B5EF4-FFF2-40B4-BE49-F238E27FC236}">
                <a16:creationId xmlns:a16="http://schemas.microsoft.com/office/drawing/2014/main" id="{2EE0FCC4-2D7F-485A-9005-402641D556AE}"/>
              </a:ext>
            </a:extLst>
          </p:cNvPr>
          <p:cNvSpPr txBox="1">
            <a:spLocks noChangeArrowheads="1"/>
          </p:cNvSpPr>
          <p:nvPr/>
        </p:nvSpPr>
        <p:spPr bwMode="auto">
          <a:xfrm>
            <a:off x="5943600" y="1905000"/>
            <a:ext cx="2971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000" dirty="0"/>
              <a:t>Select the shortest</a:t>
            </a:r>
          </a:p>
          <a:p>
            <a:pPr>
              <a:buFont typeface="Verdana" panose="020B0604030504040204" pitchFamily="34" charset="0"/>
              <a:buNone/>
            </a:pPr>
            <a:r>
              <a:rPr lang="en-US" altLang="en-US" sz="2000" dirty="0"/>
              <a:t>edge connected to </a:t>
            </a:r>
          </a:p>
          <a:p>
            <a:pPr>
              <a:buFont typeface="Verdana" panose="020B0604030504040204" pitchFamily="34" charset="0"/>
              <a:buNone/>
            </a:pPr>
            <a:r>
              <a:rPr lang="en-US" altLang="en-US" sz="2000" dirty="0"/>
              <a:t>any vertex already </a:t>
            </a:r>
          </a:p>
          <a:p>
            <a:pPr>
              <a:buFont typeface="Verdana" panose="020B0604030504040204" pitchFamily="34" charset="0"/>
              <a:buNone/>
            </a:pPr>
            <a:r>
              <a:rPr lang="en-US" altLang="en-US" sz="2000" dirty="0"/>
              <a:t>connected.</a:t>
            </a:r>
          </a:p>
          <a:p>
            <a:pPr>
              <a:buFont typeface="Verdana" panose="020B0604030504040204" pitchFamily="34" charset="0"/>
              <a:buNone/>
            </a:pPr>
            <a:endParaRPr lang="en-GB" altLang="en-US" sz="2000" dirty="0"/>
          </a:p>
          <a:p>
            <a:pPr>
              <a:buFont typeface="Verdana" panose="020B0604030504040204" pitchFamily="34" charset="0"/>
              <a:buNone/>
            </a:pPr>
            <a:r>
              <a:rPr lang="en-GB" altLang="en-US" sz="2000" dirty="0">
                <a:solidFill>
                  <a:srgbClr val="FF0000"/>
                </a:solidFill>
              </a:rPr>
              <a:t>DC  4</a:t>
            </a:r>
            <a:endParaRPr lang="en-US" altLang="en-US" sz="2000" dirty="0">
              <a:solidFill>
                <a:srgbClr val="FF0000"/>
              </a:solidFill>
            </a:endParaRPr>
          </a:p>
          <a:p>
            <a:pPr eaLnBrk="1" hangingPunct="1"/>
            <a:endParaRPr lang="en-GB" altLang="en-US" sz="2000" dirty="0"/>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1753"/>
                                        </p:tgtEl>
                                        <p:attrNameLst>
                                          <p:attrName>style.visibility</p:attrName>
                                        </p:attrNameLst>
                                      </p:cBhvr>
                                      <p:to>
                                        <p:strVal val="visible"/>
                                      </p:to>
                                    </p:set>
                                    <p:anim calcmode="lin" valueType="num">
                                      <p:cBhvr additive="base">
                                        <p:cTn id="11" dur="500" fill="hold"/>
                                        <p:tgtEl>
                                          <p:spTgt spid="31753"/>
                                        </p:tgtEl>
                                        <p:attrNameLst>
                                          <p:attrName>ppt_x</p:attrName>
                                        </p:attrNameLst>
                                      </p:cBhvr>
                                      <p:tavLst>
                                        <p:tav tm="0">
                                          <p:val>
                                            <p:strVal val="#ppt_x"/>
                                          </p:val>
                                        </p:tav>
                                        <p:tav tm="100000">
                                          <p:val>
                                            <p:strVal val="#ppt_x"/>
                                          </p:val>
                                        </p:tav>
                                      </p:tavLst>
                                    </p:anim>
                                    <p:anim calcmode="lin" valueType="num">
                                      <p:cBhvr additive="base">
                                        <p:cTn id="12" dur="500" fill="hold"/>
                                        <p:tgtEl>
                                          <p:spTgt spid="317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D39CBA18-8F2F-401B-85DF-65EE4D588F02}"/>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CC6D9137-C2B2-4265-9F1C-F45B9EC3454A}"/>
              </a:ext>
            </a:extLst>
          </p:cNvPr>
          <p:cNvSpPr>
            <a:spLocks noGrp="1"/>
          </p:cNvSpPr>
          <p:nvPr>
            <p:ph type="dt" sz="quarter" idx="10"/>
          </p:nvPr>
        </p:nvSpPr>
        <p:spPr/>
        <p:txBody>
          <a:bodyPr/>
          <a:lstStyle/>
          <a:p>
            <a:pPr>
              <a:defRPr/>
            </a:pPr>
            <a:fld id="{0302C940-B389-45C5-A3DE-13B92CE43C8B}" type="datetime1">
              <a:rPr lang="en-US" smtClean="0"/>
              <a:t>12/8/2024</a:t>
            </a:fld>
            <a:endParaRPr lang="en-US"/>
          </a:p>
        </p:txBody>
      </p:sp>
      <p:sp>
        <p:nvSpPr>
          <p:cNvPr id="5" name="Footer Placeholder 4">
            <a:extLst>
              <a:ext uri="{FF2B5EF4-FFF2-40B4-BE49-F238E27FC236}">
                <a16:creationId xmlns:a16="http://schemas.microsoft.com/office/drawing/2014/main" id="{DAEA2BC7-FE76-41D8-8240-A67F1A076E95}"/>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16A119A1-90E8-4950-AE36-4FA8905D3C0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BFAE14-4B38-44A1-9371-4BAA295C7623}" type="slidenum">
              <a:rPr lang="en-US" altLang="en-US">
                <a:solidFill>
                  <a:srgbClr val="898989"/>
                </a:solidFill>
                <a:latin typeface="Calibri" panose="020F0502020204030204" pitchFamily="34" charset="0"/>
              </a:rPr>
              <a:pPr eaLnBrk="1" hangingPunct="1"/>
              <a:t>72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C6AFC25-C023-4DFA-B190-A3A36E6F66D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dirty="0"/>
          </a:p>
          <a:p>
            <a:pPr algn="ctr">
              <a:defRPr/>
            </a:pPr>
            <a:r>
              <a:rPr lang="en-US" sz="3200" dirty="0"/>
              <a:t>Greedy Algorithm (CO3)</a:t>
            </a:r>
          </a:p>
          <a:p>
            <a:pPr algn="ctr" fontAlgn="auto">
              <a:spcAft>
                <a:spcPts val="0"/>
              </a:spcAft>
              <a:defRPr/>
            </a:pPr>
            <a:endParaRPr lang="en-US" sz="3200" dirty="0"/>
          </a:p>
        </p:txBody>
      </p:sp>
      <p:pic>
        <p:nvPicPr>
          <p:cNvPr id="32775" name="Picture 2" descr="E:\NIET\Project\xLogo11.png.pagespeed.ic.pydHLuCQEZ.png">
            <a:extLst>
              <a:ext uri="{FF2B5EF4-FFF2-40B4-BE49-F238E27FC236}">
                <a16:creationId xmlns:a16="http://schemas.microsoft.com/office/drawing/2014/main" id="{A1CD267C-BF57-41B1-BE56-BBCB9D1E4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Rectangle 9">
            <a:extLst>
              <a:ext uri="{FF2B5EF4-FFF2-40B4-BE49-F238E27FC236}">
                <a16:creationId xmlns:a16="http://schemas.microsoft.com/office/drawing/2014/main" id="{4AA12585-D9FD-466A-B13F-11DA2551B7D9}"/>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32777" name="Group 2">
            <a:extLst>
              <a:ext uri="{FF2B5EF4-FFF2-40B4-BE49-F238E27FC236}">
                <a16:creationId xmlns:a16="http://schemas.microsoft.com/office/drawing/2014/main" id="{AEAC0B07-E87F-4CA2-89D6-7F089B354D46}"/>
              </a:ext>
            </a:extLst>
          </p:cNvPr>
          <p:cNvGrpSpPr>
            <a:grpSpLocks/>
          </p:cNvGrpSpPr>
          <p:nvPr/>
        </p:nvGrpSpPr>
        <p:grpSpPr bwMode="auto">
          <a:xfrm>
            <a:off x="468313" y="1905000"/>
            <a:ext cx="5486400" cy="4071938"/>
            <a:chOff x="864" y="576"/>
            <a:chExt cx="3456" cy="2952"/>
          </a:xfrm>
        </p:grpSpPr>
        <p:sp>
          <p:nvSpPr>
            <p:cNvPr id="32779" name="Line 3">
              <a:extLst>
                <a:ext uri="{FF2B5EF4-FFF2-40B4-BE49-F238E27FC236}">
                  <a16:creationId xmlns:a16="http://schemas.microsoft.com/office/drawing/2014/main" id="{2E486D48-6B77-4D40-A1D2-134CF3D26A69}"/>
                </a:ext>
              </a:extLst>
            </p:cNvPr>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0" name="Line 4">
              <a:extLst>
                <a:ext uri="{FF2B5EF4-FFF2-40B4-BE49-F238E27FC236}">
                  <a16:creationId xmlns:a16="http://schemas.microsoft.com/office/drawing/2014/main" id="{B989DD7E-2EAE-451A-94A4-377B35A21F30}"/>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1" name="Line 5">
              <a:extLst>
                <a:ext uri="{FF2B5EF4-FFF2-40B4-BE49-F238E27FC236}">
                  <a16:creationId xmlns:a16="http://schemas.microsoft.com/office/drawing/2014/main" id="{14025C5A-976A-4DB6-88CC-9725B1112363}"/>
                </a:ext>
              </a:extLst>
            </p:cNvPr>
            <p:cNvSpPr>
              <a:spLocks noChangeShapeType="1"/>
            </p:cNvSpPr>
            <p:nvPr/>
          </p:nvSpPr>
          <p:spPr bwMode="auto">
            <a:xfrm>
              <a:off x="3312" y="864"/>
              <a:ext cx="720" cy="1104"/>
            </a:xfrm>
            <a:prstGeom prst="line">
              <a:avLst/>
            </a:prstGeom>
            <a:noFill/>
            <a:ln w="4127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2" name="Line 6">
              <a:extLst>
                <a:ext uri="{FF2B5EF4-FFF2-40B4-BE49-F238E27FC236}">
                  <a16:creationId xmlns:a16="http://schemas.microsoft.com/office/drawing/2014/main" id="{E2BC8F08-C58F-4F01-B817-E09F5639A777}"/>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3" name="Line 7">
              <a:extLst>
                <a:ext uri="{FF2B5EF4-FFF2-40B4-BE49-F238E27FC236}">
                  <a16:creationId xmlns:a16="http://schemas.microsoft.com/office/drawing/2014/main" id="{DA7B573C-C1A2-4918-B6E8-A6CF9A7B87F7}"/>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4" name="Line 8">
              <a:extLst>
                <a:ext uri="{FF2B5EF4-FFF2-40B4-BE49-F238E27FC236}">
                  <a16:creationId xmlns:a16="http://schemas.microsoft.com/office/drawing/2014/main" id="{CD963329-9A3B-48FF-9D61-8FF8E197FDB2}"/>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5" name="Line 9">
              <a:extLst>
                <a:ext uri="{FF2B5EF4-FFF2-40B4-BE49-F238E27FC236}">
                  <a16:creationId xmlns:a16="http://schemas.microsoft.com/office/drawing/2014/main" id="{1798B4CF-112B-4E4B-8695-EB8ED75E4E8D}"/>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6" name="Line 10">
              <a:extLst>
                <a:ext uri="{FF2B5EF4-FFF2-40B4-BE49-F238E27FC236}">
                  <a16:creationId xmlns:a16="http://schemas.microsoft.com/office/drawing/2014/main" id="{40A7B21A-0405-4B24-A003-1F8636E26DF1}"/>
                </a:ext>
              </a:extLst>
            </p:cNvPr>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7" name="Line 11">
              <a:extLst>
                <a:ext uri="{FF2B5EF4-FFF2-40B4-BE49-F238E27FC236}">
                  <a16:creationId xmlns:a16="http://schemas.microsoft.com/office/drawing/2014/main" id="{9CFE7773-CD2C-4279-8705-0EBDE2F5B5B7}"/>
                </a:ext>
              </a:extLst>
            </p:cNvPr>
            <p:cNvSpPr>
              <a:spLocks noChangeShapeType="1"/>
            </p:cNvSpPr>
            <p:nvPr/>
          </p:nvSpPr>
          <p:spPr bwMode="auto">
            <a:xfrm flipV="1">
              <a:off x="2496" y="1968"/>
              <a:ext cx="192" cy="1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8" name="Line 12">
              <a:extLst>
                <a:ext uri="{FF2B5EF4-FFF2-40B4-BE49-F238E27FC236}">
                  <a16:creationId xmlns:a16="http://schemas.microsoft.com/office/drawing/2014/main" id="{A7DBEBFC-651A-4D03-88DF-E264E7F52677}"/>
                </a:ext>
              </a:extLst>
            </p:cNvPr>
            <p:cNvSpPr>
              <a:spLocks noChangeShapeType="1"/>
            </p:cNvSpPr>
            <p:nvPr/>
          </p:nvSpPr>
          <p:spPr bwMode="auto">
            <a:xfrm flipV="1">
              <a:off x="2496" y="1968"/>
              <a:ext cx="1536"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789" name="Text Box 13">
              <a:extLst>
                <a:ext uri="{FF2B5EF4-FFF2-40B4-BE49-F238E27FC236}">
                  <a16:creationId xmlns:a16="http://schemas.microsoft.com/office/drawing/2014/main" id="{E401155D-9B76-42A9-AEF0-E69D4F3BAF8B}"/>
                </a:ext>
              </a:extLst>
            </p:cNvPr>
            <p:cNvSpPr txBox="1">
              <a:spLocks noChangeArrowheads="1"/>
            </p:cNvSpPr>
            <p:nvPr/>
          </p:nvSpPr>
          <p:spPr bwMode="auto">
            <a:xfrm>
              <a:off x="864" y="18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32790" name="Text Box 14">
              <a:extLst>
                <a:ext uri="{FF2B5EF4-FFF2-40B4-BE49-F238E27FC236}">
                  <a16:creationId xmlns:a16="http://schemas.microsoft.com/office/drawing/2014/main" id="{4849C88C-3072-429C-B0D8-6E6F8B6FA053}"/>
                </a:ext>
              </a:extLst>
            </p:cNvPr>
            <p:cNvSpPr txBox="1">
              <a:spLocks noChangeArrowheads="1"/>
            </p:cNvSpPr>
            <p:nvPr/>
          </p:nvSpPr>
          <p:spPr bwMode="auto">
            <a:xfrm>
              <a:off x="2688" y="1968"/>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32791" name="Text Box 15">
              <a:extLst>
                <a:ext uri="{FF2B5EF4-FFF2-40B4-BE49-F238E27FC236}">
                  <a16:creationId xmlns:a16="http://schemas.microsoft.com/office/drawing/2014/main" id="{E4F4CEA0-88DA-4543-BBC8-C36EA791C768}"/>
                </a:ext>
              </a:extLst>
            </p:cNvPr>
            <p:cNvSpPr txBox="1">
              <a:spLocks noChangeArrowheads="1"/>
            </p:cNvSpPr>
            <p:nvPr/>
          </p:nvSpPr>
          <p:spPr bwMode="auto">
            <a:xfrm>
              <a:off x="1728"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32792" name="Text Box 16">
              <a:extLst>
                <a:ext uri="{FF2B5EF4-FFF2-40B4-BE49-F238E27FC236}">
                  <a16:creationId xmlns:a16="http://schemas.microsoft.com/office/drawing/2014/main" id="{81E0A8A1-67EF-4294-9F90-07C5AB2C6C3E}"/>
                </a:ext>
              </a:extLst>
            </p:cNvPr>
            <p:cNvSpPr txBox="1">
              <a:spLocks noChangeArrowheads="1"/>
            </p:cNvSpPr>
            <p:nvPr/>
          </p:nvSpPr>
          <p:spPr bwMode="auto">
            <a:xfrm>
              <a:off x="3312" y="6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32793" name="Text Box 17">
              <a:extLst>
                <a:ext uri="{FF2B5EF4-FFF2-40B4-BE49-F238E27FC236}">
                  <a16:creationId xmlns:a16="http://schemas.microsoft.com/office/drawing/2014/main" id="{74C02C43-FBCB-4FDB-8C80-55B62C87F15E}"/>
                </a:ext>
              </a:extLst>
            </p:cNvPr>
            <p:cNvSpPr txBox="1">
              <a:spLocks noChangeArrowheads="1"/>
            </p:cNvSpPr>
            <p:nvPr/>
          </p:nvSpPr>
          <p:spPr bwMode="auto">
            <a:xfrm>
              <a:off x="4032" y="192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32794" name="Text Box 18">
              <a:extLst>
                <a:ext uri="{FF2B5EF4-FFF2-40B4-BE49-F238E27FC236}">
                  <a16:creationId xmlns:a16="http://schemas.microsoft.com/office/drawing/2014/main" id="{624F6872-9CFA-46CF-B27C-64CA0EC67D95}"/>
                </a:ext>
              </a:extLst>
            </p:cNvPr>
            <p:cNvSpPr txBox="1">
              <a:spLocks noChangeArrowheads="1"/>
            </p:cNvSpPr>
            <p:nvPr/>
          </p:nvSpPr>
          <p:spPr bwMode="auto">
            <a:xfrm>
              <a:off x="2352" y="32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32795" name="Text Box 19">
              <a:extLst>
                <a:ext uri="{FF2B5EF4-FFF2-40B4-BE49-F238E27FC236}">
                  <a16:creationId xmlns:a16="http://schemas.microsoft.com/office/drawing/2014/main" id="{30AE03EC-E6D4-485A-82B8-2034F0CC4EE8}"/>
                </a:ext>
              </a:extLst>
            </p:cNvPr>
            <p:cNvSpPr txBox="1">
              <a:spLocks noChangeArrowheads="1"/>
            </p:cNvSpPr>
            <p:nvPr/>
          </p:nvSpPr>
          <p:spPr bwMode="auto">
            <a:xfrm>
              <a:off x="3168" y="264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32796" name="Text Box 20">
              <a:extLst>
                <a:ext uri="{FF2B5EF4-FFF2-40B4-BE49-F238E27FC236}">
                  <a16:creationId xmlns:a16="http://schemas.microsoft.com/office/drawing/2014/main" id="{2E80C673-7E77-484C-ADB1-304C9C057084}"/>
                </a:ext>
              </a:extLst>
            </p:cNvPr>
            <p:cNvSpPr txBox="1">
              <a:spLocks noChangeArrowheads="1"/>
            </p:cNvSpPr>
            <p:nvPr/>
          </p:nvSpPr>
          <p:spPr bwMode="auto">
            <a:xfrm>
              <a:off x="1776" y="20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32797" name="Text Box 21">
              <a:extLst>
                <a:ext uri="{FF2B5EF4-FFF2-40B4-BE49-F238E27FC236}">
                  <a16:creationId xmlns:a16="http://schemas.microsoft.com/office/drawing/2014/main" id="{88C594B6-5417-4226-A2E0-1566791B7CEF}"/>
                </a:ext>
              </a:extLst>
            </p:cNvPr>
            <p:cNvSpPr txBox="1">
              <a:spLocks noChangeArrowheads="1"/>
            </p:cNvSpPr>
            <p:nvPr/>
          </p:nvSpPr>
          <p:spPr bwMode="auto">
            <a:xfrm>
              <a:off x="1536" y="25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2798" name="Text Box 22">
              <a:extLst>
                <a:ext uri="{FF2B5EF4-FFF2-40B4-BE49-F238E27FC236}">
                  <a16:creationId xmlns:a16="http://schemas.microsoft.com/office/drawing/2014/main" id="{8153F059-1CFB-4F8D-A4B3-D5161E502EC9}"/>
                </a:ext>
              </a:extLst>
            </p:cNvPr>
            <p:cNvSpPr txBox="1">
              <a:spLocks noChangeArrowheads="1"/>
            </p:cNvSpPr>
            <p:nvPr/>
          </p:nvSpPr>
          <p:spPr bwMode="auto">
            <a:xfrm>
              <a:off x="2592" y="235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2799" name="Text Box 23">
              <a:extLst>
                <a:ext uri="{FF2B5EF4-FFF2-40B4-BE49-F238E27FC236}">
                  <a16:creationId xmlns:a16="http://schemas.microsoft.com/office/drawing/2014/main" id="{4CD78286-7476-46A6-AEF6-4BF837D7ED6D}"/>
                </a:ext>
              </a:extLst>
            </p:cNvPr>
            <p:cNvSpPr txBox="1">
              <a:spLocks noChangeArrowheads="1"/>
            </p:cNvSpPr>
            <p:nvPr/>
          </p:nvSpPr>
          <p:spPr bwMode="auto">
            <a:xfrm>
              <a:off x="2064" y="13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32800" name="Text Box 24">
              <a:extLst>
                <a:ext uri="{FF2B5EF4-FFF2-40B4-BE49-F238E27FC236}">
                  <a16:creationId xmlns:a16="http://schemas.microsoft.com/office/drawing/2014/main" id="{E4656CB5-0A35-4E3C-864F-8FC6861963FA}"/>
                </a:ext>
              </a:extLst>
            </p:cNvPr>
            <p:cNvSpPr txBox="1">
              <a:spLocks noChangeArrowheads="1"/>
            </p:cNvSpPr>
            <p:nvPr/>
          </p:nvSpPr>
          <p:spPr bwMode="auto">
            <a:xfrm>
              <a:off x="3024" y="129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32801" name="Text Box 25">
              <a:extLst>
                <a:ext uri="{FF2B5EF4-FFF2-40B4-BE49-F238E27FC236}">
                  <a16:creationId xmlns:a16="http://schemas.microsoft.com/office/drawing/2014/main" id="{42C875D4-D5F8-4BAE-AECA-B4EFC2CBB944}"/>
                </a:ext>
              </a:extLst>
            </p:cNvPr>
            <p:cNvSpPr txBox="1">
              <a:spLocks noChangeArrowheads="1"/>
            </p:cNvSpPr>
            <p:nvPr/>
          </p:nvSpPr>
          <p:spPr bwMode="auto">
            <a:xfrm>
              <a:off x="3648" y="120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2802" name="Text Box 26">
              <a:extLst>
                <a:ext uri="{FF2B5EF4-FFF2-40B4-BE49-F238E27FC236}">
                  <a16:creationId xmlns:a16="http://schemas.microsoft.com/office/drawing/2014/main" id="{16E27686-F277-4858-A0ED-951B9FA81054}"/>
                </a:ext>
              </a:extLst>
            </p:cNvPr>
            <p:cNvSpPr txBox="1">
              <a:spLocks noChangeArrowheads="1"/>
            </p:cNvSpPr>
            <p:nvPr/>
          </p:nvSpPr>
          <p:spPr bwMode="auto">
            <a:xfrm>
              <a:off x="2496"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2803" name="Text Box 27">
              <a:extLst>
                <a:ext uri="{FF2B5EF4-FFF2-40B4-BE49-F238E27FC236}">
                  <a16:creationId xmlns:a16="http://schemas.microsoft.com/office/drawing/2014/main" id="{F045279B-BE9D-49FE-BCBE-E6D3B4099B57}"/>
                </a:ext>
              </a:extLst>
            </p:cNvPr>
            <p:cNvSpPr txBox="1">
              <a:spLocks noChangeArrowheads="1"/>
            </p:cNvSpPr>
            <p:nvPr/>
          </p:nvSpPr>
          <p:spPr bwMode="auto">
            <a:xfrm>
              <a:off x="1392" y="105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32804" name="Text Box 28">
              <a:extLst>
                <a:ext uri="{FF2B5EF4-FFF2-40B4-BE49-F238E27FC236}">
                  <a16:creationId xmlns:a16="http://schemas.microsoft.com/office/drawing/2014/main" id="{77577618-6B9E-4C8A-82BB-1C38A7E54B37}"/>
                </a:ext>
              </a:extLst>
            </p:cNvPr>
            <p:cNvSpPr txBox="1">
              <a:spLocks noChangeArrowheads="1"/>
            </p:cNvSpPr>
            <p:nvPr/>
          </p:nvSpPr>
          <p:spPr bwMode="auto">
            <a:xfrm>
              <a:off x="3120" y="168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91" name="Text Box 2">
            <a:extLst>
              <a:ext uri="{FF2B5EF4-FFF2-40B4-BE49-F238E27FC236}">
                <a16:creationId xmlns:a16="http://schemas.microsoft.com/office/drawing/2014/main" id="{C747322B-9C88-43A6-870E-FB10FCF286BE}"/>
              </a:ext>
            </a:extLst>
          </p:cNvPr>
          <p:cNvSpPr txBox="1">
            <a:spLocks noChangeArrowheads="1"/>
          </p:cNvSpPr>
          <p:nvPr/>
        </p:nvSpPr>
        <p:spPr bwMode="auto">
          <a:xfrm>
            <a:off x="6172200" y="2514600"/>
            <a:ext cx="27432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Verdana" panose="020B0604030504040204" pitchFamily="34" charset="0"/>
              <a:buNone/>
            </a:pPr>
            <a:r>
              <a:rPr lang="en-US" altLang="en-US" sz="2000" dirty="0"/>
              <a:t>Select the shortest</a:t>
            </a:r>
          </a:p>
          <a:p>
            <a:pPr>
              <a:buFont typeface="Verdana" panose="020B0604030504040204" pitchFamily="34" charset="0"/>
              <a:buNone/>
            </a:pPr>
            <a:r>
              <a:rPr lang="en-US" altLang="en-US" sz="2000" dirty="0"/>
              <a:t>edge connected to </a:t>
            </a:r>
          </a:p>
          <a:p>
            <a:pPr>
              <a:buFont typeface="Verdana" panose="020B0604030504040204" pitchFamily="34" charset="0"/>
              <a:buNone/>
            </a:pPr>
            <a:r>
              <a:rPr lang="en-US" altLang="en-US" sz="2000" dirty="0"/>
              <a:t>any vertex already </a:t>
            </a:r>
          </a:p>
          <a:p>
            <a:pPr>
              <a:buFont typeface="Verdana" panose="020B0604030504040204" pitchFamily="34" charset="0"/>
              <a:buNone/>
            </a:pPr>
            <a:r>
              <a:rPr lang="en-US" altLang="en-US" sz="2000" dirty="0"/>
              <a:t>connected.</a:t>
            </a:r>
            <a:endParaRPr lang="en-GB" altLang="en-US" sz="2000" dirty="0"/>
          </a:p>
          <a:p>
            <a:pPr>
              <a:buFont typeface="Verdana" panose="020B0604030504040204" pitchFamily="34" charset="0"/>
              <a:buNone/>
            </a:pPr>
            <a:endParaRPr lang="en-GB" altLang="en-US" sz="2000" dirty="0"/>
          </a:p>
          <a:p>
            <a:pPr>
              <a:buFont typeface="Verdana" panose="020B0604030504040204" pitchFamily="34" charset="0"/>
              <a:buNone/>
            </a:pPr>
            <a:r>
              <a:rPr lang="en-GB" altLang="en-US" sz="2000" dirty="0">
                <a:solidFill>
                  <a:srgbClr val="FF0000"/>
                </a:solidFill>
              </a:rPr>
              <a:t>EF  5</a:t>
            </a:r>
            <a:r>
              <a:rPr lang="en-GB" altLang="en-US" sz="2000" dirty="0"/>
              <a:t>  </a:t>
            </a:r>
            <a:endParaRPr lang="en-US" altLang="en-US" sz="2000" dirty="0"/>
          </a:p>
          <a:p>
            <a:pPr eaLnBrk="1" hangingPunct="1"/>
            <a:endParaRPr lang="en-GB" altLang="en-US" sz="2000" dirty="0"/>
          </a:p>
          <a:p>
            <a:pPr eaLnBrk="1" hangingPunct="1"/>
            <a:endParaRPr lang="en-GB" altLang="en-US" sz="2000" dirty="0"/>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anim calcmode="lin" valueType="num">
                                      <p:cBhvr additive="base">
                                        <p:cTn id="11" dur="500" fill="hold"/>
                                        <p:tgtEl>
                                          <p:spTgt spid="32777"/>
                                        </p:tgtEl>
                                        <p:attrNameLst>
                                          <p:attrName>ppt_x</p:attrName>
                                        </p:attrNameLst>
                                      </p:cBhvr>
                                      <p:tavLst>
                                        <p:tav tm="0">
                                          <p:val>
                                            <p:strVal val="#ppt_x"/>
                                          </p:val>
                                        </p:tav>
                                        <p:tav tm="100000">
                                          <p:val>
                                            <p:strVal val="#ppt_x"/>
                                          </p:val>
                                        </p:tav>
                                      </p:tavLst>
                                    </p:anim>
                                    <p:anim calcmode="lin" valueType="num">
                                      <p:cBhvr additive="base">
                                        <p:cTn id="12" dur="500" fill="hold"/>
                                        <p:tgtEl>
                                          <p:spTgt spid="32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id="{C4A6C660-B351-4683-9F5E-91C9F1439CBF}"/>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C7B2C03B-5BAB-43B6-B7A9-4F5DC219EBF7}"/>
              </a:ext>
            </a:extLst>
          </p:cNvPr>
          <p:cNvSpPr>
            <a:spLocks noGrp="1"/>
          </p:cNvSpPr>
          <p:nvPr>
            <p:ph type="dt" sz="quarter" idx="10"/>
          </p:nvPr>
        </p:nvSpPr>
        <p:spPr/>
        <p:txBody>
          <a:bodyPr/>
          <a:lstStyle/>
          <a:p>
            <a:pPr>
              <a:defRPr/>
            </a:pPr>
            <a:fld id="{FEC4625C-252B-4BF4-8193-5466F87143B6}" type="datetime1">
              <a:rPr lang="en-US" smtClean="0"/>
              <a:t>12/8/2024</a:t>
            </a:fld>
            <a:endParaRPr lang="en-US"/>
          </a:p>
        </p:txBody>
      </p:sp>
      <p:sp>
        <p:nvSpPr>
          <p:cNvPr id="5" name="Footer Placeholder 4">
            <a:extLst>
              <a:ext uri="{FF2B5EF4-FFF2-40B4-BE49-F238E27FC236}">
                <a16:creationId xmlns:a16="http://schemas.microsoft.com/office/drawing/2014/main" id="{29BB32A5-55C4-4C19-85CA-E9CA0B1C4310}"/>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DB21D7AB-73E6-452A-B6F9-D5D9CAC9A9E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948AF05-D115-494A-AB77-716E1CA054FF}" type="slidenum">
              <a:rPr lang="en-US" altLang="en-US">
                <a:solidFill>
                  <a:srgbClr val="898989"/>
                </a:solidFill>
                <a:latin typeface="Calibri" panose="020F0502020204030204" pitchFamily="34" charset="0"/>
              </a:rPr>
              <a:pPr eaLnBrk="1" hangingPunct="1"/>
              <a:t>73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F1525D1-BBD6-487B-A1AE-8592DEFC9EF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3799" name="Picture 2" descr="E:\NIET\Project\xLogo11.png.pagespeed.ic.pydHLuCQEZ.png">
            <a:extLst>
              <a:ext uri="{FF2B5EF4-FFF2-40B4-BE49-F238E27FC236}">
                <a16:creationId xmlns:a16="http://schemas.microsoft.com/office/drawing/2014/main" id="{2BB3C76C-61E2-4A5C-AD03-9F212B21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Rectangle 9">
            <a:extLst>
              <a:ext uri="{FF2B5EF4-FFF2-40B4-BE49-F238E27FC236}">
                <a16:creationId xmlns:a16="http://schemas.microsoft.com/office/drawing/2014/main" id="{2B5A4EA8-32DF-4A84-BFBE-847D96216997}"/>
              </a:ext>
            </a:extLst>
          </p:cNvPr>
          <p:cNvSpPr>
            <a:spLocks noChangeArrowheads="1"/>
          </p:cNvSpPr>
          <p:nvPr/>
        </p:nvSpPr>
        <p:spPr bwMode="auto">
          <a:xfrm>
            <a:off x="762000" y="1066800"/>
            <a:ext cx="517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Prims Algorithm Example</a:t>
            </a:r>
          </a:p>
        </p:txBody>
      </p:sp>
      <p:grpSp>
        <p:nvGrpSpPr>
          <p:cNvPr id="33801" name="Group 2">
            <a:extLst>
              <a:ext uri="{FF2B5EF4-FFF2-40B4-BE49-F238E27FC236}">
                <a16:creationId xmlns:a16="http://schemas.microsoft.com/office/drawing/2014/main" id="{32A47B18-3F1E-4A36-B44C-AF9DCEBB0E24}"/>
              </a:ext>
            </a:extLst>
          </p:cNvPr>
          <p:cNvGrpSpPr>
            <a:grpSpLocks/>
          </p:cNvGrpSpPr>
          <p:nvPr/>
        </p:nvGrpSpPr>
        <p:grpSpPr bwMode="auto">
          <a:xfrm>
            <a:off x="468313" y="1752600"/>
            <a:ext cx="5475287" cy="4210050"/>
            <a:chOff x="864" y="576"/>
            <a:chExt cx="3456" cy="2941"/>
          </a:xfrm>
        </p:grpSpPr>
        <p:sp>
          <p:nvSpPr>
            <p:cNvPr id="33803" name="Line 3">
              <a:extLst>
                <a:ext uri="{FF2B5EF4-FFF2-40B4-BE49-F238E27FC236}">
                  <a16:creationId xmlns:a16="http://schemas.microsoft.com/office/drawing/2014/main" id="{4F2EBFCB-17EF-4A76-9552-78CF7DA05186}"/>
                </a:ext>
              </a:extLst>
            </p:cNvPr>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4" name="Line 4">
              <a:extLst>
                <a:ext uri="{FF2B5EF4-FFF2-40B4-BE49-F238E27FC236}">
                  <a16:creationId xmlns:a16="http://schemas.microsoft.com/office/drawing/2014/main" id="{C43DE95D-B088-47F6-990A-9394FA65CD8F}"/>
                </a:ext>
              </a:extLst>
            </p:cNvPr>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5" name="Line 5">
              <a:extLst>
                <a:ext uri="{FF2B5EF4-FFF2-40B4-BE49-F238E27FC236}">
                  <a16:creationId xmlns:a16="http://schemas.microsoft.com/office/drawing/2014/main" id="{46A19D7C-C053-4FB6-B848-55711B4CE47B}"/>
                </a:ext>
              </a:extLst>
            </p:cNvPr>
            <p:cNvSpPr>
              <a:spLocks noChangeShapeType="1"/>
            </p:cNvSpPr>
            <p:nvPr/>
          </p:nvSpPr>
          <p:spPr bwMode="auto">
            <a:xfrm>
              <a:off x="3312" y="864"/>
              <a:ext cx="720" cy="1104"/>
            </a:xfrm>
            <a:prstGeom prst="line">
              <a:avLst/>
            </a:prstGeom>
            <a:noFill/>
            <a:ln w="4127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6" name="Line 6">
              <a:extLst>
                <a:ext uri="{FF2B5EF4-FFF2-40B4-BE49-F238E27FC236}">
                  <a16:creationId xmlns:a16="http://schemas.microsoft.com/office/drawing/2014/main" id="{42D938CC-129F-4489-B087-A8EECFA3BD03}"/>
                </a:ext>
              </a:extLst>
            </p:cNvPr>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7" name="Line 7">
              <a:extLst>
                <a:ext uri="{FF2B5EF4-FFF2-40B4-BE49-F238E27FC236}">
                  <a16:creationId xmlns:a16="http://schemas.microsoft.com/office/drawing/2014/main" id="{6A601A48-432C-4074-A63E-A2B23C4ECFBF}"/>
                </a:ext>
              </a:extLst>
            </p:cNvPr>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8" name="Line 8">
              <a:extLst>
                <a:ext uri="{FF2B5EF4-FFF2-40B4-BE49-F238E27FC236}">
                  <a16:creationId xmlns:a16="http://schemas.microsoft.com/office/drawing/2014/main" id="{484CEA40-EFFF-46EA-8BFE-8294D4C69B72}"/>
                </a:ext>
              </a:extLst>
            </p:cNvPr>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9" name="Line 9">
              <a:extLst>
                <a:ext uri="{FF2B5EF4-FFF2-40B4-BE49-F238E27FC236}">
                  <a16:creationId xmlns:a16="http://schemas.microsoft.com/office/drawing/2014/main" id="{86123E7E-E70D-437A-8158-C665B76E6C1B}"/>
                </a:ext>
              </a:extLst>
            </p:cNvPr>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0" name="Line 10">
              <a:extLst>
                <a:ext uri="{FF2B5EF4-FFF2-40B4-BE49-F238E27FC236}">
                  <a16:creationId xmlns:a16="http://schemas.microsoft.com/office/drawing/2014/main" id="{B3A5B38B-12F0-49FA-8A80-02EA520CB1C3}"/>
                </a:ext>
              </a:extLst>
            </p:cNvPr>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1" name="Line 11">
              <a:extLst>
                <a:ext uri="{FF2B5EF4-FFF2-40B4-BE49-F238E27FC236}">
                  <a16:creationId xmlns:a16="http://schemas.microsoft.com/office/drawing/2014/main" id="{1533CC3C-9CE3-4393-90A4-1BA081670899}"/>
                </a:ext>
              </a:extLst>
            </p:cNvPr>
            <p:cNvSpPr>
              <a:spLocks noChangeShapeType="1"/>
            </p:cNvSpPr>
            <p:nvPr/>
          </p:nvSpPr>
          <p:spPr bwMode="auto">
            <a:xfrm flipV="1">
              <a:off x="2496" y="1968"/>
              <a:ext cx="192"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2" name="Line 12">
              <a:extLst>
                <a:ext uri="{FF2B5EF4-FFF2-40B4-BE49-F238E27FC236}">
                  <a16:creationId xmlns:a16="http://schemas.microsoft.com/office/drawing/2014/main" id="{95FC8F7D-E457-44DB-AB27-566D63E27B86}"/>
                </a:ext>
              </a:extLst>
            </p:cNvPr>
            <p:cNvSpPr>
              <a:spLocks noChangeShapeType="1"/>
            </p:cNvSpPr>
            <p:nvPr/>
          </p:nvSpPr>
          <p:spPr bwMode="auto">
            <a:xfrm flipV="1">
              <a:off x="2496" y="1968"/>
              <a:ext cx="1536"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3" name="Text Box 13">
              <a:extLst>
                <a:ext uri="{FF2B5EF4-FFF2-40B4-BE49-F238E27FC236}">
                  <a16:creationId xmlns:a16="http://schemas.microsoft.com/office/drawing/2014/main" id="{9D9F61D5-8C28-4BA4-84A2-E1773E893EAC}"/>
                </a:ext>
              </a:extLst>
            </p:cNvPr>
            <p:cNvSpPr txBox="1">
              <a:spLocks noChangeArrowheads="1"/>
            </p:cNvSpPr>
            <p:nvPr/>
          </p:nvSpPr>
          <p:spPr bwMode="auto">
            <a:xfrm>
              <a:off x="864" y="1872"/>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A</a:t>
              </a:r>
            </a:p>
          </p:txBody>
        </p:sp>
        <p:sp>
          <p:nvSpPr>
            <p:cNvPr id="33814" name="Text Box 14">
              <a:extLst>
                <a:ext uri="{FF2B5EF4-FFF2-40B4-BE49-F238E27FC236}">
                  <a16:creationId xmlns:a16="http://schemas.microsoft.com/office/drawing/2014/main" id="{B9EE6FBD-1EBC-4652-B7EB-C5B5076D8D1D}"/>
                </a:ext>
              </a:extLst>
            </p:cNvPr>
            <p:cNvSpPr txBox="1">
              <a:spLocks noChangeArrowheads="1"/>
            </p:cNvSpPr>
            <p:nvPr/>
          </p:nvSpPr>
          <p:spPr bwMode="auto">
            <a:xfrm>
              <a:off x="2688" y="1968"/>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F</a:t>
              </a:r>
            </a:p>
          </p:txBody>
        </p:sp>
        <p:sp>
          <p:nvSpPr>
            <p:cNvPr id="33815" name="Text Box 15">
              <a:extLst>
                <a:ext uri="{FF2B5EF4-FFF2-40B4-BE49-F238E27FC236}">
                  <a16:creationId xmlns:a16="http://schemas.microsoft.com/office/drawing/2014/main" id="{69F8C4A1-FE6A-4309-BD33-01CBD52D7CCF}"/>
                </a:ext>
              </a:extLst>
            </p:cNvPr>
            <p:cNvSpPr txBox="1">
              <a:spLocks noChangeArrowheads="1"/>
            </p:cNvSpPr>
            <p:nvPr/>
          </p:nvSpPr>
          <p:spPr bwMode="auto">
            <a:xfrm>
              <a:off x="1728" y="57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B</a:t>
              </a:r>
            </a:p>
          </p:txBody>
        </p:sp>
        <p:sp>
          <p:nvSpPr>
            <p:cNvPr id="33816" name="Text Box 16">
              <a:extLst>
                <a:ext uri="{FF2B5EF4-FFF2-40B4-BE49-F238E27FC236}">
                  <a16:creationId xmlns:a16="http://schemas.microsoft.com/office/drawing/2014/main" id="{54658B77-1865-483E-A81A-CB9CC362EB33}"/>
                </a:ext>
              </a:extLst>
            </p:cNvPr>
            <p:cNvSpPr txBox="1">
              <a:spLocks noChangeArrowheads="1"/>
            </p:cNvSpPr>
            <p:nvPr/>
          </p:nvSpPr>
          <p:spPr bwMode="auto">
            <a:xfrm>
              <a:off x="3312" y="672"/>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C</a:t>
              </a:r>
            </a:p>
          </p:txBody>
        </p:sp>
        <p:sp>
          <p:nvSpPr>
            <p:cNvPr id="33817" name="Text Box 17">
              <a:extLst>
                <a:ext uri="{FF2B5EF4-FFF2-40B4-BE49-F238E27FC236}">
                  <a16:creationId xmlns:a16="http://schemas.microsoft.com/office/drawing/2014/main" id="{DAA44FF0-53DD-48AB-B152-92F64B60B720}"/>
                </a:ext>
              </a:extLst>
            </p:cNvPr>
            <p:cNvSpPr txBox="1">
              <a:spLocks noChangeArrowheads="1"/>
            </p:cNvSpPr>
            <p:nvPr/>
          </p:nvSpPr>
          <p:spPr bwMode="auto">
            <a:xfrm>
              <a:off x="4032" y="192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D</a:t>
              </a:r>
            </a:p>
          </p:txBody>
        </p:sp>
        <p:sp>
          <p:nvSpPr>
            <p:cNvPr id="33818" name="Text Box 18">
              <a:extLst>
                <a:ext uri="{FF2B5EF4-FFF2-40B4-BE49-F238E27FC236}">
                  <a16:creationId xmlns:a16="http://schemas.microsoft.com/office/drawing/2014/main" id="{BEB0C9E4-87F6-40DE-A00D-2EEE47EA003E}"/>
                </a:ext>
              </a:extLst>
            </p:cNvPr>
            <p:cNvSpPr txBox="1">
              <a:spLocks noChangeArrowheads="1"/>
            </p:cNvSpPr>
            <p:nvPr/>
          </p:nvSpPr>
          <p:spPr bwMode="auto">
            <a:xfrm>
              <a:off x="2352" y="321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E</a:t>
              </a:r>
            </a:p>
          </p:txBody>
        </p:sp>
        <p:sp>
          <p:nvSpPr>
            <p:cNvPr id="33819" name="Text Box 19">
              <a:extLst>
                <a:ext uri="{FF2B5EF4-FFF2-40B4-BE49-F238E27FC236}">
                  <a16:creationId xmlns:a16="http://schemas.microsoft.com/office/drawing/2014/main" id="{9EBEB643-2C88-4891-88D7-83BD7EE00830}"/>
                </a:ext>
              </a:extLst>
            </p:cNvPr>
            <p:cNvSpPr txBox="1">
              <a:spLocks noChangeArrowheads="1"/>
            </p:cNvSpPr>
            <p:nvPr/>
          </p:nvSpPr>
          <p:spPr bwMode="auto">
            <a:xfrm>
              <a:off x="3168" y="264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2</a:t>
              </a:r>
            </a:p>
          </p:txBody>
        </p:sp>
        <p:sp>
          <p:nvSpPr>
            <p:cNvPr id="33820" name="Text Box 20">
              <a:extLst>
                <a:ext uri="{FF2B5EF4-FFF2-40B4-BE49-F238E27FC236}">
                  <a16:creationId xmlns:a16="http://schemas.microsoft.com/office/drawing/2014/main" id="{C405836E-28D4-4D7D-9A54-55B5A788A89A}"/>
                </a:ext>
              </a:extLst>
            </p:cNvPr>
            <p:cNvSpPr txBox="1">
              <a:spLocks noChangeArrowheads="1"/>
            </p:cNvSpPr>
            <p:nvPr/>
          </p:nvSpPr>
          <p:spPr bwMode="auto">
            <a:xfrm>
              <a:off x="1776" y="201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7</a:t>
              </a:r>
            </a:p>
          </p:txBody>
        </p:sp>
        <p:sp>
          <p:nvSpPr>
            <p:cNvPr id="33821" name="Text Box 21">
              <a:extLst>
                <a:ext uri="{FF2B5EF4-FFF2-40B4-BE49-F238E27FC236}">
                  <a16:creationId xmlns:a16="http://schemas.microsoft.com/office/drawing/2014/main" id="{657C0090-8FBC-49B9-80B0-850DA3AD0BFD}"/>
                </a:ext>
              </a:extLst>
            </p:cNvPr>
            <p:cNvSpPr txBox="1">
              <a:spLocks noChangeArrowheads="1"/>
            </p:cNvSpPr>
            <p:nvPr/>
          </p:nvSpPr>
          <p:spPr bwMode="auto">
            <a:xfrm>
              <a:off x="1536" y="2544"/>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3822" name="Text Box 22">
              <a:extLst>
                <a:ext uri="{FF2B5EF4-FFF2-40B4-BE49-F238E27FC236}">
                  <a16:creationId xmlns:a16="http://schemas.microsoft.com/office/drawing/2014/main" id="{27E9D0E9-38F5-4A06-B653-6896D8464A8E}"/>
                </a:ext>
              </a:extLst>
            </p:cNvPr>
            <p:cNvSpPr txBox="1">
              <a:spLocks noChangeArrowheads="1"/>
            </p:cNvSpPr>
            <p:nvPr/>
          </p:nvSpPr>
          <p:spPr bwMode="auto">
            <a:xfrm>
              <a:off x="2592" y="2352"/>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3823" name="Text Box 23">
              <a:extLst>
                <a:ext uri="{FF2B5EF4-FFF2-40B4-BE49-F238E27FC236}">
                  <a16:creationId xmlns:a16="http://schemas.microsoft.com/office/drawing/2014/main" id="{0C28D48B-A044-4DE2-8679-A201D3044C2B}"/>
                </a:ext>
              </a:extLst>
            </p:cNvPr>
            <p:cNvSpPr txBox="1">
              <a:spLocks noChangeArrowheads="1"/>
            </p:cNvSpPr>
            <p:nvPr/>
          </p:nvSpPr>
          <p:spPr bwMode="auto">
            <a:xfrm>
              <a:off x="2064" y="1344"/>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sp>
          <p:nvSpPr>
            <p:cNvPr id="33824" name="Text Box 24">
              <a:extLst>
                <a:ext uri="{FF2B5EF4-FFF2-40B4-BE49-F238E27FC236}">
                  <a16:creationId xmlns:a16="http://schemas.microsoft.com/office/drawing/2014/main" id="{BF4EFFD9-20DB-40FF-AFCD-CAF4FB84B779}"/>
                </a:ext>
              </a:extLst>
            </p:cNvPr>
            <p:cNvSpPr txBox="1">
              <a:spLocks noChangeArrowheads="1"/>
            </p:cNvSpPr>
            <p:nvPr/>
          </p:nvSpPr>
          <p:spPr bwMode="auto">
            <a:xfrm>
              <a:off x="3024" y="129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6</a:t>
              </a:r>
            </a:p>
          </p:txBody>
        </p:sp>
        <p:sp>
          <p:nvSpPr>
            <p:cNvPr id="33825" name="Text Box 25">
              <a:extLst>
                <a:ext uri="{FF2B5EF4-FFF2-40B4-BE49-F238E27FC236}">
                  <a16:creationId xmlns:a16="http://schemas.microsoft.com/office/drawing/2014/main" id="{A6EE2049-EBC1-42E1-AE25-A225F00AB73B}"/>
                </a:ext>
              </a:extLst>
            </p:cNvPr>
            <p:cNvSpPr txBox="1">
              <a:spLocks noChangeArrowheads="1"/>
            </p:cNvSpPr>
            <p:nvPr/>
          </p:nvSpPr>
          <p:spPr bwMode="auto">
            <a:xfrm>
              <a:off x="3648" y="120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4</a:t>
              </a:r>
            </a:p>
          </p:txBody>
        </p:sp>
        <p:sp>
          <p:nvSpPr>
            <p:cNvPr id="33826" name="Text Box 26">
              <a:extLst>
                <a:ext uri="{FF2B5EF4-FFF2-40B4-BE49-F238E27FC236}">
                  <a16:creationId xmlns:a16="http://schemas.microsoft.com/office/drawing/2014/main" id="{9E124E3F-59E3-4B55-8D53-900F4009DB86}"/>
                </a:ext>
              </a:extLst>
            </p:cNvPr>
            <p:cNvSpPr txBox="1">
              <a:spLocks noChangeArrowheads="1"/>
            </p:cNvSpPr>
            <p:nvPr/>
          </p:nvSpPr>
          <p:spPr bwMode="auto">
            <a:xfrm>
              <a:off x="2496" y="57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5</a:t>
              </a:r>
            </a:p>
          </p:txBody>
        </p:sp>
        <p:sp>
          <p:nvSpPr>
            <p:cNvPr id="33827" name="Text Box 27">
              <a:extLst>
                <a:ext uri="{FF2B5EF4-FFF2-40B4-BE49-F238E27FC236}">
                  <a16:creationId xmlns:a16="http://schemas.microsoft.com/office/drawing/2014/main" id="{5F8975EA-4AFC-4DE5-BA50-FDAA30917261}"/>
                </a:ext>
              </a:extLst>
            </p:cNvPr>
            <p:cNvSpPr txBox="1">
              <a:spLocks noChangeArrowheads="1"/>
            </p:cNvSpPr>
            <p:nvPr/>
          </p:nvSpPr>
          <p:spPr bwMode="auto">
            <a:xfrm>
              <a:off x="1392" y="105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3</a:t>
              </a:r>
            </a:p>
          </p:txBody>
        </p:sp>
        <p:sp>
          <p:nvSpPr>
            <p:cNvPr id="33828" name="Text Box 28">
              <a:extLst>
                <a:ext uri="{FF2B5EF4-FFF2-40B4-BE49-F238E27FC236}">
                  <a16:creationId xmlns:a16="http://schemas.microsoft.com/office/drawing/2014/main" id="{A8FCE300-CA6C-437A-9D6D-7024F5B63184}"/>
                </a:ext>
              </a:extLst>
            </p:cNvPr>
            <p:cNvSpPr txBox="1">
              <a:spLocks noChangeArrowheads="1"/>
            </p:cNvSpPr>
            <p:nvPr/>
          </p:nvSpPr>
          <p:spPr bwMode="auto">
            <a:xfrm>
              <a:off x="3120" y="168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200">
                  <a:latin typeface="Calibri" panose="020F0502020204030204" pitchFamily="34" charset="0"/>
                </a:rPr>
                <a:t>8</a:t>
              </a:r>
            </a:p>
          </p:txBody>
        </p:sp>
      </p:grpSp>
      <p:sp>
        <p:nvSpPr>
          <p:cNvPr id="66" name="Text Box 41">
            <a:extLst>
              <a:ext uri="{FF2B5EF4-FFF2-40B4-BE49-F238E27FC236}">
                <a16:creationId xmlns:a16="http://schemas.microsoft.com/office/drawing/2014/main" id="{D247FBDA-0DAB-40D2-86F5-7B2D205A0696}"/>
              </a:ext>
            </a:extLst>
          </p:cNvPr>
          <p:cNvSpPr txBox="1">
            <a:spLocks noChangeArrowheads="1"/>
          </p:cNvSpPr>
          <p:nvPr/>
        </p:nvSpPr>
        <p:spPr bwMode="auto">
          <a:xfrm>
            <a:off x="6248400" y="1143000"/>
            <a:ext cx="27432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Times New Roman" panose="02020603050405020304" pitchFamily="18" charset="0"/>
              <a:buNone/>
            </a:pPr>
            <a:r>
              <a:rPr lang="en-US" altLang="en-US" sz="2000" dirty="0"/>
              <a:t>All vertices have been</a:t>
            </a:r>
          </a:p>
          <a:p>
            <a:pPr>
              <a:buFont typeface="Times New Roman" panose="02020603050405020304" pitchFamily="18" charset="0"/>
              <a:buNone/>
            </a:pPr>
            <a:r>
              <a:rPr lang="en-US" altLang="en-US" sz="2000" dirty="0"/>
              <a:t>connected.</a:t>
            </a:r>
          </a:p>
          <a:p>
            <a:pPr>
              <a:buFont typeface="Times New Roman" panose="02020603050405020304" pitchFamily="18" charset="0"/>
              <a:buNone/>
            </a:pPr>
            <a:endParaRPr lang="en-GB" altLang="en-US" sz="2000" dirty="0"/>
          </a:p>
          <a:p>
            <a:pPr>
              <a:buFont typeface="Times New Roman" panose="02020603050405020304" pitchFamily="18" charset="0"/>
              <a:buNone/>
            </a:pPr>
            <a:r>
              <a:rPr lang="en-GB" altLang="en-US" sz="2000" dirty="0"/>
              <a:t>The solution is</a:t>
            </a:r>
            <a:endParaRPr lang="en-US" altLang="en-US" sz="2000" dirty="0"/>
          </a:p>
          <a:p>
            <a:pPr>
              <a:buFont typeface="Verdana" panose="020B0604030504040204" pitchFamily="34" charset="0"/>
              <a:buNone/>
            </a:pPr>
            <a:endParaRPr lang="en-GB" altLang="en-US" sz="2000" dirty="0"/>
          </a:p>
          <a:p>
            <a:pPr eaLnBrk="1" hangingPunct="1"/>
            <a:r>
              <a:rPr lang="en-GB" altLang="en-US" sz="2000" b="1" dirty="0"/>
              <a:t>AB 3</a:t>
            </a:r>
          </a:p>
          <a:p>
            <a:pPr eaLnBrk="1" hangingPunct="1"/>
            <a:r>
              <a:rPr lang="en-GB" altLang="en-US" sz="2000" b="1" dirty="0"/>
              <a:t>AE 4</a:t>
            </a:r>
          </a:p>
          <a:p>
            <a:pPr eaLnBrk="1" hangingPunct="1"/>
            <a:r>
              <a:rPr lang="en-GB" altLang="en-US" sz="2000" b="1" dirty="0"/>
              <a:t>ED 2</a:t>
            </a:r>
          </a:p>
          <a:p>
            <a:pPr eaLnBrk="1" hangingPunct="1"/>
            <a:r>
              <a:rPr lang="en-GB" altLang="en-US" sz="2000" b="1" dirty="0"/>
              <a:t>DC 4</a:t>
            </a:r>
          </a:p>
          <a:p>
            <a:pPr eaLnBrk="1" hangingPunct="1"/>
            <a:r>
              <a:rPr lang="en-GB" altLang="en-US" sz="2000" b="1" dirty="0"/>
              <a:t>EF 5</a:t>
            </a:r>
          </a:p>
          <a:p>
            <a:pPr eaLnBrk="1" hangingPunct="1"/>
            <a:endParaRPr lang="en-GB" altLang="en-US" sz="2000" b="1" dirty="0"/>
          </a:p>
          <a:p>
            <a:pPr eaLnBrk="1" hangingPunct="1"/>
            <a:endParaRPr lang="en-GB" altLang="en-US" sz="2000" dirty="0"/>
          </a:p>
          <a:p>
            <a:pPr eaLnBrk="1" hangingPunct="1"/>
            <a:r>
              <a:rPr lang="en-GB" altLang="en-US" sz="2000" dirty="0"/>
              <a:t>Total weight of tree: 18</a:t>
            </a:r>
          </a:p>
          <a:p>
            <a:pPr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3801"/>
                                        </p:tgtEl>
                                        <p:attrNameLst>
                                          <p:attrName>style.visibility</p:attrName>
                                        </p:attrNameLst>
                                      </p:cBhvr>
                                      <p:to>
                                        <p:strVal val="visible"/>
                                      </p:to>
                                    </p:set>
                                    <p:anim calcmode="lin" valueType="num">
                                      <p:cBhvr additive="base">
                                        <p:cTn id="11" dur="500" fill="hold"/>
                                        <p:tgtEl>
                                          <p:spTgt spid="33801"/>
                                        </p:tgtEl>
                                        <p:attrNameLst>
                                          <p:attrName>ppt_x</p:attrName>
                                        </p:attrNameLst>
                                      </p:cBhvr>
                                      <p:tavLst>
                                        <p:tav tm="0">
                                          <p:val>
                                            <p:strVal val="#ppt_x"/>
                                          </p:val>
                                        </p:tav>
                                        <p:tav tm="100000">
                                          <p:val>
                                            <p:strVal val="#ppt_x"/>
                                          </p:val>
                                        </p:tav>
                                      </p:tavLst>
                                    </p:anim>
                                    <p:anim calcmode="lin" valueType="num">
                                      <p:cBhvr additive="base">
                                        <p:cTn id="12" dur="500" fill="hold"/>
                                        <p:tgtEl>
                                          <p:spTgt spid="33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a:extLst>
              <a:ext uri="{FF2B5EF4-FFF2-40B4-BE49-F238E27FC236}">
                <a16:creationId xmlns:a16="http://schemas.microsoft.com/office/drawing/2014/main" id="{EEB15D6C-AD95-48F7-932C-AA58159B08E5}"/>
              </a:ext>
            </a:extLst>
          </p:cNvPr>
          <p:cNvSpPr>
            <a:spLocks noGrp="1"/>
          </p:cNvSpPr>
          <p:nvPr>
            <p:ph idx="4294967295"/>
          </p:nvPr>
        </p:nvSpPr>
        <p:spPr>
          <a:xfrm>
            <a:off x="228600" y="1143000"/>
            <a:ext cx="87630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C991EDCC-2179-44E7-9ECA-E23746D22A33}"/>
              </a:ext>
            </a:extLst>
          </p:cNvPr>
          <p:cNvSpPr>
            <a:spLocks noGrp="1"/>
          </p:cNvSpPr>
          <p:nvPr>
            <p:ph type="dt" sz="quarter" idx="10"/>
          </p:nvPr>
        </p:nvSpPr>
        <p:spPr/>
        <p:txBody>
          <a:bodyPr/>
          <a:lstStyle/>
          <a:p>
            <a:pPr>
              <a:defRPr/>
            </a:pPr>
            <a:fld id="{1FFBAC13-28AF-46AA-B56D-F309B0247F9C}" type="datetime1">
              <a:rPr lang="en-US" smtClean="0"/>
              <a:t>12/8/2024</a:t>
            </a:fld>
            <a:endParaRPr lang="en-US"/>
          </a:p>
        </p:txBody>
      </p:sp>
      <p:sp>
        <p:nvSpPr>
          <p:cNvPr id="5" name="Footer Placeholder 4">
            <a:extLst>
              <a:ext uri="{FF2B5EF4-FFF2-40B4-BE49-F238E27FC236}">
                <a16:creationId xmlns:a16="http://schemas.microsoft.com/office/drawing/2014/main" id="{21CD092A-F101-405E-972D-CF513620BA35}"/>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B5FF635F-B6B5-48E2-92BC-FFAB8618C95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D878411-CC0B-4CA5-AA4E-EA287341638F}" type="slidenum">
              <a:rPr lang="en-US" altLang="en-US">
                <a:solidFill>
                  <a:srgbClr val="898989"/>
                </a:solidFill>
                <a:latin typeface="Calibri" panose="020F0502020204030204" pitchFamily="34" charset="0"/>
              </a:rPr>
              <a:pPr eaLnBrk="1" hangingPunct="1"/>
              <a:t>74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94F22BA-79C8-40FA-B6C9-60B0BE949FA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4823" name="Picture 2" descr="E:\NIET\Project\xLogo11.png.pagespeed.ic.pydHLuCQEZ.png">
            <a:extLst>
              <a:ext uri="{FF2B5EF4-FFF2-40B4-BE49-F238E27FC236}">
                <a16:creationId xmlns:a16="http://schemas.microsoft.com/office/drawing/2014/main" id="{CD6CCC7A-4383-4E39-AD76-42D31F30E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Rectangle 36">
            <a:extLst>
              <a:ext uri="{FF2B5EF4-FFF2-40B4-BE49-F238E27FC236}">
                <a16:creationId xmlns:a16="http://schemas.microsoft.com/office/drawing/2014/main" id="{24D7A2F4-6120-4655-9E30-A30972DF561D}"/>
              </a:ext>
            </a:extLst>
          </p:cNvPr>
          <p:cNvSpPr>
            <a:spLocks noChangeArrowheads="1"/>
          </p:cNvSpPr>
          <p:nvPr/>
        </p:nvSpPr>
        <p:spPr bwMode="auto">
          <a:xfrm>
            <a:off x="152400" y="838200"/>
            <a:ext cx="8686800"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dirty="0">
                <a:latin typeface="Calibri" panose="020F0502020204030204" pitchFamily="34" charset="0"/>
              </a:rPr>
              <a:t>Difference Between Kruskal’s and Prim’s Algorithm.</a:t>
            </a:r>
          </a:p>
          <a:p>
            <a:pPr eaLnBrk="1" hangingPunct="1"/>
            <a:endParaRPr lang="en-US" altLang="en-US" sz="3200" b="1" dirty="0">
              <a:latin typeface="Calibri" panose="020F0502020204030204" pitchFamily="34" charset="0"/>
            </a:endParaRPr>
          </a:p>
          <a:p>
            <a:pPr eaLnBrk="1" hangingPunct="1"/>
            <a:r>
              <a:rPr lang="en-US" altLang="en-US" sz="3200" b="1" dirty="0">
                <a:latin typeface="Calibri" panose="020F0502020204030204" pitchFamily="34" charset="0"/>
              </a:rPr>
              <a:t>								</a:t>
            </a:r>
          </a:p>
          <a:p>
            <a:pPr eaLnBrk="1" hangingPunct="1"/>
            <a:r>
              <a:rPr lang="en-US" altLang="en-US" sz="3200" b="1" dirty="0">
                <a:latin typeface="Calibri" panose="020F0502020204030204" pitchFamily="34" charset="0"/>
              </a:rPr>
              <a:t>									</a:t>
            </a:r>
          </a:p>
          <a:p>
            <a:pPr eaLnBrk="1" hangingPunct="1"/>
            <a:r>
              <a:rPr lang="en-US" altLang="en-US" sz="3200" b="1" dirty="0">
                <a:latin typeface="Calibri" panose="020F0502020204030204" pitchFamily="34" charset="0"/>
              </a:rPr>
              <a:t>																									</a:t>
            </a:r>
          </a:p>
          <a:p>
            <a:pPr eaLnBrk="1" hangingPunct="1"/>
            <a:r>
              <a:rPr lang="en-US" altLang="en-US" sz="3200" b="1" dirty="0">
                <a:latin typeface="Calibri" panose="020F0502020204030204" pitchFamily="34" charset="0"/>
              </a:rPr>
              <a:t>										</a:t>
            </a:r>
          </a:p>
          <a:p>
            <a:pPr eaLnBrk="1" hangingPunct="1"/>
            <a:endParaRPr lang="en-US" altLang="en-US" sz="3200" b="1" dirty="0">
              <a:latin typeface="Calibri" panose="020F0502020204030204" pitchFamily="34" charset="0"/>
            </a:endParaRPr>
          </a:p>
        </p:txBody>
      </p:sp>
      <p:sp>
        <p:nvSpPr>
          <p:cNvPr id="38" name="Text Box 3">
            <a:extLst>
              <a:ext uri="{FF2B5EF4-FFF2-40B4-BE49-F238E27FC236}">
                <a16:creationId xmlns:a16="http://schemas.microsoft.com/office/drawing/2014/main" id="{778DFC2A-E97E-4210-8DE1-C6EF51FA9BA7}"/>
              </a:ext>
            </a:extLst>
          </p:cNvPr>
          <p:cNvSpPr txBox="1">
            <a:spLocks noChangeArrowheads="1"/>
          </p:cNvSpPr>
          <p:nvPr/>
        </p:nvSpPr>
        <p:spPr bwMode="auto">
          <a:xfrm>
            <a:off x="304800" y="1447800"/>
            <a:ext cx="3962400" cy="4343400"/>
          </a:xfrm>
          <a:prstGeom prst="rect">
            <a:avLst/>
          </a:prstGeom>
          <a:noFill/>
          <a:ln w="1905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lIns="94284" tIns="37714" rIns="94284" bIns="37714"/>
          <a:lstStyle>
            <a:lvl1pPr marL="479425" indent="-479425" defTabSz="957263" eaLnBrk="0" hangingPunct="0">
              <a:defRPr>
                <a:solidFill>
                  <a:schemeClr val="tx1"/>
                </a:solidFill>
                <a:latin typeface="Arial" panose="020B0604020202020204" pitchFamily="34" charset="0"/>
                <a:cs typeface="Arial" panose="020B0604020202020204" pitchFamily="34" charset="0"/>
              </a:defRPr>
            </a:lvl1pPr>
            <a:lvl2pPr marL="742950" indent="-285750" defTabSz="957263" eaLnBrk="0" hangingPunct="0">
              <a:defRPr>
                <a:solidFill>
                  <a:schemeClr val="tx1"/>
                </a:solidFill>
                <a:latin typeface="Arial" panose="020B0604020202020204" pitchFamily="34" charset="0"/>
                <a:cs typeface="Arial" panose="020B0604020202020204" pitchFamily="34" charset="0"/>
              </a:defRPr>
            </a:lvl2pPr>
            <a:lvl3pPr marL="1143000" indent="-228600" defTabSz="957263" eaLnBrk="0" hangingPunct="0">
              <a:defRPr>
                <a:solidFill>
                  <a:schemeClr val="tx1"/>
                </a:solidFill>
                <a:latin typeface="Arial" panose="020B0604020202020204" pitchFamily="34" charset="0"/>
                <a:cs typeface="Arial" panose="020B0604020202020204" pitchFamily="34" charset="0"/>
              </a:defRPr>
            </a:lvl3pPr>
            <a:lvl4pPr marL="1600200" indent="-228600" defTabSz="957263" eaLnBrk="0" hangingPunct="0">
              <a:defRPr>
                <a:solidFill>
                  <a:schemeClr val="tx1"/>
                </a:solidFill>
                <a:latin typeface="Arial" panose="020B0604020202020204" pitchFamily="34" charset="0"/>
                <a:cs typeface="Arial" panose="020B0604020202020204" pitchFamily="34" charset="0"/>
              </a:defRPr>
            </a:lvl4pPr>
            <a:lvl5pPr marL="2057400" indent="-228600" defTabSz="957263" eaLnBrk="0" hangingPunct="0">
              <a:defRPr>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t>Kruskal’s algorithm</a:t>
            </a:r>
          </a:p>
          <a:p>
            <a:endParaRPr lang="en-US" altLang="en-US" b="1"/>
          </a:p>
          <a:p>
            <a:pPr>
              <a:buFont typeface="Verdana" panose="020B0604030504040204" pitchFamily="34" charset="0"/>
              <a:buAutoNum type="arabicPeriod"/>
            </a:pPr>
            <a:r>
              <a:rPr lang="en-US" altLang="en-US" sz="2000"/>
              <a:t>Select the shortest edge in a network</a:t>
            </a:r>
          </a:p>
          <a:p>
            <a:pPr>
              <a:buFont typeface="Verdana" panose="020B0604030504040204" pitchFamily="34" charset="0"/>
              <a:buAutoNum type="arabicPeriod"/>
            </a:pPr>
            <a:endParaRPr lang="en-US" altLang="en-US" sz="2000"/>
          </a:p>
          <a:p>
            <a:pPr>
              <a:buFont typeface="Verdana" panose="020B0604030504040204" pitchFamily="34" charset="0"/>
              <a:buAutoNum type="arabicPeriod"/>
            </a:pPr>
            <a:r>
              <a:rPr lang="en-US" altLang="en-US" sz="2000"/>
              <a:t>Select the next shortest edge which does not create a cycle</a:t>
            </a:r>
          </a:p>
          <a:p>
            <a:pPr>
              <a:buFont typeface="Verdana" panose="020B0604030504040204" pitchFamily="34" charset="0"/>
              <a:buAutoNum type="arabicPeriod"/>
            </a:pPr>
            <a:endParaRPr lang="en-US" altLang="en-US" sz="2000"/>
          </a:p>
          <a:p>
            <a:pPr>
              <a:buFont typeface="Times New Roman" panose="02020603050405020304" pitchFamily="18" charset="0"/>
              <a:buAutoNum type="arabicPeriod"/>
            </a:pPr>
            <a:r>
              <a:rPr lang="en-US" altLang="en-US" sz="2000"/>
              <a:t>Repeat step 2 until all vertices have been connected</a:t>
            </a:r>
          </a:p>
        </p:txBody>
      </p:sp>
      <p:sp>
        <p:nvSpPr>
          <p:cNvPr id="39" name="Text Box 4">
            <a:extLst>
              <a:ext uri="{FF2B5EF4-FFF2-40B4-BE49-F238E27FC236}">
                <a16:creationId xmlns:a16="http://schemas.microsoft.com/office/drawing/2014/main" id="{41FD6C93-35E3-4D0C-96E3-E99C3B0D6BFA}"/>
              </a:ext>
            </a:extLst>
          </p:cNvPr>
          <p:cNvSpPr txBox="1">
            <a:spLocks noChangeArrowheads="1"/>
          </p:cNvSpPr>
          <p:nvPr/>
        </p:nvSpPr>
        <p:spPr bwMode="auto">
          <a:xfrm>
            <a:off x="4572000" y="1447800"/>
            <a:ext cx="4419600" cy="4267200"/>
          </a:xfrm>
          <a:prstGeom prst="rect">
            <a:avLst/>
          </a:prstGeom>
          <a:noFill/>
          <a:ln w="1905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lIns="94284" tIns="37714" rIns="94284" bIns="37714"/>
          <a:lstStyle>
            <a:lvl1pPr marL="479425" indent="-479425" defTabSz="957263" eaLnBrk="0" hangingPunct="0">
              <a:defRPr>
                <a:solidFill>
                  <a:schemeClr val="tx1"/>
                </a:solidFill>
                <a:latin typeface="Arial" panose="020B0604020202020204" pitchFamily="34" charset="0"/>
                <a:cs typeface="Arial" panose="020B0604020202020204" pitchFamily="34" charset="0"/>
              </a:defRPr>
            </a:lvl1pPr>
            <a:lvl2pPr marL="742950" indent="-285750" defTabSz="957263" eaLnBrk="0" hangingPunct="0">
              <a:defRPr>
                <a:solidFill>
                  <a:schemeClr val="tx1"/>
                </a:solidFill>
                <a:latin typeface="Arial" panose="020B0604020202020204" pitchFamily="34" charset="0"/>
                <a:cs typeface="Arial" panose="020B0604020202020204" pitchFamily="34" charset="0"/>
              </a:defRPr>
            </a:lvl2pPr>
            <a:lvl3pPr marL="1143000" indent="-228600" defTabSz="957263" eaLnBrk="0" hangingPunct="0">
              <a:defRPr>
                <a:solidFill>
                  <a:schemeClr val="tx1"/>
                </a:solidFill>
                <a:latin typeface="Arial" panose="020B0604020202020204" pitchFamily="34" charset="0"/>
                <a:cs typeface="Arial" panose="020B0604020202020204" pitchFamily="34" charset="0"/>
              </a:defRPr>
            </a:lvl3pPr>
            <a:lvl4pPr marL="1600200" indent="-228600" defTabSz="957263" eaLnBrk="0" hangingPunct="0">
              <a:defRPr>
                <a:solidFill>
                  <a:schemeClr val="tx1"/>
                </a:solidFill>
                <a:latin typeface="Arial" panose="020B0604020202020204" pitchFamily="34" charset="0"/>
                <a:cs typeface="Arial" panose="020B0604020202020204" pitchFamily="34" charset="0"/>
              </a:defRPr>
            </a:lvl4pPr>
            <a:lvl5pPr marL="2057400" indent="-228600" defTabSz="957263" eaLnBrk="0" hangingPunct="0">
              <a:defRPr>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t>Prims algorithm</a:t>
            </a:r>
          </a:p>
          <a:p>
            <a:endParaRPr lang="en-US" altLang="en-US" b="1" dirty="0"/>
          </a:p>
          <a:p>
            <a:pPr>
              <a:buFont typeface="Verdana" panose="020B0604030504040204" pitchFamily="34" charset="0"/>
              <a:buAutoNum type="arabicPeriod"/>
            </a:pPr>
            <a:r>
              <a:rPr lang="en-US" altLang="en-US" sz="2000" dirty="0"/>
              <a:t>Select any vertex</a:t>
            </a:r>
          </a:p>
          <a:p>
            <a:pPr>
              <a:buFont typeface="Verdana" panose="020B0604030504040204" pitchFamily="34" charset="0"/>
              <a:buAutoNum type="arabicPeriod"/>
            </a:pPr>
            <a:endParaRPr lang="en-US" altLang="en-US" sz="2000" dirty="0"/>
          </a:p>
          <a:p>
            <a:pPr>
              <a:buFont typeface="Verdana" panose="020B0604030504040204" pitchFamily="34" charset="0"/>
              <a:buAutoNum type="arabicPeriod"/>
            </a:pPr>
            <a:r>
              <a:rPr lang="en-US" altLang="en-US" sz="2000" dirty="0"/>
              <a:t>Select the shortest edge connected to that vertex</a:t>
            </a:r>
          </a:p>
          <a:p>
            <a:pPr>
              <a:buFont typeface="Verdana" panose="020B0604030504040204" pitchFamily="34" charset="0"/>
              <a:buAutoNum type="arabicPeriod"/>
            </a:pPr>
            <a:endParaRPr lang="en-US" altLang="en-US" sz="2000" dirty="0"/>
          </a:p>
          <a:p>
            <a:pPr>
              <a:buFont typeface="Verdana" panose="020B0604030504040204" pitchFamily="34" charset="0"/>
              <a:buAutoNum type="arabicPeriod"/>
            </a:pPr>
            <a:r>
              <a:rPr lang="en-US" altLang="en-US" sz="2000" dirty="0"/>
              <a:t>Select the shortest edge connected to any vertex already connected</a:t>
            </a:r>
          </a:p>
          <a:p>
            <a:pPr>
              <a:buFont typeface="Verdana" panose="020B0604030504040204" pitchFamily="34" charset="0"/>
              <a:buAutoNum type="arabicPeriod"/>
            </a:pPr>
            <a:endParaRPr lang="en-US" altLang="en-US" sz="2000" dirty="0"/>
          </a:p>
          <a:p>
            <a:pPr>
              <a:buFont typeface="Verdana" panose="020B0604030504040204" pitchFamily="34" charset="0"/>
              <a:buAutoNum type="arabicPeriod"/>
            </a:pPr>
            <a:r>
              <a:rPr lang="en-US" altLang="en-US" sz="2000" dirty="0"/>
              <a:t>Repeat step 3 until all vertices have been connected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000" fill="hold"/>
                                        <p:tgtEl>
                                          <p:spTgt spid="38"/>
                                        </p:tgtEl>
                                        <p:attrNameLst>
                                          <p:attrName>ppt_x</p:attrName>
                                        </p:attrNameLst>
                                      </p:cBhvr>
                                      <p:tavLst>
                                        <p:tav tm="0">
                                          <p:val>
                                            <p:strVal val="0-#ppt_w/2"/>
                                          </p:val>
                                        </p:tav>
                                        <p:tav tm="100000">
                                          <p:val>
                                            <p:strVal val="#ppt_x"/>
                                          </p:val>
                                        </p:tav>
                                      </p:tavLst>
                                    </p:anim>
                                    <p:anim calcmode="lin" valueType="num">
                                      <p:cBhvr additive="base">
                                        <p:cTn id="8" dur="20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2000" fill="hold"/>
                                        <p:tgtEl>
                                          <p:spTgt spid="39"/>
                                        </p:tgtEl>
                                        <p:attrNameLst>
                                          <p:attrName>ppt_x</p:attrName>
                                        </p:attrNameLst>
                                      </p:cBhvr>
                                      <p:tavLst>
                                        <p:tav tm="0">
                                          <p:val>
                                            <p:strVal val="1+#ppt_w/2"/>
                                          </p:val>
                                        </p:tav>
                                        <p:tav tm="100000">
                                          <p:val>
                                            <p:strVal val="#ppt_x"/>
                                          </p:val>
                                        </p:tav>
                                      </p:tavLst>
                                    </p:anim>
                                    <p:anim calcmode="lin" valueType="num">
                                      <p:cBhvr additive="base">
                                        <p:cTn id="14" dur="2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utoUpdateAnimBg="0"/>
      <p:bldP spid="39"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a:extLst>
              <a:ext uri="{FF2B5EF4-FFF2-40B4-BE49-F238E27FC236}">
                <a16:creationId xmlns:a16="http://schemas.microsoft.com/office/drawing/2014/main" id="{3101EDC0-AE5B-47D1-8684-0C1D6FBB2FE6}"/>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F5492A38-0CE0-4757-B9B0-E1B247410A02}"/>
              </a:ext>
            </a:extLst>
          </p:cNvPr>
          <p:cNvSpPr>
            <a:spLocks noGrp="1"/>
          </p:cNvSpPr>
          <p:nvPr>
            <p:ph type="dt" sz="quarter" idx="10"/>
          </p:nvPr>
        </p:nvSpPr>
        <p:spPr/>
        <p:txBody>
          <a:bodyPr/>
          <a:lstStyle/>
          <a:p>
            <a:pPr>
              <a:defRPr/>
            </a:pPr>
            <a:fld id="{BBD2D057-CE7E-4BDC-9B53-FBCD324C5434}" type="datetime1">
              <a:rPr lang="en-US" smtClean="0"/>
              <a:t>12/8/2024</a:t>
            </a:fld>
            <a:endParaRPr lang="en-US"/>
          </a:p>
        </p:txBody>
      </p:sp>
      <p:sp>
        <p:nvSpPr>
          <p:cNvPr id="5" name="Footer Placeholder 4">
            <a:extLst>
              <a:ext uri="{FF2B5EF4-FFF2-40B4-BE49-F238E27FC236}">
                <a16:creationId xmlns:a16="http://schemas.microsoft.com/office/drawing/2014/main" id="{666D8DBA-0C42-4F1F-8E9A-F8BE34299633}"/>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1F01C2E8-F679-413E-B572-70660AFD27E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3551218-6BCB-421D-8D23-4B29BBB28864}" type="slidenum">
              <a:rPr lang="en-US" altLang="en-US">
                <a:solidFill>
                  <a:srgbClr val="898989"/>
                </a:solidFill>
                <a:latin typeface="Calibri" panose="020F0502020204030204" pitchFamily="34" charset="0"/>
              </a:rPr>
              <a:pPr eaLnBrk="1" hangingPunct="1"/>
              <a:t>75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C092ECB-EF5A-4F62-9512-EEE2B6BD851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5847" name="Picture 2" descr="E:\NIET\Project\xLogo11.png.pagespeed.ic.pydHLuCQEZ.png">
            <a:extLst>
              <a:ext uri="{FF2B5EF4-FFF2-40B4-BE49-F238E27FC236}">
                <a16:creationId xmlns:a16="http://schemas.microsoft.com/office/drawing/2014/main" id="{3F7ED1B1-302C-44F8-8C21-45CF988E9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Rectangle 10">
            <a:extLst>
              <a:ext uri="{FF2B5EF4-FFF2-40B4-BE49-F238E27FC236}">
                <a16:creationId xmlns:a16="http://schemas.microsoft.com/office/drawing/2014/main" id="{AB3C15F3-BBD5-40D0-A149-30BDB0C1DF39}"/>
              </a:ext>
            </a:extLst>
          </p:cNvPr>
          <p:cNvSpPr>
            <a:spLocks noChangeArrowheads="1"/>
          </p:cNvSpPr>
          <p:nvPr/>
        </p:nvSpPr>
        <p:spPr bwMode="auto">
          <a:xfrm>
            <a:off x="609600" y="990600"/>
            <a:ext cx="8229600" cy="357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Calibri" panose="020F0502020204030204" pitchFamily="34" charset="0"/>
              </a:rPr>
              <a:t>Single-Source Shortest Paths</a:t>
            </a:r>
          </a:p>
          <a:p>
            <a:pPr eaLnBrk="1" hangingPunct="1"/>
            <a:r>
              <a:rPr lang="en-US" altLang="en-US" sz="2200" dirty="0">
                <a:latin typeface="Calibri" panose="020F0502020204030204" pitchFamily="34" charset="0"/>
              </a:rPr>
              <a:t>Problem: given a weighted directed graph G, find the minimum weight path from a given source vertex s to another vertex v</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“Shortest-path” = minimum weight</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Weight of path is sum of edges</a:t>
            </a:r>
          </a:p>
          <a:p>
            <a:pPr eaLnBrk="1" hangingPunct="1"/>
            <a:endParaRPr lang="en-US" altLang="en-US" sz="2200" dirty="0">
              <a:latin typeface="Calibri" panose="020F0502020204030204" pitchFamily="34" charset="0"/>
            </a:endParaRPr>
          </a:p>
          <a:p>
            <a:pPr eaLnBrk="1" hangingPunct="1"/>
            <a:r>
              <a:rPr lang="en-US" altLang="en-US" sz="2200" dirty="0">
                <a:latin typeface="Calibri" panose="020F0502020204030204" pitchFamily="34" charset="0"/>
              </a:rPr>
              <a:t>● E.g., a road map: what is the shortest path from Chapel Hill to Charlottesville?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a:extLst>
              <a:ext uri="{FF2B5EF4-FFF2-40B4-BE49-F238E27FC236}">
                <a16:creationId xmlns:a16="http://schemas.microsoft.com/office/drawing/2014/main" id="{181D24A9-C0BE-437E-9743-2FB726319A63}"/>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3B12795A-1379-47C5-B863-FCDEF595BB86}"/>
              </a:ext>
            </a:extLst>
          </p:cNvPr>
          <p:cNvSpPr>
            <a:spLocks noGrp="1"/>
          </p:cNvSpPr>
          <p:nvPr>
            <p:ph type="dt" sz="quarter" idx="10"/>
          </p:nvPr>
        </p:nvSpPr>
        <p:spPr/>
        <p:txBody>
          <a:bodyPr/>
          <a:lstStyle/>
          <a:p>
            <a:pPr>
              <a:defRPr/>
            </a:pPr>
            <a:fld id="{2E1D0B46-93B4-49F1-A232-A1300497FCC6}" type="datetime1">
              <a:rPr lang="en-US" smtClean="0"/>
              <a:t>12/8/2024</a:t>
            </a:fld>
            <a:endParaRPr lang="en-US"/>
          </a:p>
        </p:txBody>
      </p:sp>
      <p:sp>
        <p:nvSpPr>
          <p:cNvPr id="5" name="Footer Placeholder 4">
            <a:extLst>
              <a:ext uri="{FF2B5EF4-FFF2-40B4-BE49-F238E27FC236}">
                <a16:creationId xmlns:a16="http://schemas.microsoft.com/office/drawing/2014/main" id="{EC393C47-F8FF-49E9-A9D6-DC9095C169DA}"/>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B327DAF3-3A9A-484D-B456-F76DB774537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9EB928-4CFC-473B-896F-ACE206FCAB2A}" type="slidenum">
              <a:rPr lang="en-US" altLang="en-US">
                <a:solidFill>
                  <a:srgbClr val="898989"/>
                </a:solidFill>
                <a:latin typeface="Calibri" panose="020F0502020204030204" pitchFamily="34" charset="0"/>
              </a:rPr>
              <a:pPr eaLnBrk="1" hangingPunct="1"/>
              <a:t>76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4105693-3F1C-4ADD-9215-22445079E0F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6871" name="Picture 2" descr="E:\NIET\Project\xLogo11.png.pagespeed.ic.pydHLuCQEZ.png">
            <a:extLst>
              <a:ext uri="{FF2B5EF4-FFF2-40B4-BE49-F238E27FC236}">
                <a16:creationId xmlns:a16="http://schemas.microsoft.com/office/drawing/2014/main" id="{F9146C22-7D13-43EE-B74D-C92BD82B9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8">
            <a:extLst>
              <a:ext uri="{FF2B5EF4-FFF2-40B4-BE49-F238E27FC236}">
                <a16:creationId xmlns:a16="http://schemas.microsoft.com/office/drawing/2014/main" id="{2422292C-74C0-4046-BC39-F768FA6EF0D7}"/>
              </a:ext>
            </a:extLst>
          </p:cNvPr>
          <p:cNvSpPr>
            <a:spLocks noChangeArrowheads="1"/>
          </p:cNvSpPr>
          <p:nvPr/>
        </p:nvSpPr>
        <p:spPr bwMode="auto">
          <a:xfrm>
            <a:off x="533400" y="990600"/>
            <a:ext cx="8001000" cy="1758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2400" b="1" dirty="0">
                <a:latin typeface="Calibri" panose="020F0502020204030204" pitchFamily="34" charset="0"/>
              </a:rPr>
              <a:t>RELAX(u, v, w)</a:t>
            </a:r>
          </a:p>
          <a:p>
            <a:pPr eaLnBrk="1" hangingPunct="1">
              <a:lnSpc>
                <a:spcPct val="95000"/>
              </a:lnSpc>
            </a:pPr>
            <a:endParaRPr lang="en-US" altLang="en-US" sz="2400" b="1" dirty="0">
              <a:latin typeface="Calibri" panose="020F0502020204030204" pitchFamily="34" charset="0"/>
            </a:endParaRPr>
          </a:p>
          <a:p>
            <a:pPr eaLnBrk="1" hangingPunct="1">
              <a:lnSpc>
                <a:spcPct val="95000"/>
              </a:lnSpc>
              <a:buFont typeface="Calibri" panose="020F0502020204030204" pitchFamily="34" charset="0"/>
              <a:buAutoNum type="arabicPeriod"/>
            </a:pPr>
            <a:r>
              <a:rPr lang="en-US" altLang="en-US" sz="2200" dirty="0">
                <a:latin typeface="Calibri" panose="020F0502020204030204" pitchFamily="34" charset="0"/>
              </a:rPr>
              <a:t>If d[v] &gt; d[u] +w(u, v)</a:t>
            </a:r>
          </a:p>
          <a:p>
            <a:pPr eaLnBrk="1" hangingPunct="1">
              <a:lnSpc>
                <a:spcPct val="95000"/>
              </a:lnSpc>
              <a:buFont typeface="Calibri" panose="020F0502020204030204" pitchFamily="34" charset="0"/>
              <a:buAutoNum type="arabicPeriod"/>
            </a:pPr>
            <a:r>
              <a:rPr lang="en-US" altLang="en-US" sz="2200" dirty="0">
                <a:latin typeface="Calibri" panose="020F0502020204030204" pitchFamily="34" charset="0"/>
              </a:rPr>
              <a:t>   then d[v] </a:t>
            </a:r>
            <a:r>
              <a:rPr lang="en-US" altLang="en-US" sz="2200" dirty="0">
                <a:solidFill>
                  <a:srgbClr val="674EA7"/>
                </a:solidFill>
                <a:latin typeface="Constantia" panose="02030602050306030303" pitchFamily="18" charset="0"/>
              </a:rPr>
              <a:t>←</a:t>
            </a:r>
            <a:r>
              <a:rPr lang="en-US" altLang="en-US" sz="2200" dirty="0">
                <a:latin typeface="Calibri" panose="020F0502020204030204" pitchFamily="34" charset="0"/>
              </a:rPr>
              <a:t> d[u] +w(u, v)</a:t>
            </a:r>
          </a:p>
          <a:p>
            <a:pPr eaLnBrk="1" hangingPunct="1">
              <a:lnSpc>
                <a:spcPct val="95000"/>
              </a:lnSpc>
              <a:buFont typeface="Calibri" panose="020F0502020204030204" pitchFamily="34" charset="0"/>
              <a:buAutoNum type="arabicPeriod"/>
            </a:pPr>
            <a:r>
              <a:rPr lang="en-US" altLang="en-US" sz="2200" dirty="0">
                <a:latin typeface="Calibri" panose="020F0502020204030204" pitchFamily="34" charset="0"/>
              </a:rPr>
              <a:t>    π[v] </a:t>
            </a:r>
            <a:r>
              <a:rPr lang="en-US" altLang="en-US" sz="2200" dirty="0">
                <a:solidFill>
                  <a:srgbClr val="674EA7"/>
                </a:solidFill>
                <a:latin typeface="Constantia" panose="02030602050306030303" pitchFamily="18" charset="0"/>
              </a:rPr>
              <a:t>←</a:t>
            </a:r>
            <a:r>
              <a:rPr lang="en-US" altLang="en-US" sz="2200" dirty="0">
                <a:latin typeface="Calibri" panose="020F0502020204030204" pitchFamily="34" charset="0"/>
              </a:rPr>
              <a:t> u</a:t>
            </a:r>
          </a:p>
        </p:txBody>
      </p:sp>
      <p:sp>
        <p:nvSpPr>
          <p:cNvPr id="2" name="Rectangle 1">
            <a:extLst>
              <a:ext uri="{FF2B5EF4-FFF2-40B4-BE49-F238E27FC236}">
                <a16:creationId xmlns:a16="http://schemas.microsoft.com/office/drawing/2014/main" id="{3E667FBE-680B-476C-BF8F-D615128044CF}"/>
              </a:ext>
            </a:extLst>
          </p:cNvPr>
          <p:cNvSpPr/>
          <p:nvPr/>
        </p:nvSpPr>
        <p:spPr>
          <a:xfrm>
            <a:off x="683454" y="3200400"/>
            <a:ext cx="5260145" cy="2022092"/>
          </a:xfrm>
          <a:prstGeom prst="rect">
            <a:avLst/>
          </a:prstGeom>
        </p:spPr>
        <p:txBody>
          <a:bodyPr wrap="square">
            <a:spAutoFit/>
          </a:bodyPr>
          <a:lstStyle/>
          <a:p>
            <a:pPr>
              <a:lnSpc>
                <a:spcPct val="95000"/>
              </a:lnSpc>
            </a:pPr>
            <a:r>
              <a:rPr lang="en-US" altLang="en-US" sz="2200" b="1" dirty="0">
                <a:latin typeface="Calibri" panose="020F0502020204030204" pitchFamily="34" charset="0"/>
              </a:rPr>
              <a:t>Initialize Single Source(G, S)</a:t>
            </a:r>
          </a:p>
          <a:p>
            <a:pPr>
              <a:lnSpc>
                <a:spcPct val="95000"/>
              </a:lnSpc>
            </a:pPr>
            <a:endParaRPr lang="en-US" altLang="en-US" sz="2200" b="1" dirty="0">
              <a:latin typeface="Calibri" panose="020F0502020204030204" pitchFamily="34" charset="0"/>
            </a:endParaRPr>
          </a:p>
          <a:p>
            <a:pPr>
              <a:lnSpc>
                <a:spcPct val="95000"/>
              </a:lnSpc>
              <a:buFont typeface="Calibri" panose="020F0502020204030204" pitchFamily="34" charset="0"/>
              <a:buAutoNum type="arabicPeriod"/>
            </a:pPr>
            <a:r>
              <a:rPr lang="en-US" altLang="en-US" sz="2200" dirty="0">
                <a:latin typeface="Calibri" panose="020F0502020204030204" pitchFamily="34" charset="0"/>
              </a:rPr>
              <a:t>For each vertex v </a:t>
            </a:r>
            <a:r>
              <a:rPr lang="en-US" altLang="en-US" sz="2200" dirty="0">
                <a:solidFill>
                  <a:srgbClr val="674EA7"/>
                </a:solidFill>
                <a:latin typeface="Constantia" panose="02030602050306030303" pitchFamily="18" charset="0"/>
              </a:rPr>
              <a:t>∈ V[G]</a:t>
            </a:r>
            <a:endParaRPr lang="en-US" altLang="en-US" sz="2200" dirty="0">
              <a:latin typeface="Calibri" panose="020F0502020204030204" pitchFamily="34" charset="0"/>
            </a:endParaRPr>
          </a:p>
          <a:p>
            <a:pPr>
              <a:lnSpc>
                <a:spcPct val="95000"/>
              </a:lnSpc>
              <a:buFont typeface="Calibri" panose="020F0502020204030204" pitchFamily="34" charset="0"/>
              <a:buAutoNum type="arabicPeriod"/>
            </a:pPr>
            <a:r>
              <a:rPr lang="en-US" altLang="en-US" sz="2200" dirty="0">
                <a:latin typeface="Calibri" panose="020F0502020204030204" pitchFamily="34" charset="0"/>
              </a:rPr>
              <a:t> </a:t>
            </a:r>
            <a:r>
              <a:rPr lang="en-US" altLang="en-US" sz="2200" dirty="0">
                <a:solidFill>
                  <a:srgbClr val="674EA7"/>
                </a:solidFill>
                <a:latin typeface="Constantia" panose="02030602050306030303" pitchFamily="18" charset="0"/>
              </a:rPr>
              <a:t>do d[v] ←∞</a:t>
            </a:r>
            <a:endParaRPr lang="en-US" altLang="en-US" sz="2200" dirty="0">
              <a:latin typeface="Calibri" panose="020F0502020204030204" pitchFamily="34" charset="0"/>
            </a:endParaRPr>
          </a:p>
          <a:p>
            <a:pPr>
              <a:lnSpc>
                <a:spcPct val="95000"/>
              </a:lnSpc>
              <a:buFont typeface="Calibri" panose="020F0502020204030204" pitchFamily="34" charset="0"/>
              <a:buAutoNum type="arabicPeriod"/>
            </a:pPr>
            <a:r>
              <a:rPr lang="en-US" altLang="en-US" sz="2200" dirty="0">
                <a:latin typeface="Calibri" panose="020F0502020204030204" pitchFamily="34" charset="0"/>
              </a:rPr>
              <a:t>    π[v] </a:t>
            </a:r>
            <a:r>
              <a:rPr lang="en-US" altLang="en-US" sz="2200" dirty="0">
                <a:solidFill>
                  <a:srgbClr val="674EA7"/>
                </a:solidFill>
                <a:latin typeface="Constantia" panose="02030602050306030303" pitchFamily="18" charset="0"/>
              </a:rPr>
              <a:t>←</a:t>
            </a:r>
            <a:r>
              <a:rPr lang="en-US" altLang="en-US" sz="2200" dirty="0">
                <a:latin typeface="Calibri" panose="020F0502020204030204" pitchFamily="34" charset="0"/>
              </a:rPr>
              <a:t> NIL</a:t>
            </a:r>
          </a:p>
          <a:p>
            <a:pPr>
              <a:lnSpc>
                <a:spcPct val="95000"/>
              </a:lnSpc>
              <a:buFont typeface="Calibri" panose="020F0502020204030204" pitchFamily="34" charset="0"/>
              <a:buAutoNum type="arabicPeriod"/>
            </a:pPr>
            <a:r>
              <a:rPr lang="en-US" altLang="en-US" sz="2200" dirty="0">
                <a:solidFill>
                  <a:srgbClr val="674EA7"/>
                </a:solidFill>
                <a:latin typeface="Constantia" panose="02030602050306030303" pitchFamily="18" charset="0"/>
              </a:rPr>
              <a:t>d[s] ←0</a:t>
            </a:r>
            <a:endParaRPr lang="en-US" altLang="en-US" sz="2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7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1EF12256-645E-484D-B45E-BA4E3464157D}"/>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08A3201D-2282-4100-82A4-70AB7EAA848F}"/>
              </a:ext>
            </a:extLst>
          </p:cNvPr>
          <p:cNvSpPr>
            <a:spLocks noGrp="1"/>
          </p:cNvSpPr>
          <p:nvPr>
            <p:ph type="dt" sz="quarter" idx="10"/>
          </p:nvPr>
        </p:nvSpPr>
        <p:spPr/>
        <p:txBody>
          <a:bodyPr/>
          <a:lstStyle/>
          <a:p>
            <a:pPr>
              <a:defRPr/>
            </a:pPr>
            <a:fld id="{6CC1ACD3-2D87-452A-9CD5-D6FD8C1DB8B4}" type="datetime1">
              <a:rPr lang="en-US" smtClean="0"/>
              <a:t>12/8/2024</a:t>
            </a:fld>
            <a:endParaRPr lang="en-US"/>
          </a:p>
        </p:txBody>
      </p:sp>
      <p:sp>
        <p:nvSpPr>
          <p:cNvPr id="5" name="Footer Placeholder 4">
            <a:extLst>
              <a:ext uri="{FF2B5EF4-FFF2-40B4-BE49-F238E27FC236}">
                <a16:creationId xmlns:a16="http://schemas.microsoft.com/office/drawing/2014/main" id="{075CD02B-D69B-46F4-A1B9-A61F830EE25C}"/>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1FC8BC93-4D8D-4743-B8DF-6A7250B7D34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ACB548-1275-47EA-AA4F-5874D876BFB1}" type="slidenum">
              <a:rPr lang="en-US" altLang="en-US">
                <a:solidFill>
                  <a:srgbClr val="898989"/>
                </a:solidFill>
                <a:latin typeface="Calibri" panose="020F0502020204030204" pitchFamily="34" charset="0"/>
              </a:rPr>
              <a:pPr eaLnBrk="1" hangingPunct="1"/>
              <a:t>77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EE629E7-8586-445A-8A52-FF984699157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8919" name="Picture 2" descr="E:\NIET\Project\xLogo11.png.pagespeed.ic.pydHLuCQEZ.png">
            <a:extLst>
              <a:ext uri="{FF2B5EF4-FFF2-40B4-BE49-F238E27FC236}">
                <a16:creationId xmlns:a16="http://schemas.microsoft.com/office/drawing/2014/main" id="{93EA5F19-CE31-4146-B407-D17DCF77A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6477597B-5DF7-4586-AF61-46F103E9F9D7}"/>
              </a:ext>
            </a:extLst>
          </p:cNvPr>
          <p:cNvSpPr/>
          <p:nvPr/>
        </p:nvSpPr>
        <p:spPr>
          <a:xfrm>
            <a:off x="457200" y="990600"/>
            <a:ext cx="8077200" cy="3367076"/>
          </a:xfrm>
          <a:prstGeom prst="rect">
            <a:avLst/>
          </a:prstGeom>
        </p:spPr>
        <p:txBody>
          <a:bodyPr>
            <a:spAutoFit/>
          </a:bodyPr>
          <a:lstStyle/>
          <a:p>
            <a:pPr fontAlgn="auto">
              <a:lnSpc>
                <a:spcPct val="95000"/>
              </a:lnSpc>
              <a:spcAft>
                <a:spcPts val="0"/>
              </a:spcAft>
              <a:defRPr/>
            </a:pPr>
            <a:r>
              <a:rPr lang="en-US" sz="2400" b="1" dirty="0">
                <a:solidFill>
                  <a:srgbClr val="3B62AF"/>
                </a:solidFill>
                <a:latin typeface="+mj-lt"/>
                <a:cs typeface="+mn-cs"/>
              </a:rPr>
              <a:t>Dijkstra's (G, W, S)</a:t>
            </a:r>
          </a:p>
          <a:p>
            <a:pPr fontAlgn="auto">
              <a:lnSpc>
                <a:spcPct val="95000"/>
              </a:lnSpc>
              <a:spcAft>
                <a:spcPts val="0"/>
              </a:spcAft>
              <a:defRPr/>
            </a:pPr>
            <a:endParaRPr lang="en-US" sz="2400" b="1" dirty="0">
              <a:solidFill>
                <a:srgbClr val="3B62AF"/>
              </a:solidFill>
              <a:latin typeface="+mj-lt"/>
              <a:cs typeface="+mn-cs"/>
            </a:endParaRPr>
          </a:p>
          <a:p>
            <a:pPr marL="514350" indent="-514350" fontAlgn="auto">
              <a:lnSpc>
                <a:spcPct val="95000"/>
              </a:lnSpc>
              <a:spcAft>
                <a:spcPts val="0"/>
              </a:spcAft>
              <a:buFont typeface="+mj-lt"/>
              <a:buAutoNum type="arabicPeriod"/>
              <a:defRPr/>
            </a:pPr>
            <a:r>
              <a:rPr lang="en-US" sz="2200" b="1" dirty="0">
                <a:solidFill>
                  <a:srgbClr val="3B62AF"/>
                </a:solidFill>
                <a:latin typeface="Arial" charset="0"/>
                <a:cs typeface="+mn-cs"/>
              </a:rPr>
              <a:t> </a:t>
            </a:r>
            <a:r>
              <a:rPr lang="en-US" sz="2200" b="1" dirty="0">
                <a:latin typeface="+mn-lt"/>
                <a:cs typeface="+mn-cs"/>
              </a:rPr>
              <a:t>Initialize Single Source(G, S)</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S ←∅</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Q ←V[G]</a:t>
            </a:r>
          </a:p>
          <a:p>
            <a:pPr marL="514350" indent="-514350" fontAlgn="auto">
              <a:lnSpc>
                <a:spcPct val="95000"/>
              </a:lnSpc>
              <a:spcAft>
                <a:spcPts val="0"/>
              </a:spcAft>
              <a:buFont typeface="+mj-lt"/>
              <a:buAutoNum type="arabicPeriod"/>
              <a:defRPr/>
            </a:pPr>
            <a:r>
              <a:rPr lang="en-US" sz="2200" dirty="0">
                <a:solidFill>
                  <a:srgbClr val="444444"/>
                </a:solidFill>
                <a:latin typeface="Constantia" pitchFamily="18" charset="0"/>
                <a:cs typeface="+mn-cs"/>
              </a:rPr>
              <a:t>while </a:t>
            </a:r>
            <a:r>
              <a:rPr lang="en-US" sz="2200" dirty="0">
                <a:solidFill>
                  <a:srgbClr val="674EA7"/>
                </a:solidFill>
                <a:latin typeface="Constantia" pitchFamily="18" charset="0"/>
                <a:cs typeface="+mn-cs"/>
              </a:rPr>
              <a:t>Q ≠∅</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do  </a:t>
            </a:r>
            <a:r>
              <a:rPr lang="en-US" sz="2200" dirty="0">
                <a:solidFill>
                  <a:srgbClr val="674EA7"/>
                </a:solidFill>
                <a:latin typeface="Constantia" pitchFamily="18" charset="0"/>
                <a:cs typeface="+mn-cs"/>
              </a:rPr>
              <a:t> u ← </a:t>
            </a:r>
            <a:r>
              <a:rPr lang="en-US" sz="2200" dirty="0">
                <a:solidFill>
                  <a:srgbClr val="444444"/>
                </a:solidFill>
                <a:latin typeface="Constantia" pitchFamily="18" charset="0"/>
                <a:cs typeface="+mn-cs"/>
              </a:rPr>
              <a:t>EXTRACT-MIN</a:t>
            </a:r>
            <a:r>
              <a:rPr lang="en-US" sz="2200" dirty="0">
                <a:solidFill>
                  <a:srgbClr val="674EA7"/>
                </a:solidFill>
                <a:latin typeface="Constantia" pitchFamily="18" charset="0"/>
                <a:cs typeface="+mn-cs"/>
              </a:rPr>
              <a:t>(Q)</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S←S∪{u}</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a:t>
            </a:r>
            <a:r>
              <a:rPr lang="en-US" sz="2200" dirty="0">
                <a:solidFill>
                  <a:srgbClr val="444444"/>
                </a:solidFill>
                <a:latin typeface="Constantia" pitchFamily="18" charset="0"/>
                <a:cs typeface="+mn-cs"/>
              </a:rPr>
              <a:t>for each vertex all </a:t>
            </a:r>
            <a:r>
              <a:rPr lang="en-US" sz="2200" dirty="0">
                <a:solidFill>
                  <a:srgbClr val="674EA7"/>
                </a:solidFill>
                <a:latin typeface="Constantia" pitchFamily="18" charset="0"/>
                <a:cs typeface="+mn-cs"/>
              </a:rPr>
              <a:t>v ∈ adjacent[u]</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relax(u, v, w)	</a:t>
            </a:r>
            <a:endParaRPr lang="en-US" sz="3200" b="1" dirty="0">
              <a:solidFill>
                <a:srgbClr val="3B62AF"/>
              </a:solidFill>
              <a:latin typeface="Arial" charset="0"/>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a16="http://schemas.microsoft.com/office/drawing/2014/main" id="{09CC56FC-DED9-479E-B346-6423C24739E8}"/>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026C707C-A5F6-47DA-8AD6-AEF618AC48C2}"/>
              </a:ext>
            </a:extLst>
          </p:cNvPr>
          <p:cNvSpPr>
            <a:spLocks noGrp="1"/>
          </p:cNvSpPr>
          <p:nvPr>
            <p:ph type="dt" sz="quarter" idx="10"/>
          </p:nvPr>
        </p:nvSpPr>
        <p:spPr/>
        <p:txBody>
          <a:bodyPr/>
          <a:lstStyle/>
          <a:p>
            <a:pPr>
              <a:defRPr/>
            </a:pPr>
            <a:fld id="{F40985EF-6A31-4F3D-AE6E-0FB447CC4896}" type="datetime1">
              <a:rPr lang="en-US" smtClean="0"/>
              <a:t>12/8/2024</a:t>
            </a:fld>
            <a:endParaRPr lang="en-US"/>
          </a:p>
        </p:txBody>
      </p:sp>
      <p:sp>
        <p:nvSpPr>
          <p:cNvPr id="5" name="Footer Placeholder 4">
            <a:extLst>
              <a:ext uri="{FF2B5EF4-FFF2-40B4-BE49-F238E27FC236}">
                <a16:creationId xmlns:a16="http://schemas.microsoft.com/office/drawing/2014/main" id="{2B568043-35AE-4F48-957E-A3CC6D23C25E}"/>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C0F4E1F9-105F-4DD1-9C3E-520ECE06D07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2BC15CE-4535-4F7D-9E41-F17FDBEB95DA}" type="slidenum">
              <a:rPr lang="en-US" altLang="en-US">
                <a:solidFill>
                  <a:srgbClr val="898989"/>
                </a:solidFill>
                <a:latin typeface="Calibri" panose="020F0502020204030204" pitchFamily="34" charset="0"/>
              </a:rPr>
              <a:pPr eaLnBrk="1" hangingPunct="1"/>
              <a:t>78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6DFA41D-28A1-4479-9C82-3D78FA7E809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39943" name="Picture 2" descr="E:\NIET\Project\xLogo11.png.pagespeed.ic.pydHLuCQEZ.png">
            <a:extLst>
              <a:ext uri="{FF2B5EF4-FFF2-40B4-BE49-F238E27FC236}">
                <a16:creationId xmlns:a16="http://schemas.microsoft.com/office/drawing/2014/main" id="{2F39BC78-A7FC-4D91-BA1E-C2D8C73E4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DE269CCA-286D-45B6-9246-C6306106D991}"/>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39945" name="Picture 4">
            <a:extLst>
              <a:ext uri="{FF2B5EF4-FFF2-40B4-BE49-F238E27FC236}">
                <a16:creationId xmlns:a16="http://schemas.microsoft.com/office/drawing/2014/main" id="{20BB6D82-7A13-4842-8CF9-54B9B2D3B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1905000"/>
            <a:ext cx="80089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9945"/>
                                        </p:tgtEl>
                                        <p:attrNameLst>
                                          <p:attrName>style.visibility</p:attrName>
                                        </p:attrNameLst>
                                      </p:cBhvr>
                                      <p:to>
                                        <p:strVal val="visible"/>
                                      </p:to>
                                    </p:set>
                                    <p:animEffect transition="in" filter="barn(inVertical)">
                                      <p:cBhvr>
                                        <p:cTn id="7" dur="500"/>
                                        <p:tgtEl>
                                          <p:spTgt spid="39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id="{3DFAD9AE-C4E2-4948-9A4B-436B6234386C}"/>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0E8B1891-CBD9-4C8E-B1D8-43D5C65F6637}"/>
              </a:ext>
            </a:extLst>
          </p:cNvPr>
          <p:cNvSpPr>
            <a:spLocks noGrp="1"/>
          </p:cNvSpPr>
          <p:nvPr>
            <p:ph type="dt" sz="quarter" idx="10"/>
          </p:nvPr>
        </p:nvSpPr>
        <p:spPr/>
        <p:txBody>
          <a:bodyPr/>
          <a:lstStyle/>
          <a:p>
            <a:pPr>
              <a:defRPr/>
            </a:pPr>
            <a:fld id="{996737E2-23CC-46B1-8206-09EFA1522F02}" type="datetime1">
              <a:rPr lang="en-US" smtClean="0"/>
              <a:t>12/8/2024</a:t>
            </a:fld>
            <a:endParaRPr lang="en-US"/>
          </a:p>
        </p:txBody>
      </p:sp>
      <p:sp>
        <p:nvSpPr>
          <p:cNvPr id="5" name="Footer Placeholder 4">
            <a:extLst>
              <a:ext uri="{FF2B5EF4-FFF2-40B4-BE49-F238E27FC236}">
                <a16:creationId xmlns:a16="http://schemas.microsoft.com/office/drawing/2014/main" id="{1D45AAC7-DDEC-4204-99D2-18DA96868404}"/>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B67C2C1A-7C56-4269-AA60-2AA2E700990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CC2C8D2-F466-459B-9C1B-1E4C76B9A306}" type="slidenum">
              <a:rPr lang="en-US" altLang="en-US">
                <a:solidFill>
                  <a:srgbClr val="898989"/>
                </a:solidFill>
                <a:latin typeface="Calibri" panose="020F0502020204030204" pitchFamily="34" charset="0"/>
              </a:rPr>
              <a:pPr eaLnBrk="1" hangingPunct="1"/>
              <a:t>79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569304F-0223-4314-8F84-0B169607673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0967" name="Picture 2" descr="E:\NIET\Project\xLogo11.png.pagespeed.ic.pydHLuCQEZ.png">
            <a:extLst>
              <a:ext uri="{FF2B5EF4-FFF2-40B4-BE49-F238E27FC236}">
                <a16:creationId xmlns:a16="http://schemas.microsoft.com/office/drawing/2014/main" id="{55667F0A-BD60-4C61-98D9-2A93FAB73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AC8C8187-EE98-47EA-A796-609F61E932BA}"/>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0969" name="Picture 5">
            <a:extLst>
              <a:ext uri="{FF2B5EF4-FFF2-40B4-BE49-F238E27FC236}">
                <a16:creationId xmlns:a16="http://schemas.microsoft.com/office/drawing/2014/main" id="{CEC96984-0983-4DF2-945E-1C89A83CE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1752600"/>
            <a:ext cx="8102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69"/>
                                        </p:tgtEl>
                                        <p:attrNameLst>
                                          <p:attrName>style.visibility</p:attrName>
                                        </p:attrNameLst>
                                      </p:cBhvr>
                                      <p:to>
                                        <p:strVal val="visible"/>
                                      </p:to>
                                    </p:set>
                                    <p:animEffect transition="in" filter="barn(inVertical)">
                                      <p:cBhvr>
                                        <p:cTn id="7" dur="500"/>
                                        <p:tgtEl>
                                          <p:spTgt spid="40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1A4686-574C-465D-A0EC-B91DA08F6B4A}" type="datetime1">
              <a:rPr lang="en-US" smtClean="0"/>
              <a:t>12/8/2024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4815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Program 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id="{541E00FF-D043-46A6-B039-CD5B92081618}"/>
              </a:ext>
            </a:extLst>
          </p:cNvPr>
          <p:cNvSpPr/>
          <p:nvPr/>
        </p:nvSpPr>
        <p:spPr>
          <a:xfrm>
            <a:off x="838200" y="1107707"/>
            <a:ext cx="7772400" cy="457048"/>
          </a:xfrm>
          <a:prstGeom prst="rect">
            <a:avLst/>
          </a:prstGeom>
        </p:spPr>
        <p:txBody>
          <a:bodyPr wrap="square">
            <a:spAutoFit/>
          </a:bodyPr>
          <a:lstStyle/>
          <a:p>
            <a:pPr>
              <a:lnSpc>
                <a:spcPct val="115000"/>
              </a:lnSpc>
              <a:spcAft>
                <a:spcPts val="100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At the end of the semester, the student will be able: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9" name="Content Placeholder 8">
            <a:extLst>
              <a:ext uri="{FF2B5EF4-FFF2-40B4-BE49-F238E27FC236}">
                <a16:creationId xmlns:a16="http://schemas.microsoft.com/office/drawing/2014/main" id="{0975EA2E-9AA8-4F60-B278-BDBF39596728}"/>
              </a:ext>
            </a:extLst>
          </p:cNvPr>
          <p:cNvGraphicFramePr>
            <a:graphicFrameLocks noGrp="1"/>
          </p:cNvGraphicFramePr>
          <p:nvPr>
            <p:ph idx="4294967295"/>
            <p:extLst>
              <p:ext uri="{D42A27DB-BD31-4B8C-83A1-F6EECF244321}">
                <p14:modId xmlns:p14="http://schemas.microsoft.com/office/powerpoint/2010/main" val="1071842147"/>
              </p:ext>
            </p:extLst>
          </p:nvPr>
        </p:nvGraphicFramePr>
        <p:xfrm>
          <a:off x="838200" y="1676399"/>
          <a:ext cx="7620000" cy="4073888"/>
        </p:xfrm>
        <a:graphic>
          <a:graphicData uri="http://schemas.openxmlformats.org/drawingml/2006/table">
            <a:tbl>
              <a:tblPr firstRow="1" firstCol="1" bandRow="1">
                <a:tableStyleId>{5C22544A-7EE6-4342-B048-85BDC9FD1C3A}</a:tableStyleId>
              </a:tblPr>
              <a:tblGrid>
                <a:gridCol w="1426280">
                  <a:extLst>
                    <a:ext uri="{9D8B030D-6E8A-4147-A177-3AD203B41FA5}">
                      <a16:colId xmlns:a16="http://schemas.microsoft.com/office/drawing/2014/main" val="730212534"/>
                    </a:ext>
                  </a:extLst>
                </a:gridCol>
                <a:gridCol w="6193720">
                  <a:extLst>
                    <a:ext uri="{9D8B030D-6E8A-4147-A177-3AD203B41FA5}">
                      <a16:colId xmlns:a16="http://schemas.microsoft.com/office/drawing/2014/main" val="3901585434"/>
                    </a:ext>
                  </a:extLst>
                </a:gridCol>
              </a:tblGrid>
              <a:tr h="313376">
                <a:tc>
                  <a:txBody>
                    <a:bodyPr/>
                    <a:lstStyle/>
                    <a:p>
                      <a:pPr>
                        <a:lnSpc>
                          <a:spcPct val="107000"/>
                        </a:lnSpc>
                        <a:spcAft>
                          <a:spcPts val="0"/>
                        </a:spcAft>
                      </a:pPr>
                      <a:r>
                        <a:rPr lang="en-IN" sz="1400">
                          <a:effectLst/>
                        </a:rPr>
                        <a:t>POs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Graduates will be able to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7662473"/>
                  </a:ext>
                </a:extLst>
              </a:tr>
              <a:tr h="313376">
                <a:tc>
                  <a:txBody>
                    <a:bodyPr/>
                    <a:lstStyle/>
                    <a:p>
                      <a:pPr>
                        <a:lnSpc>
                          <a:spcPct val="107000"/>
                        </a:lnSpc>
                        <a:spcAft>
                          <a:spcPts val="0"/>
                        </a:spcAft>
                      </a:pPr>
                      <a:r>
                        <a:rPr lang="en-IN" sz="1400">
                          <a:effectLst/>
                        </a:rPr>
                        <a:t>PO1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Knowledge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6962074"/>
                  </a:ext>
                </a:extLst>
              </a:tr>
              <a:tr h="313376">
                <a:tc>
                  <a:txBody>
                    <a:bodyPr/>
                    <a:lstStyle/>
                    <a:p>
                      <a:pPr>
                        <a:lnSpc>
                          <a:spcPct val="107000"/>
                        </a:lnSpc>
                        <a:spcAft>
                          <a:spcPts val="0"/>
                        </a:spcAft>
                      </a:pPr>
                      <a:r>
                        <a:rPr lang="en-IN" sz="1400">
                          <a:effectLst/>
                        </a:rPr>
                        <a:t>PO2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Problem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383004"/>
                  </a:ext>
                </a:extLst>
              </a:tr>
              <a:tr h="313376">
                <a:tc>
                  <a:txBody>
                    <a:bodyPr/>
                    <a:lstStyle/>
                    <a:p>
                      <a:pPr>
                        <a:lnSpc>
                          <a:spcPct val="107000"/>
                        </a:lnSpc>
                        <a:spcAft>
                          <a:spcPts val="0"/>
                        </a:spcAft>
                      </a:pPr>
                      <a:r>
                        <a:rPr lang="en-IN" sz="1400">
                          <a:effectLst/>
                        </a:rPr>
                        <a:t>PO3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Design &amp; Development of solutions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302825"/>
                  </a:ext>
                </a:extLst>
              </a:tr>
              <a:tr h="313376">
                <a:tc>
                  <a:txBody>
                    <a:bodyPr/>
                    <a:lstStyle/>
                    <a:p>
                      <a:pPr>
                        <a:lnSpc>
                          <a:spcPct val="107000"/>
                        </a:lnSpc>
                        <a:spcAft>
                          <a:spcPts val="0"/>
                        </a:spcAft>
                      </a:pPr>
                      <a:r>
                        <a:rPr lang="en-IN" sz="1400">
                          <a:effectLst/>
                        </a:rPr>
                        <a:t>PO4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Conduct Investigation of complex problems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1366988"/>
                  </a:ext>
                </a:extLst>
              </a:tr>
              <a:tr h="313376">
                <a:tc>
                  <a:txBody>
                    <a:bodyPr/>
                    <a:lstStyle/>
                    <a:p>
                      <a:pPr>
                        <a:lnSpc>
                          <a:spcPct val="107000"/>
                        </a:lnSpc>
                        <a:spcAft>
                          <a:spcPts val="0"/>
                        </a:spcAft>
                      </a:pPr>
                      <a:r>
                        <a:rPr lang="en-IN" sz="1400">
                          <a:effectLst/>
                        </a:rPr>
                        <a:t>PO5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Modern Tool Usage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4335665"/>
                  </a:ext>
                </a:extLst>
              </a:tr>
              <a:tr h="313376">
                <a:tc>
                  <a:txBody>
                    <a:bodyPr/>
                    <a:lstStyle/>
                    <a:p>
                      <a:pPr>
                        <a:lnSpc>
                          <a:spcPct val="107000"/>
                        </a:lnSpc>
                        <a:spcAft>
                          <a:spcPts val="0"/>
                        </a:spcAft>
                      </a:pPr>
                      <a:r>
                        <a:rPr lang="en-IN" sz="1400">
                          <a:effectLst/>
                        </a:rPr>
                        <a:t>PO6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The Engineer and Society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6071200"/>
                  </a:ext>
                </a:extLst>
              </a:tr>
              <a:tr h="313376">
                <a:tc>
                  <a:txBody>
                    <a:bodyPr/>
                    <a:lstStyle/>
                    <a:p>
                      <a:pPr>
                        <a:lnSpc>
                          <a:spcPct val="107000"/>
                        </a:lnSpc>
                        <a:spcAft>
                          <a:spcPts val="0"/>
                        </a:spcAft>
                      </a:pPr>
                      <a:r>
                        <a:rPr lang="en-IN" sz="1400">
                          <a:effectLst/>
                        </a:rPr>
                        <a:t>PO7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Environment and sustainability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7868391"/>
                  </a:ext>
                </a:extLst>
              </a:tr>
              <a:tr h="313376">
                <a:tc>
                  <a:txBody>
                    <a:bodyPr/>
                    <a:lstStyle/>
                    <a:p>
                      <a:pPr>
                        <a:lnSpc>
                          <a:spcPct val="107000"/>
                        </a:lnSpc>
                        <a:spcAft>
                          <a:spcPts val="0"/>
                        </a:spcAft>
                      </a:pPr>
                      <a:r>
                        <a:rPr lang="en-IN" sz="1400">
                          <a:effectLst/>
                        </a:rPr>
                        <a:t>PO8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Ethics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099741"/>
                  </a:ext>
                </a:extLst>
              </a:tr>
              <a:tr h="313376">
                <a:tc>
                  <a:txBody>
                    <a:bodyPr/>
                    <a:lstStyle/>
                    <a:p>
                      <a:pPr>
                        <a:lnSpc>
                          <a:spcPct val="107000"/>
                        </a:lnSpc>
                        <a:spcAft>
                          <a:spcPts val="0"/>
                        </a:spcAft>
                      </a:pPr>
                      <a:r>
                        <a:rPr lang="en-IN" sz="1400">
                          <a:effectLst/>
                        </a:rPr>
                        <a:t>PO9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Individual &amp; Team work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395007"/>
                  </a:ext>
                </a:extLst>
              </a:tr>
              <a:tr h="313376">
                <a:tc>
                  <a:txBody>
                    <a:bodyPr/>
                    <a:lstStyle/>
                    <a:p>
                      <a:pPr>
                        <a:lnSpc>
                          <a:spcPct val="107000"/>
                        </a:lnSpc>
                        <a:spcAft>
                          <a:spcPts val="0"/>
                        </a:spcAft>
                      </a:pPr>
                      <a:r>
                        <a:rPr lang="en-IN" sz="1400">
                          <a:effectLst/>
                        </a:rPr>
                        <a:t>PO10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Communication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1081910"/>
                  </a:ext>
                </a:extLst>
              </a:tr>
              <a:tr h="313376">
                <a:tc>
                  <a:txBody>
                    <a:bodyPr/>
                    <a:lstStyle/>
                    <a:p>
                      <a:pPr>
                        <a:lnSpc>
                          <a:spcPct val="107000"/>
                        </a:lnSpc>
                        <a:spcAft>
                          <a:spcPts val="0"/>
                        </a:spcAft>
                      </a:pPr>
                      <a:r>
                        <a:rPr lang="en-IN" sz="1400">
                          <a:effectLst/>
                        </a:rPr>
                        <a:t>PO11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Project management and Finance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1012516"/>
                  </a:ext>
                </a:extLst>
              </a:tr>
              <a:tr h="313376">
                <a:tc>
                  <a:txBody>
                    <a:bodyPr/>
                    <a:lstStyle/>
                    <a:p>
                      <a:pPr>
                        <a:lnSpc>
                          <a:spcPct val="107000"/>
                        </a:lnSpc>
                        <a:spcAft>
                          <a:spcPts val="0"/>
                        </a:spcAft>
                      </a:pPr>
                      <a:r>
                        <a:rPr lang="en-IN" sz="1400">
                          <a:effectLst/>
                        </a:rPr>
                        <a:t>PO12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Life Long Learning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9303712"/>
                  </a:ext>
                </a:extLst>
              </a:tr>
            </a:tbl>
          </a:graphicData>
        </a:graphic>
      </p:graphicFrame>
    </p:spTree>
    <p:extLst>
      <p:ext uri="{BB962C8B-B14F-4D97-AF65-F5344CB8AC3E}">
        <p14:creationId xmlns:p14="http://schemas.microsoft.com/office/powerpoint/2010/main" val="15440882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F9223C02-ECA7-4058-A7E9-82AA31FEF058}"/>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F963AE48-61F1-4E49-A092-6156E1FFAB4B}"/>
              </a:ext>
            </a:extLst>
          </p:cNvPr>
          <p:cNvSpPr>
            <a:spLocks noGrp="1"/>
          </p:cNvSpPr>
          <p:nvPr>
            <p:ph type="dt" sz="quarter" idx="10"/>
          </p:nvPr>
        </p:nvSpPr>
        <p:spPr/>
        <p:txBody>
          <a:bodyPr/>
          <a:lstStyle/>
          <a:p>
            <a:pPr>
              <a:defRPr/>
            </a:pPr>
            <a:fld id="{882A325B-9AB6-4FD4-A1A6-F939E6EDADC7}" type="datetime1">
              <a:rPr lang="en-US" smtClean="0"/>
              <a:t>12/8/2024</a:t>
            </a:fld>
            <a:endParaRPr lang="en-US"/>
          </a:p>
        </p:txBody>
      </p:sp>
      <p:sp>
        <p:nvSpPr>
          <p:cNvPr id="5" name="Footer Placeholder 4">
            <a:extLst>
              <a:ext uri="{FF2B5EF4-FFF2-40B4-BE49-F238E27FC236}">
                <a16:creationId xmlns:a16="http://schemas.microsoft.com/office/drawing/2014/main" id="{82226937-367A-42D3-BA81-573CE0AF1A2B}"/>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A4E21080-CBED-4D57-A3ED-31BF272389C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9066112-0C1C-4F1B-B9B5-5D5EE1D09E91}" type="slidenum">
              <a:rPr lang="en-US" altLang="en-US">
                <a:solidFill>
                  <a:srgbClr val="898989"/>
                </a:solidFill>
                <a:latin typeface="Calibri" panose="020F0502020204030204" pitchFamily="34" charset="0"/>
              </a:rPr>
              <a:pPr eaLnBrk="1" hangingPunct="1"/>
              <a:t>80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8E4F6C6-B25B-4856-AEF1-79A5F3BC0CA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1991" name="Picture 2" descr="E:\NIET\Project\xLogo11.png.pagespeed.ic.pydHLuCQEZ.png">
            <a:extLst>
              <a:ext uri="{FF2B5EF4-FFF2-40B4-BE49-F238E27FC236}">
                <a16:creationId xmlns:a16="http://schemas.microsoft.com/office/drawing/2014/main" id="{49E2D8EF-843F-42F1-BC77-4228A058F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B939359D-EE55-44AE-AD75-3BB4E6FD91A2}"/>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1993" name="Picture 5">
            <a:extLst>
              <a:ext uri="{FF2B5EF4-FFF2-40B4-BE49-F238E27FC236}">
                <a16:creationId xmlns:a16="http://schemas.microsoft.com/office/drawing/2014/main" id="{19CF9E42-37CE-478A-B688-BB1192036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 y="1905000"/>
            <a:ext cx="82629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993"/>
                                        </p:tgtEl>
                                        <p:attrNameLst>
                                          <p:attrName>style.visibility</p:attrName>
                                        </p:attrNameLst>
                                      </p:cBhvr>
                                      <p:to>
                                        <p:strVal val="visible"/>
                                      </p:to>
                                    </p:set>
                                    <p:animEffect transition="in" filter="barn(inVertical)">
                                      <p:cBhvr>
                                        <p:cTn id="7" dur="500"/>
                                        <p:tgtEl>
                                          <p:spTgt spid="41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a:extLst>
              <a:ext uri="{FF2B5EF4-FFF2-40B4-BE49-F238E27FC236}">
                <a16:creationId xmlns:a16="http://schemas.microsoft.com/office/drawing/2014/main" id="{D08C5FFE-3DEE-47DA-ABEF-D4598A0D0B2A}"/>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sz="2400" dirty="0"/>
              <a:t>				</a:t>
            </a:r>
          </a:p>
          <a:p>
            <a:pPr algn="just" eaLnBrk="1" hangingPunct="1"/>
            <a:endParaRPr lang="en-US" altLang="en-US" dirty="0"/>
          </a:p>
        </p:txBody>
      </p:sp>
      <p:sp>
        <p:nvSpPr>
          <p:cNvPr id="4" name="Date Placeholder 3">
            <a:extLst>
              <a:ext uri="{FF2B5EF4-FFF2-40B4-BE49-F238E27FC236}">
                <a16:creationId xmlns:a16="http://schemas.microsoft.com/office/drawing/2014/main" id="{D4ACEBC3-7128-48E3-B47A-3CC6CBFCBA90}"/>
              </a:ext>
            </a:extLst>
          </p:cNvPr>
          <p:cNvSpPr>
            <a:spLocks noGrp="1"/>
          </p:cNvSpPr>
          <p:nvPr>
            <p:ph type="dt" sz="quarter" idx="10"/>
          </p:nvPr>
        </p:nvSpPr>
        <p:spPr/>
        <p:txBody>
          <a:bodyPr/>
          <a:lstStyle/>
          <a:p>
            <a:pPr>
              <a:defRPr/>
            </a:pPr>
            <a:fld id="{CAC3E117-7DD1-48F9-AA19-3B3D63F2E5C4}" type="datetime1">
              <a:rPr lang="en-US" smtClean="0"/>
              <a:t>12/8/2024</a:t>
            </a:fld>
            <a:endParaRPr lang="en-US"/>
          </a:p>
        </p:txBody>
      </p:sp>
      <p:sp>
        <p:nvSpPr>
          <p:cNvPr id="5" name="Footer Placeholder 4">
            <a:extLst>
              <a:ext uri="{FF2B5EF4-FFF2-40B4-BE49-F238E27FC236}">
                <a16:creationId xmlns:a16="http://schemas.microsoft.com/office/drawing/2014/main" id="{58548C7B-A7E8-44CB-AA58-D0EA937CCF56}"/>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BD86FA25-ED23-4F72-B7A6-6D7514C0E40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D56C82D-E00F-4485-BCF5-CAB63357DCFA}" type="slidenum">
              <a:rPr lang="en-US" altLang="en-US">
                <a:solidFill>
                  <a:srgbClr val="898989"/>
                </a:solidFill>
                <a:latin typeface="Calibri" panose="020F0502020204030204" pitchFamily="34" charset="0"/>
              </a:rPr>
              <a:pPr eaLnBrk="1" hangingPunct="1"/>
              <a:t>81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A1F28B3-9DDF-453B-8003-8F0B8F10A02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3015" name="Picture 2" descr="E:\NIET\Project\xLogo11.png.pagespeed.ic.pydHLuCQEZ.png">
            <a:extLst>
              <a:ext uri="{FF2B5EF4-FFF2-40B4-BE49-F238E27FC236}">
                <a16:creationId xmlns:a16="http://schemas.microsoft.com/office/drawing/2014/main" id="{B47A2FE3-E6F0-4877-982C-597A56084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87211DEB-A1C9-48DF-8122-E8331F7AE61B}"/>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3017" name="Picture 5">
            <a:extLst>
              <a:ext uri="{FF2B5EF4-FFF2-40B4-BE49-F238E27FC236}">
                <a16:creationId xmlns:a16="http://schemas.microsoft.com/office/drawing/2014/main" id="{F85B3746-92BA-45AF-BD90-6C3556C9E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 y="1676400"/>
            <a:ext cx="8331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3017"/>
                                        </p:tgtEl>
                                        <p:attrNameLst>
                                          <p:attrName>style.visibility</p:attrName>
                                        </p:attrNameLst>
                                      </p:cBhvr>
                                      <p:to>
                                        <p:strVal val="visible"/>
                                      </p:to>
                                    </p:set>
                                    <p:animEffect transition="in" filter="barn(inVertical)">
                                      <p:cBhvr>
                                        <p:cTn id="7" dur="5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a:extLst>
              <a:ext uri="{FF2B5EF4-FFF2-40B4-BE49-F238E27FC236}">
                <a16:creationId xmlns:a16="http://schemas.microsoft.com/office/drawing/2014/main" id="{41150219-7811-42C4-812A-00E7B027A7CD}"/>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835832C3-2847-4269-BA9B-4DA76727877A}"/>
              </a:ext>
            </a:extLst>
          </p:cNvPr>
          <p:cNvSpPr>
            <a:spLocks noGrp="1"/>
          </p:cNvSpPr>
          <p:nvPr>
            <p:ph type="dt" sz="quarter" idx="10"/>
          </p:nvPr>
        </p:nvSpPr>
        <p:spPr/>
        <p:txBody>
          <a:bodyPr/>
          <a:lstStyle/>
          <a:p>
            <a:pPr>
              <a:defRPr/>
            </a:pPr>
            <a:fld id="{E6AD40B7-CC05-4F0A-BA68-F171F7DA409A}" type="datetime1">
              <a:rPr lang="en-US" smtClean="0"/>
              <a:t>12/8/2024</a:t>
            </a:fld>
            <a:endParaRPr lang="en-US"/>
          </a:p>
        </p:txBody>
      </p:sp>
      <p:sp>
        <p:nvSpPr>
          <p:cNvPr id="5" name="Footer Placeholder 4">
            <a:extLst>
              <a:ext uri="{FF2B5EF4-FFF2-40B4-BE49-F238E27FC236}">
                <a16:creationId xmlns:a16="http://schemas.microsoft.com/office/drawing/2014/main" id="{5608C03D-DC27-4DAA-B9E0-E1130551DC9A}"/>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5608C994-33A1-4C39-8F92-3C3955DA7DA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358454D-328B-4631-99C9-80581C6173B0}" type="slidenum">
              <a:rPr lang="en-US" altLang="en-US">
                <a:solidFill>
                  <a:srgbClr val="898989"/>
                </a:solidFill>
                <a:latin typeface="Calibri" panose="020F0502020204030204" pitchFamily="34" charset="0"/>
              </a:rPr>
              <a:pPr eaLnBrk="1" hangingPunct="1"/>
              <a:t>82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5B5103C-6FC5-43B1-BB4A-CE0D34C6D0E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4039" name="Picture 2" descr="E:\NIET\Project\xLogo11.png.pagespeed.ic.pydHLuCQEZ.png">
            <a:extLst>
              <a:ext uri="{FF2B5EF4-FFF2-40B4-BE49-F238E27FC236}">
                <a16:creationId xmlns:a16="http://schemas.microsoft.com/office/drawing/2014/main" id="{60680ECF-6583-4BD7-8BC5-902605F99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716BF184-831E-4747-8699-EEDB2803375C}"/>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4041" name="Picture 5">
            <a:extLst>
              <a:ext uri="{FF2B5EF4-FFF2-40B4-BE49-F238E27FC236}">
                <a16:creationId xmlns:a16="http://schemas.microsoft.com/office/drawing/2014/main" id="{AAB04DD9-75BF-4B43-83C2-38BBF7522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676400"/>
            <a:ext cx="79962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4041"/>
                                        </p:tgtEl>
                                        <p:attrNameLst>
                                          <p:attrName>style.visibility</p:attrName>
                                        </p:attrNameLst>
                                      </p:cBhvr>
                                      <p:to>
                                        <p:strVal val="visible"/>
                                      </p:to>
                                    </p:set>
                                    <p:animEffect transition="in" filter="barn(inVertical)">
                                      <p:cBhvr>
                                        <p:cTn id="7" dur="500"/>
                                        <p:tgtEl>
                                          <p:spTgt spid="44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04E91234-5B58-447B-82DB-DE18AD8D79C2}"/>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D664A3A9-0F23-425F-A6D8-9960E2C382AF}"/>
              </a:ext>
            </a:extLst>
          </p:cNvPr>
          <p:cNvSpPr>
            <a:spLocks noGrp="1"/>
          </p:cNvSpPr>
          <p:nvPr>
            <p:ph type="dt" sz="quarter" idx="10"/>
          </p:nvPr>
        </p:nvSpPr>
        <p:spPr/>
        <p:txBody>
          <a:bodyPr/>
          <a:lstStyle/>
          <a:p>
            <a:pPr>
              <a:defRPr/>
            </a:pPr>
            <a:fld id="{E5BE227B-B799-4CEF-8779-DD7FD8605E11}" type="datetime1">
              <a:rPr lang="en-US" smtClean="0"/>
              <a:t>12/8/2024</a:t>
            </a:fld>
            <a:endParaRPr lang="en-US"/>
          </a:p>
        </p:txBody>
      </p:sp>
      <p:sp>
        <p:nvSpPr>
          <p:cNvPr id="5" name="Footer Placeholder 4">
            <a:extLst>
              <a:ext uri="{FF2B5EF4-FFF2-40B4-BE49-F238E27FC236}">
                <a16:creationId xmlns:a16="http://schemas.microsoft.com/office/drawing/2014/main" id="{313579FA-006A-448D-9EFB-C58406338055}"/>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113F3E90-9830-46D3-8CB3-BB0C7A34ACB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905AF1F-2967-40B1-824E-BE54B69669DA}" type="slidenum">
              <a:rPr lang="en-US" altLang="en-US">
                <a:solidFill>
                  <a:srgbClr val="898989"/>
                </a:solidFill>
                <a:latin typeface="Calibri" panose="020F0502020204030204" pitchFamily="34" charset="0"/>
              </a:rPr>
              <a:pPr eaLnBrk="1" hangingPunct="1"/>
              <a:t>83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53D25B-706B-4E34-A573-24AD2FB009C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5063" name="Picture 2" descr="E:\NIET\Project\xLogo11.png.pagespeed.ic.pydHLuCQEZ.png">
            <a:extLst>
              <a:ext uri="{FF2B5EF4-FFF2-40B4-BE49-F238E27FC236}">
                <a16:creationId xmlns:a16="http://schemas.microsoft.com/office/drawing/2014/main" id="{A6BA7058-CEFA-4DF7-A45D-6818CC19A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B630B9B3-93DD-4CF1-A0B7-8C2A566EA0E3}"/>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5065" name="Picture 5">
            <a:extLst>
              <a:ext uri="{FF2B5EF4-FFF2-40B4-BE49-F238E27FC236}">
                <a16:creationId xmlns:a16="http://schemas.microsoft.com/office/drawing/2014/main" id="{693112AD-41D1-44A6-9EC7-32BA8391E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752600"/>
            <a:ext cx="82740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5065"/>
                                        </p:tgtEl>
                                        <p:attrNameLst>
                                          <p:attrName>style.visibility</p:attrName>
                                        </p:attrNameLst>
                                      </p:cBhvr>
                                      <p:to>
                                        <p:strVal val="visible"/>
                                      </p:to>
                                    </p:set>
                                    <p:animEffect transition="in" filter="barn(inVertical)">
                                      <p:cBhvr>
                                        <p:cTn id="7" dur="500"/>
                                        <p:tgtEl>
                                          <p:spTgt spid="4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a16="http://schemas.microsoft.com/office/drawing/2014/main" id="{F1ACE980-DA8C-47F6-8F16-2DFC8E6C8E88}"/>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49E36AEC-DC46-4FF2-96E4-C7D8139DCCDE}"/>
              </a:ext>
            </a:extLst>
          </p:cNvPr>
          <p:cNvSpPr>
            <a:spLocks noGrp="1"/>
          </p:cNvSpPr>
          <p:nvPr>
            <p:ph type="dt" sz="quarter" idx="10"/>
          </p:nvPr>
        </p:nvSpPr>
        <p:spPr/>
        <p:txBody>
          <a:bodyPr/>
          <a:lstStyle/>
          <a:p>
            <a:pPr>
              <a:defRPr/>
            </a:pPr>
            <a:fld id="{B2536080-E404-4DBC-97FE-9FBE11A7B16F}" type="datetime1">
              <a:rPr lang="en-US" smtClean="0"/>
              <a:t>12/8/2024</a:t>
            </a:fld>
            <a:endParaRPr lang="en-US"/>
          </a:p>
        </p:txBody>
      </p:sp>
      <p:sp>
        <p:nvSpPr>
          <p:cNvPr id="5" name="Footer Placeholder 4">
            <a:extLst>
              <a:ext uri="{FF2B5EF4-FFF2-40B4-BE49-F238E27FC236}">
                <a16:creationId xmlns:a16="http://schemas.microsoft.com/office/drawing/2014/main" id="{1852FBF4-7D53-48A4-9E12-69123914BBE6}"/>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E68CE4F0-BFD9-4655-8D9F-43212BEAF62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F846AC-49C1-4C2F-B094-C83FC2F48F1A}" type="slidenum">
              <a:rPr lang="en-US" altLang="en-US">
                <a:solidFill>
                  <a:srgbClr val="898989"/>
                </a:solidFill>
                <a:latin typeface="Calibri" panose="020F0502020204030204" pitchFamily="34" charset="0"/>
              </a:rPr>
              <a:pPr eaLnBrk="1" hangingPunct="1"/>
              <a:t>84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3571277-3BBF-4F03-B5EF-0E9DF40EE9C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6087" name="Picture 2" descr="E:\NIET\Project\xLogo11.png.pagespeed.ic.pydHLuCQEZ.png">
            <a:extLst>
              <a:ext uri="{FF2B5EF4-FFF2-40B4-BE49-F238E27FC236}">
                <a16:creationId xmlns:a16="http://schemas.microsoft.com/office/drawing/2014/main" id="{E53518C8-BF01-4DED-A13F-C4091F474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BB2D8CB-CD6E-41E8-9C8D-2A92472DD337}"/>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6089" name="Picture 5">
            <a:extLst>
              <a:ext uri="{FF2B5EF4-FFF2-40B4-BE49-F238E27FC236}">
                <a16:creationId xmlns:a16="http://schemas.microsoft.com/office/drawing/2014/main" id="{E1CB0446-45D8-4A95-A897-DC7E9C1DF9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1905000"/>
            <a:ext cx="791368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6089"/>
                                        </p:tgtEl>
                                        <p:attrNameLst>
                                          <p:attrName>style.visibility</p:attrName>
                                        </p:attrNameLst>
                                      </p:cBhvr>
                                      <p:to>
                                        <p:strVal val="visible"/>
                                      </p:to>
                                    </p:set>
                                    <p:animEffect transition="in" filter="barn(inVertical)">
                                      <p:cBhvr>
                                        <p:cTn id="7" dur="500"/>
                                        <p:tgtEl>
                                          <p:spTgt spid="46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a:extLst>
              <a:ext uri="{FF2B5EF4-FFF2-40B4-BE49-F238E27FC236}">
                <a16:creationId xmlns:a16="http://schemas.microsoft.com/office/drawing/2014/main" id="{D6F70FFE-07FA-4E47-8293-487D58749F8E}"/>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90C3DB0B-4B37-4428-87A2-D7F0FC6C38C9}"/>
              </a:ext>
            </a:extLst>
          </p:cNvPr>
          <p:cNvSpPr>
            <a:spLocks noGrp="1"/>
          </p:cNvSpPr>
          <p:nvPr>
            <p:ph type="dt" sz="quarter" idx="10"/>
          </p:nvPr>
        </p:nvSpPr>
        <p:spPr/>
        <p:txBody>
          <a:bodyPr/>
          <a:lstStyle/>
          <a:p>
            <a:pPr>
              <a:defRPr/>
            </a:pPr>
            <a:fld id="{C776E220-4842-4E5D-BB27-98994B85DA59}" type="datetime1">
              <a:rPr lang="en-US" smtClean="0"/>
              <a:t>12/8/2024</a:t>
            </a:fld>
            <a:endParaRPr lang="en-US"/>
          </a:p>
        </p:txBody>
      </p:sp>
      <p:sp>
        <p:nvSpPr>
          <p:cNvPr id="5" name="Footer Placeholder 4">
            <a:extLst>
              <a:ext uri="{FF2B5EF4-FFF2-40B4-BE49-F238E27FC236}">
                <a16:creationId xmlns:a16="http://schemas.microsoft.com/office/drawing/2014/main" id="{A928970B-FDF5-40DD-8423-C9D19BDA316A}"/>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D956B762-472B-4066-8919-0AF44241881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B274F4D-CE52-4603-B989-4B321D201D88}" type="slidenum">
              <a:rPr lang="en-US" altLang="en-US">
                <a:solidFill>
                  <a:srgbClr val="898989"/>
                </a:solidFill>
                <a:latin typeface="Calibri" panose="020F0502020204030204" pitchFamily="34" charset="0"/>
              </a:rPr>
              <a:pPr eaLnBrk="1" hangingPunct="1"/>
              <a:t>85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1398896-623D-441A-A0E9-DB49B11FF0B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7111" name="Picture 2" descr="E:\NIET\Project\xLogo11.png.pagespeed.ic.pydHLuCQEZ.png">
            <a:extLst>
              <a:ext uri="{FF2B5EF4-FFF2-40B4-BE49-F238E27FC236}">
                <a16:creationId xmlns:a16="http://schemas.microsoft.com/office/drawing/2014/main" id="{EBB0FEC6-F2AB-4D13-8CD5-639124700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958EDC8D-63CA-43A3-AD0B-3E884B5AC2BC}"/>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7113" name="Picture 5">
            <a:extLst>
              <a:ext uri="{FF2B5EF4-FFF2-40B4-BE49-F238E27FC236}">
                <a16:creationId xmlns:a16="http://schemas.microsoft.com/office/drawing/2014/main" id="{B66A54DF-407B-4E11-9B77-F8D948F6E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1752600"/>
            <a:ext cx="81803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7113"/>
                                        </p:tgtEl>
                                        <p:attrNameLst>
                                          <p:attrName>style.visibility</p:attrName>
                                        </p:attrNameLst>
                                      </p:cBhvr>
                                      <p:to>
                                        <p:strVal val="visible"/>
                                      </p:to>
                                    </p:set>
                                    <p:animEffect transition="in" filter="barn(inVertical)">
                                      <p:cBhvr>
                                        <p:cTn id="7" dur="500"/>
                                        <p:tgtEl>
                                          <p:spTgt spid="47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a:extLst>
              <a:ext uri="{FF2B5EF4-FFF2-40B4-BE49-F238E27FC236}">
                <a16:creationId xmlns:a16="http://schemas.microsoft.com/office/drawing/2014/main" id="{FC56AA64-C60B-4B70-B85E-B50882AD81D2}"/>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BB07BA00-8B8A-4DCA-98C4-7A979462CB82}"/>
              </a:ext>
            </a:extLst>
          </p:cNvPr>
          <p:cNvSpPr>
            <a:spLocks noGrp="1"/>
          </p:cNvSpPr>
          <p:nvPr>
            <p:ph type="dt" sz="quarter" idx="10"/>
          </p:nvPr>
        </p:nvSpPr>
        <p:spPr/>
        <p:txBody>
          <a:bodyPr/>
          <a:lstStyle/>
          <a:p>
            <a:pPr>
              <a:defRPr/>
            </a:pPr>
            <a:fld id="{540A5498-CCD7-45CF-AE76-EF7F0D25845D}" type="datetime1">
              <a:rPr lang="en-US" smtClean="0"/>
              <a:t>12/8/2024</a:t>
            </a:fld>
            <a:endParaRPr lang="en-US"/>
          </a:p>
        </p:txBody>
      </p:sp>
      <p:sp>
        <p:nvSpPr>
          <p:cNvPr id="5" name="Footer Placeholder 4">
            <a:extLst>
              <a:ext uri="{FF2B5EF4-FFF2-40B4-BE49-F238E27FC236}">
                <a16:creationId xmlns:a16="http://schemas.microsoft.com/office/drawing/2014/main" id="{E8E24DB0-D6AE-4462-80EA-6C1DE4A3F368}"/>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F516C83D-EDDB-45DA-94BC-88D9D8EE2EA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0ABAB1-45C0-4546-812F-EE6C45D2E7E6}" type="slidenum">
              <a:rPr lang="en-US" altLang="en-US">
                <a:solidFill>
                  <a:srgbClr val="898989"/>
                </a:solidFill>
                <a:latin typeface="Calibri" panose="020F0502020204030204" pitchFamily="34" charset="0"/>
              </a:rPr>
              <a:pPr eaLnBrk="1" hangingPunct="1"/>
              <a:t>86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4AEF83C-D701-45B0-ACF3-5CFCEE53F04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8135" name="Picture 2" descr="E:\NIET\Project\xLogo11.png.pagespeed.ic.pydHLuCQEZ.png">
            <a:extLst>
              <a:ext uri="{FF2B5EF4-FFF2-40B4-BE49-F238E27FC236}">
                <a16:creationId xmlns:a16="http://schemas.microsoft.com/office/drawing/2014/main" id="{1048989F-254D-4486-810E-8137771B6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833917AE-6F2E-4FF8-8471-59F76D731AC1}"/>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8137" name="Picture 5">
            <a:extLst>
              <a:ext uri="{FF2B5EF4-FFF2-40B4-BE49-F238E27FC236}">
                <a16:creationId xmlns:a16="http://schemas.microsoft.com/office/drawing/2014/main" id="{AF7B6DF1-C212-48AA-8C89-965961151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1524000"/>
            <a:ext cx="76549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8137"/>
                                        </p:tgtEl>
                                        <p:attrNameLst>
                                          <p:attrName>style.visibility</p:attrName>
                                        </p:attrNameLst>
                                      </p:cBhvr>
                                      <p:to>
                                        <p:strVal val="visible"/>
                                      </p:to>
                                    </p:set>
                                    <p:animEffect transition="in" filter="barn(inVertical)">
                                      <p:cBhvr>
                                        <p:cTn id="7" dur="500"/>
                                        <p:tgtEl>
                                          <p:spTgt spid="48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a:extLst>
              <a:ext uri="{FF2B5EF4-FFF2-40B4-BE49-F238E27FC236}">
                <a16:creationId xmlns:a16="http://schemas.microsoft.com/office/drawing/2014/main" id="{D5DD912B-B1DD-46D6-BC1A-A86ACCD5DA7B}"/>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B7F1E4BC-F779-4DC7-B2EB-DC0B9D03D041}"/>
              </a:ext>
            </a:extLst>
          </p:cNvPr>
          <p:cNvSpPr>
            <a:spLocks noGrp="1"/>
          </p:cNvSpPr>
          <p:nvPr>
            <p:ph type="dt" sz="quarter" idx="10"/>
          </p:nvPr>
        </p:nvSpPr>
        <p:spPr/>
        <p:txBody>
          <a:bodyPr/>
          <a:lstStyle/>
          <a:p>
            <a:pPr>
              <a:defRPr/>
            </a:pPr>
            <a:fld id="{781E6776-19DB-44C9-985F-95C9FB2250B2}" type="datetime1">
              <a:rPr lang="en-US" smtClean="0"/>
              <a:t>12/8/2024</a:t>
            </a:fld>
            <a:endParaRPr lang="en-US"/>
          </a:p>
        </p:txBody>
      </p:sp>
      <p:sp>
        <p:nvSpPr>
          <p:cNvPr id="5" name="Footer Placeholder 4">
            <a:extLst>
              <a:ext uri="{FF2B5EF4-FFF2-40B4-BE49-F238E27FC236}">
                <a16:creationId xmlns:a16="http://schemas.microsoft.com/office/drawing/2014/main" id="{7FC5AC00-5CE4-419C-AB71-F5125A620206}"/>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D9D75429-21AC-455C-8266-45C03CCB0E8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0960644-A28B-4BD3-BC75-8BC9CD3B597D}" type="slidenum">
              <a:rPr lang="en-US" altLang="en-US">
                <a:solidFill>
                  <a:srgbClr val="898989"/>
                </a:solidFill>
                <a:latin typeface="Calibri" panose="020F0502020204030204" pitchFamily="34" charset="0"/>
              </a:rPr>
              <a:pPr eaLnBrk="1" hangingPunct="1"/>
              <a:t>87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58DB767-0474-4BF2-990B-C9B6C52F689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49159" name="Picture 2" descr="E:\NIET\Project\xLogo11.png.pagespeed.ic.pydHLuCQEZ.png">
            <a:extLst>
              <a:ext uri="{FF2B5EF4-FFF2-40B4-BE49-F238E27FC236}">
                <a16:creationId xmlns:a16="http://schemas.microsoft.com/office/drawing/2014/main" id="{3A04080A-5C83-4795-9549-78D944F68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3418BC19-C02B-4928-903D-48878ED68974}"/>
              </a:ext>
            </a:extLst>
          </p:cNvPr>
          <p:cNvSpPr/>
          <p:nvPr/>
        </p:nvSpPr>
        <p:spPr>
          <a:xfrm>
            <a:off x="457200" y="990600"/>
            <a:ext cx="8077200" cy="911019"/>
          </a:xfrm>
          <a:prstGeom prst="rect">
            <a:avLst/>
          </a:prstGeom>
        </p:spPr>
        <p:txBody>
          <a:bodyPr>
            <a:spAutoFit/>
          </a:bodyPr>
          <a:lstStyle/>
          <a:p>
            <a:pPr fontAlgn="auto">
              <a:lnSpc>
                <a:spcPct val="95000"/>
              </a:lnSpc>
              <a:spcAft>
                <a:spcPts val="0"/>
              </a:spcAft>
              <a:defRPr/>
            </a:pPr>
            <a:r>
              <a:rPr lang="en-US" sz="2400" b="1" dirty="0" err="1">
                <a:solidFill>
                  <a:srgbClr val="3B62AF"/>
                </a:solidFill>
                <a:latin typeface="+mj-lt"/>
                <a:cs typeface="+mn-cs"/>
              </a:rPr>
              <a:t>Dijkstra's</a:t>
            </a:r>
            <a:r>
              <a:rPr lang="en-US" sz="2400" b="1" dirty="0">
                <a:solidFill>
                  <a:srgbClr val="3B62AF"/>
                </a:solidFill>
                <a:latin typeface="+mj-lt"/>
                <a:cs typeface="+mn-cs"/>
              </a:rPr>
              <a:t> Example</a:t>
            </a:r>
          </a:p>
          <a:p>
            <a:pPr marL="514350" indent="-514350" fontAlgn="auto">
              <a:lnSpc>
                <a:spcPct val="95000"/>
              </a:lnSpc>
              <a:spcAft>
                <a:spcPts val="0"/>
              </a:spcAft>
              <a:buFont typeface="+mj-lt"/>
              <a:buAutoNum type="arabicPeriod"/>
              <a:defRPr/>
            </a:pPr>
            <a:endParaRPr lang="en-US" sz="3200" b="1" dirty="0">
              <a:solidFill>
                <a:srgbClr val="3B62AF"/>
              </a:solidFill>
              <a:latin typeface="Arial" charset="0"/>
              <a:cs typeface="+mn-cs"/>
            </a:endParaRPr>
          </a:p>
        </p:txBody>
      </p:sp>
      <p:pic>
        <p:nvPicPr>
          <p:cNvPr id="49161" name="Picture 5">
            <a:extLst>
              <a:ext uri="{FF2B5EF4-FFF2-40B4-BE49-F238E27FC236}">
                <a16:creationId xmlns:a16="http://schemas.microsoft.com/office/drawing/2014/main" id="{4736FF0F-10B6-4C84-B235-66A52136DF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1676400"/>
            <a:ext cx="773112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9161"/>
                                        </p:tgtEl>
                                        <p:attrNameLst>
                                          <p:attrName>style.visibility</p:attrName>
                                        </p:attrNameLst>
                                      </p:cBhvr>
                                      <p:to>
                                        <p:strVal val="visible"/>
                                      </p:to>
                                    </p:set>
                                    <p:animEffect transition="in" filter="barn(inVertical)">
                                      <p:cBhvr>
                                        <p:cTn id="7" dur="500"/>
                                        <p:tgtEl>
                                          <p:spTgt spid="49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a:extLst>
              <a:ext uri="{FF2B5EF4-FFF2-40B4-BE49-F238E27FC236}">
                <a16:creationId xmlns:a16="http://schemas.microsoft.com/office/drawing/2014/main" id="{32BB7BE3-E0E7-4269-9016-A16892F21C70}"/>
              </a:ext>
            </a:extLst>
          </p:cNvPr>
          <p:cNvSpPr>
            <a:spLocks noGrp="1"/>
          </p:cNvSpPr>
          <p:nvPr>
            <p:ph idx="4294967295"/>
          </p:nvPr>
        </p:nvSpPr>
        <p:spPr>
          <a:xfrm>
            <a:off x="228600" y="914400"/>
            <a:ext cx="8763000" cy="47545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sp>
        <p:nvSpPr>
          <p:cNvPr id="4" name="Date Placeholder 3">
            <a:extLst>
              <a:ext uri="{FF2B5EF4-FFF2-40B4-BE49-F238E27FC236}">
                <a16:creationId xmlns:a16="http://schemas.microsoft.com/office/drawing/2014/main" id="{56420860-FDAD-4200-8E8A-B0AD02474DD9}"/>
              </a:ext>
            </a:extLst>
          </p:cNvPr>
          <p:cNvSpPr>
            <a:spLocks noGrp="1"/>
          </p:cNvSpPr>
          <p:nvPr>
            <p:ph type="dt" sz="quarter" idx="10"/>
          </p:nvPr>
        </p:nvSpPr>
        <p:spPr/>
        <p:txBody>
          <a:bodyPr/>
          <a:lstStyle/>
          <a:p>
            <a:pPr>
              <a:defRPr/>
            </a:pPr>
            <a:fld id="{1A604482-2C5B-4D45-851D-C04C1C396C41}" type="datetime1">
              <a:rPr lang="en-US" smtClean="0"/>
              <a:t>12/8/2024</a:t>
            </a:fld>
            <a:endParaRPr lang="en-US"/>
          </a:p>
        </p:txBody>
      </p:sp>
      <p:sp>
        <p:nvSpPr>
          <p:cNvPr id="5" name="Footer Placeholder 4">
            <a:extLst>
              <a:ext uri="{FF2B5EF4-FFF2-40B4-BE49-F238E27FC236}">
                <a16:creationId xmlns:a16="http://schemas.microsoft.com/office/drawing/2014/main" id="{7E9ABAE9-B67B-4012-ABE8-5709ACD0253A}"/>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BF232127-DD8B-4064-A850-3F44D1750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6ACFB58-A810-4E9A-AF15-94C183308BE7}" type="slidenum">
              <a:rPr lang="en-US" altLang="en-US">
                <a:solidFill>
                  <a:srgbClr val="898989"/>
                </a:solidFill>
                <a:latin typeface="Calibri" panose="020F0502020204030204" pitchFamily="34" charset="0"/>
              </a:rPr>
              <a:pPr eaLnBrk="1" hangingPunct="1"/>
              <a:t>88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94116DF-17CA-440E-81E2-A7126DA2C50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0183" name="Picture 2" descr="E:\NIET\Project\xLogo11.png.pagespeed.ic.pydHLuCQEZ.png">
            <a:extLst>
              <a:ext uri="{FF2B5EF4-FFF2-40B4-BE49-F238E27FC236}">
                <a16:creationId xmlns:a16="http://schemas.microsoft.com/office/drawing/2014/main" id="{CEF9437C-C4A0-4902-9826-19314BDAB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F144432-93FF-4FC5-9006-6A7AB2FE95DD}"/>
              </a:ext>
            </a:extLst>
          </p:cNvPr>
          <p:cNvSpPr/>
          <p:nvPr/>
        </p:nvSpPr>
        <p:spPr>
          <a:xfrm>
            <a:off x="533400" y="990600"/>
            <a:ext cx="8229600" cy="3367076"/>
          </a:xfrm>
          <a:prstGeom prst="rect">
            <a:avLst/>
          </a:prstGeom>
        </p:spPr>
        <p:txBody>
          <a:bodyPr>
            <a:spAutoFit/>
          </a:bodyPr>
          <a:lstStyle/>
          <a:p>
            <a:pPr fontAlgn="auto">
              <a:lnSpc>
                <a:spcPct val="95000"/>
              </a:lnSpc>
              <a:spcAft>
                <a:spcPts val="0"/>
              </a:spcAft>
              <a:defRPr/>
            </a:pPr>
            <a:r>
              <a:rPr lang="en-US" sz="2400" b="1" dirty="0">
                <a:solidFill>
                  <a:srgbClr val="3B62AF"/>
                </a:solidFill>
                <a:latin typeface="+mj-lt"/>
                <a:cs typeface="+mn-cs"/>
              </a:rPr>
              <a:t>Bellman Ford (G, W, S)</a:t>
            </a:r>
          </a:p>
          <a:p>
            <a:pPr fontAlgn="auto">
              <a:lnSpc>
                <a:spcPct val="95000"/>
              </a:lnSpc>
              <a:spcAft>
                <a:spcPts val="0"/>
              </a:spcAft>
              <a:defRPr/>
            </a:pPr>
            <a:endParaRPr lang="en-US" sz="2400" b="1" dirty="0">
              <a:solidFill>
                <a:srgbClr val="3B62AF"/>
              </a:solidFill>
              <a:latin typeface="+mj-lt"/>
              <a:cs typeface="+mn-cs"/>
            </a:endParaRPr>
          </a:p>
          <a:p>
            <a:pPr marL="514350" indent="-514350" fontAlgn="auto">
              <a:lnSpc>
                <a:spcPct val="95000"/>
              </a:lnSpc>
              <a:spcAft>
                <a:spcPts val="0"/>
              </a:spcAft>
              <a:buFont typeface="+mj-lt"/>
              <a:buAutoNum type="arabicPeriod"/>
              <a:defRPr/>
            </a:pPr>
            <a:r>
              <a:rPr lang="en-US" sz="2200" b="1" dirty="0">
                <a:solidFill>
                  <a:srgbClr val="3B62AF"/>
                </a:solidFill>
                <a:latin typeface="Arial" charset="0"/>
                <a:cs typeface="+mn-cs"/>
              </a:rPr>
              <a:t> </a:t>
            </a:r>
            <a:r>
              <a:rPr lang="en-US" sz="2200" b="1" dirty="0">
                <a:latin typeface="+mn-lt"/>
                <a:cs typeface="+mn-cs"/>
              </a:rPr>
              <a:t>Initialize Single Source(G, S)</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For </a:t>
            </a:r>
            <a:r>
              <a:rPr lang="en-US" sz="2200" dirty="0" err="1">
                <a:solidFill>
                  <a:srgbClr val="674EA7"/>
                </a:solidFill>
                <a:latin typeface="Constantia" pitchFamily="18" charset="0"/>
                <a:cs typeface="+mn-cs"/>
              </a:rPr>
              <a:t>i</a:t>
            </a:r>
            <a:r>
              <a:rPr lang="en-US" sz="2200" dirty="0">
                <a:solidFill>
                  <a:srgbClr val="674EA7"/>
                </a:solidFill>
                <a:latin typeface="Constantia" pitchFamily="18" charset="0"/>
                <a:cs typeface="+mn-cs"/>
              </a:rPr>
              <a:t> ←1 to [V[G]] -1</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for each edge (u, v)∈ E[G]</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relax(u, v, w)</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for each edge (u, v)∈ E[G]</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do if </a:t>
            </a:r>
            <a:r>
              <a:rPr lang="en-US" sz="2200" dirty="0">
                <a:latin typeface="+mn-lt"/>
                <a:cs typeface="+mn-cs"/>
              </a:rPr>
              <a:t> d[v] &gt; d[u] +w(u, v)</a:t>
            </a:r>
            <a:endParaRPr lang="en-US" sz="2200" dirty="0">
              <a:solidFill>
                <a:srgbClr val="674EA7"/>
              </a:solidFill>
              <a:latin typeface="Constantia" pitchFamily="18" charset="0"/>
              <a:cs typeface="+mn-cs"/>
            </a:endParaRP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then return false</a:t>
            </a:r>
          </a:p>
          <a:p>
            <a:pPr marL="514350" indent="-514350" fontAlgn="auto">
              <a:lnSpc>
                <a:spcPct val="95000"/>
              </a:lnSpc>
              <a:spcAft>
                <a:spcPts val="0"/>
              </a:spcAft>
              <a:buFont typeface="+mj-lt"/>
              <a:buAutoNum type="arabicPeriod"/>
              <a:defRPr/>
            </a:pPr>
            <a:r>
              <a:rPr lang="en-US" sz="2200" dirty="0">
                <a:solidFill>
                  <a:srgbClr val="674EA7"/>
                </a:solidFill>
                <a:latin typeface="Constantia" pitchFamily="18" charset="0"/>
                <a:cs typeface="+mn-cs"/>
              </a:rPr>
              <a:t> return true	</a:t>
            </a:r>
            <a:endParaRPr lang="en-US" sz="2200" dirty="0">
              <a:latin typeface="+mn-lt"/>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FA85FC-E6AC-49DB-AD64-15924EB7C01B}"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a:extLst>
              <a:ext uri="{FF2B5EF4-FFF2-40B4-BE49-F238E27FC236}">
                <a16:creationId xmlns:a16="http://schemas.microsoft.com/office/drawing/2014/main" id="{794116DF-17CA-440E-81E2-A7126DA2C50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id="{CEF9437C-C4A0-4902-9826-19314BDAB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726831" y="1142999"/>
            <a:ext cx="7543800" cy="646331"/>
          </a:xfrm>
          <a:prstGeom prst="rect">
            <a:avLst/>
          </a:prstGeom>
        </p:spPr>
        <p:txBody>
          <a:bodyPr wrap="square">
            <a:spAutoFit/>
          </a:bodyPr>
          <a:lstStyle/>
          <a:p>
            <a:r>
              <a:rPr lang="en-US" dirty="0"/>
              <a:t>Example </a:t>
            </a:r>
          </a:p>
          <a:p>
            <a:r>
              <a:rPr lang="en-US" dirty="0"/>
              <a:t>Let us understand the algorithm with following example graph.</a:t>
            </a:r>
          </a:p>
        </p:txBody>
      </p:sp>
      <p:sp>
        <p:nvSpPr>
          <p:cNvPr id="10" name="Rectangle 9"/>
          <p:cNvSpPr/>
          <p:nvPr/>
        </p:nvSpPr>
        <p:spPr>
          <a:xfrm>
            <a:off x="726831" y="1953740"/>
            <a:ext cx="7924800" cy="1200329"/>
          </a:xfrm>
          <a:prstGeom prst="rect">
            <a:avLst/>
          </a:prstGeom>
        </p:spPr>
        <p:txBody>
          <a:bodyPr wrap="square">
            <a:spAutoFit/>
          </a:bodyPr>
          <a:lstStyle/>
          <a:p>
            <a:r>
              <a:rPr lang="en-US" dirty="0"/>
              <a:t>Let the given source vertex be 0. Initialize all distances as infinite, except the distance to the source itself. Total number of vertices in the graph is 5, so all edges must be processed 4 times.</a:t>
            </a:r>
          </a:p>
          <a:p>
            <a:r>
              <a:rPr lang="en-US" dirty="0"/>
              <a:t> </a:t>
            </a:r>
          </a:p>
        </p:txBody>
      </p:sp>
      <p:pic>
        <p:nvPicPr>
          <p:cNvPr id="5122"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706" y="3048000"/>
            <a:ext cx="5734050" cy="340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7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2FDF0D-0963-465F-8774-19F3D175450A}" type="datetime1">
              <a:rPr lang="en-US" smtClean="0"/>
              <a:t>12/8/2024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12" name="Content Placeholder 11">
            <a:extLst>
              <a:ext uri="{FF2B5EF4-FFF2-40B4-BE49-F238E27FC236}">
                <a16:creationId xmlns:a16="http://schemas.microsoft.com/office/drawing/2014/main" id="{97E10CFE-F886-4849-8ED2-2A4FB0811591}"/>
              </a:ext>
            </a:extLst>
          </p:cNvPr>
          <p:cNvGraphicFramePr>
            <a:graphicFrameLocks noGrp="1"/>
          </p:cNvGraphicFramePr>
          <p:nvPr>
            <p:ph idx="4294967295"/>
            <p:extLst>
              <p:ext uri="{D42A27DB-BD31-4B8C-83A1-F6EECF244321}">
                <p14:modId xmlns:p14="http://schemas.microsoft.com/office/powerpoint/2010/main" val="1520211692"/>
              </p:ext>
            </p:extLst>
          </p:nvPr>
        </p:nvGraphicFramePr>
        <p:xfrm>
          <a:off x="304800" y="1219200"/>
          <a:ext cx="8153402" cy="4572000"/>
        </p:xfrm>
        <a:graphic>
          <a:graphicData uri="http://schemas.openxmlformats.org/drawingml/2006/table">
            <a:tbl>
              <a:tblPr>
                <a:tableStyleId>{5C22544A-7EE6-4342-B048-85BDC9FD1C3A}</a:tableStyleId>
              </a:tblPr>
              <a:tblGrid>
                <a:gridCol w="1202470">
                  <a:extLst>
                    <a:ext uri="{9D8B030D-6E8A-4147-A177-3AD203B41FA5}">
                      <a16:colId xmlns:a16="http://schemas.microsoft.com/office/drawing/2014/main" val="336454987"/>
                    </a:ext>
                  </a:extLst>
                </a:gridCol>
                <a:gridCol w="669097">
                  <a:extLst>
                    <a:ext uri="{9D8B030D-6E8A-4147-A177-3AD203B41FA5}">
                      <a16:colId xmlns:a16="http://schemas.microsoft.com/office/drawing/2014/main" val="2419786324"/>
                    </a:ext>
                  </a:extLst>
                </a:gridCol>
                <a:gridCol w="428619">
                  <a:extLst>
                    <a:ext uri="{9D8B030D-6E8A-4147-A177-3AD203B41FA5}">
                      <a16:colId xmlns:a16="http://schemas.microsoft.com/office/drawing/2014/main" val="2116179407"/>
                    </a:ext>
                  </a:extLst>
                </a:gridCol>
                <a:gridCol w="593065">
                  <a:extLst>
                    <a:ext uri="{9D8B030D-6E8A-4147-A177-3AD203B41FA5}">
                      <a16:colId xmlns:a16="http://schemas.microsoft.com/office/drawing/2014/main" val="4150870881"/>
                    </a:ext>
                  </a:extLst>
                </a:gridCol>
                <a:gridCol w="593065">
                  <a:extLst>
                    <a:ext uri="{9D8B030D-6E8A-4147-A177-3AD203B41FA5}">
                      <a16:colId xmlns:a16="http://schemas.microsoft.com/office/drawing/2014/main" val="1959501051"/>
                    </a:ext>
                  </a:extLst>
                </a:gridCol>
                <a:gridCol w="593065">
                  <a:extLst>
                    <a:ext uri="{9D8B030D-6E8A-4147-A177-3AD203B41FA5}">
                      <a16:colId xmlns:a16="http://schemas.microsoft.com/office/drawing/2014/main" val="714186528"/>
                    </a:ext>
                  </a:extLst>
                </a:gridCol>
                <a:gridCol w="593065">
                  <a:extLst>
                    <a:ext uri="{9D8B030D-6E8A-4147-A177-3AD203B41FA5}">
                      <a16:colId xmlns:a16="http://schemas.microsoft.com/office/drawing/2014/main" val="1947496999"/>
                    </a:ext>
                  </a:extLst>
                </a:gridCol>
                <a:gridCol w="593065">
                  <a:extLst>
                    <a:ext uri="{9D8B030D-6E8A-4147-A177-3AD203B41FA5}">
                      <a16:colId xmlns:a16="http://schemas.microsoft.com/office/drawing/2014/main" val="1278955555"/>
                    </a:ext>
                  </a:extLst>
                </a:gridCol>
                <a:gridCol w="593065">
                  <a:extLst>
                    <a:ext uri="{9D8B030D-6E8A-4147-A177-3AD203B41FA5}">
                      <a16:colId xmlns:a16="http://schemas.microsoft.com/office/drawing/2014/main" val="293989632"/>
                    </a:ext>
                  </a:extLst>
                </a:gridCol>
                <a:gridCol w="517030">
                  <a:extLst>
                    <a:ext uri="{9D8B030D-6E8A-4147-A177-3AD203B41FA5}">
                      <a16:colId xmlns:a16="http://schemas.microsoft.com/office/drawing/2014/main" val="2587493755"/>
                    </a:ext>
                  </a:extLst>
                </a:gridCol>
                <a:gridCol w="593065">
                  <a:extLst>
                    <a:ext uri="{9D8B030D-6E8A-4147-A177-3AD203B41FA5}">
                      <a16:colId xmlns:a16="http://schemas.microsoft.com/office/drawing/2014/main" val="3619800553"/>
                    </a:ext>
                  </a:extLst>
                </a:gridCol>
                <a:gridCol w="517030">
                  <a:extLst>
                    <a:ext uri="{9D8B030D-6E8A-4147-A177-3AD203B41FA5}">
                      <a16:colId xmlns:a16="http://schemas.microsoft.com/office/drawing/2014/main" val="3634469593"/>
                    </a:ext>
                  </a:extLst>
                </a:gridCol>
                <a:gridCol w="632776">
                  <a:extLst>
                    <a:ext uri="{9D8B030D-6E8A-4147-A177-3AD203B41FA5}">
                      <a16:colId xmlns:a16="http://schemas.microsoft.com/office/drawing/2014/main" val="1787714184"/>
                    </a:ext>
                  </a:extLst>
                </a:gridCol>
                <a:gridCol w="34925">
                  <a:extLst>
                    <a:ext uri="{9D8B030D-6E8A-4147-A177-3AD203B41FA5}">
                      <a16:colId xmlns:a16="http://schemas.microsoft.com/office/drawing/2014/main" val="2421800470"/>
                    </a:ext>
                  </a:extLst>
                </a:gridCol>
              </a:tblGrid>
              <a:tr h="688113">
                <a:tc gridSpan="14">
                  <a:txBody>
                    <a:bodyPr/>
                    <a:lstStyle/>
                    <a:p>
                      <a:pPr algn="ctr">
                        <a:lnSpc>
                          <a:spcPct val="106000"/>
                        </a:lnSpc>
                        <a:spcAft>
                          <a:spcPts val="0"/>
                        </a:spcAft>
                      </a:pPr>
                      <a:r>
                        <a:rPr lang="en-US" sz="1800" b="1" kern="1200" dirty="0">
                          <a:effectLst/>
                          <a:latin typeface="+mn-lt"/>
                          <a:cs typeface="Times New Roman" panose="02020603050405020304" pitchFamily="18" charset="0"/>
                        </a:rPr>
                        <a:t>Design and Analysis of Algorithm (kCS-502)</a:t>
                      </a:r>
                      <a:endParaRPr lang="en-IN" sz="1800" b="1" dirty="0">
                        <a:effectLst/>
                        <a:latin typeface="+mn-lt"/>
                        <a:ea typeface="Calibri" panose="020F0502020204030204" pitchFamily="34" charset="0"/>
                        <a:cs typeface="Times New Roman" panose="02020603050405020304"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07401935"/>
                  </a:ext>
                </a:extLst>
              </a:tr>
              <a:tr h="782978">
                <a:tc>
                  <a:txBody>
                    <a:bodyPr/>
                    <a:lstStyle/>
                    <a:p>
                      <a:pPr algn="ctr">
                        <a:lnSpc>
                          <a:spcPct val="106000"/>
                        </a:lnSpc>
                        <a:spcAft>
                          <a:spcPts val="0"/>
                        </a:spcAft>
                      </a:pPr>
                      <a:r>
                        <a:rPr lang="en-US" sz="1800" b="0" kern="1200" dirty="0">
                          <a:effectLst/>
                        </a:rPr>
                        <a:t>CO.K</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PO5</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PO7</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PO9</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PO10</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PO12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403446412"/>
                  </a:ext>
                </a:extLst>
              </a:tr>
              <a:tr h="510040">
                <a:tc>
                  <a:txBody>
                    <a:bodyPr/>
                    <a:lstStyle/>
                    <a:p>
                      <a:pPr algn="ctr">
                        <a:lnSpc>
                          <a:spcPct val="106000"/>
                        </a:lnSpc>
                        <a:spcAft>
                          <a:spcPts val="0"/>
                        </a:spcAft>
                      </a:pPr>
                      <a:r>
                        <a:rPr lang="en-US" sz="1800" b="0" kern="1200" dirty="0">
                          <a:solidFill>
                            <a:schemeClr val="tx1"/>
                          </a:solidFill>
                          <a:effectLst/>
                        </a:rPr>
                        <a:t>ACSE0401.1</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solidFill>
                            <a:schemeClr val="tx1"/>
                          </a:solidFill>
                          <a:effectLst/>
                        </a:rPr>
                        <a:t>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5205472"/>
                  </a:ext>
                </a:extLst>
              </a:tr>
              <a:tr h="499048">
                <a:tc>
                  <a:txBody>
                    <a:bodyPr/>
                    <a:lstStyle/>
                    <a:p>
                      <a:pPr algn="ctr">
                        <a:lnSpc>
                          <a:spcPct val="106000"/>
                        </a:lnSpc>
                        <a:spcAft>
                          <a:spcPts val="0"/>
                        </a:spcAft>
                      </a:pPr>
                      <a:r>
                        <a:rPr lang="en-US" sz="1800" b="0" kern="1200" dirty="0">
                          <a:solidFill>
                            <a:schemeClr val="tx1"/>
                          </a:solidFill>
                          <a:effectLst/>
                        </a:rPr>
                        <a:t>ACSE0401.2</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1837788"/>
                  </a:ext>
                </a:extLst>
              </a:tr>
              <a:tr h="488054">
                <a:tc>
                  <a:txBody>
                    <a:bodyPr/>
                    <a:lstStyle/>
                    <a:p>
                      <a:pPr algn="ctr">
                        <a:lnSpc>
                          <a:spcPct val="106000"/>
                        </a:lnSpc>
                        <a:spcAft>
                          <a:spcPts val="0"/>
                        </a:spcAft>
                      </a:pPr>
                      <a:r>
                        <a:rPr lang="en-US" sz="1800" b="0" kern="1200" dirty="0">
                          <a:solidFill>
                            <a:schemeClr val="tx1"/>
                          </a:solidFill>
                          <a:effectLst/>
                        </a:rPr>
                        <a:t>ACSE0401.3</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653856071"/>
                  </a:ext>
                </a:extLst>
              </a:tr>
              <a:tr h="510040">
                <a:tc>
                  <a:txBody>
                    <a:bodyPr/>
                    <a:lstStyle/>
                    <a:p>
                      <a:pPr algn="ctr">
                        <a:lnSpc>
                          <a:spcPct val="106000"/>
                        </a:lnSpc>
                        <a:spcAft>
                          <a:spcPts val="0"/>
                        </a:spcAft>
                      </a:pPr>
                      <a:r>
                        <a:rPr lang="en-US" sz="1800" b="0" kern="1200" dirty="0">
                          <a:solidFill>
                            <a:schemeClr val="tx1"/>
                          </a:solidFill>
                          <a:effectLst/>
                        </a:rPr>
                        <a:t>ACSE0401.4</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433960778"/>
                  </a:ext>
                </a:extLst>
              </a:tr>
              <a:tr h="499048">
                <a:tc>
                  <a:txBody>
                    <a:bodyPr/>
                    <a:lstStyle/>
                    <a:p>
                      <a:pPr algn="ctr">
                        <a:lnSpc>
                          <a:spcPct val="106000"/>
                        </a:lnSpc>
                        <a:spcAft>
                          <a:spcPts val="0"/>
                        </a:spcAft>
                      </a:pPr>
                      <a:r>
                        <a:rPr lang="en-US" sz="1800" b="0" kern="1200">
                          <a:solidFill>
                            <a:schemeClr val="tx1"/>
                          </a:solidFill>
                          <a:effectLst/>
                        </a:rPr>
                        <a:t>ACSE0401.5</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6706185"/>
                  </a:ext>
                </a:extLst>
              </a:tr>
              <a:tr h="594679">
                <a:tc>
                  <a:txBody>
                    <a:bodyPr/>
                    <a:lstStyle/>
                    <a:p>
                      <a:pPr algn="ctr">
                        <a:lnSpc>
                          <a:spcPct val="106000"/>
                        </a:lnSpc>
                        <a:spcAft>
                          <a:spcPts val="0"/>
                        </a:spcAft>
                      </a:pPr>
                      <a:r>
                        <a:rPr lang="en-US" sz="1800" b="0" kern="1200">
                          <a:effectLst/>
                        </a:rPr>
                        <a:t>Average</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a:effectLst/>
                        </a:rPr>
                        <a:t>2.6</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IN" sz="1800" b="0" dirty="0">
                          <a:effectLst/>
                        </a:rPr>
                        <a:t>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kern="1200" dirty="0">
                          <a:effectLst/>
                        </a:rPr>
                        <a:t>2.8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3174887"/>
                  </a:ext>
                </a:extLst>
              </a:tr>
            </a:tbl>
          </a:graphicData>
        </a:graphic>
      </p:graphicFrame>
    </p:spTree>
    <p:extLst>
      <p:ext uri="{BB962C8B-B14F-4D97-AF65-F5344CB8AC3E}">
        <p14:creationId xmlns:p14="http://schemas.microsoft.com/office/powerpoint/2010/main" val="31955067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9026F1-CA49-474B-977E-8B8A45CAEC23}"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a:extLst>
              <a:ext uri="{FF2B5EF4-FFF2-40B4-BE49-F238E27FC236}">
                <a16:creationId xmlns:a16="http://schemas.microsoft.com/office/drawing/2014/main" id="{794116DF-17CA-440E-81E2-A7126DA2C50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id="{CEF9437C-C4A0-4902-9826-19314BDAB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580292" y="1143000"/>
            <a:ext cx="8077200" cy="1754326"/>
          </a:xfrm>
          <a:prstGeom prst="rect">
            <a:avLst/>
          </a:prstGeom>
        </p:spPr>
        <p:txBody>
          <a:bodyPr wrap="square">
            <a:spAutoFit/>
          </a:bodyPr>
          <a:lstStyle/>
          <a:p>
            <a:pPr algn="just"/>
            <a:r>
              <a:rPr lang="en-US" dirty="0"/>
              <a:t>Let all edges are processed in the following order: (B, E), (D, B), (B, D), (A, B), (A, C), (D, C), (B, C), (E, D). We get the following distances when all edges are processed the first time. The first row shows initial distances. The second row shows distances when edges (B, E), (D, B), (B, D) and (A, B) are processed. The third row shows distances when (A, C) is processed. The fourth row shows when (D, C), (B, C) and (E, D) are processed.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971801"/>
            <a:ext cx="716279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328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01CFF4-43E5-4428-B21F-4444FE1B4533}"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a:extLst>
              <a:ext uri="{FF2B5EF4-FFF2-40B4-BE49-F238E27FC236}">
                <a16:creationId xmlns:a16="http://schemas.microsoft.com/office/drawing/2014/main" id="{794116DF-17CA-440E-81E2-A7126DA2C50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id="{CEF9437C-C4A0-4902-9826-19314BDAB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7200" y="1177729"/>
            <a:ext cx="8153400" cy="923330"/>
          </a:xfrm>
          <a:prstGeom prst="rect">
            <a:avLst/>
          </a:prstGeom>
        </p:spPr>
        <p:txBody>
          <a:bodyPr wrap="square">
            <a:spAutoFit/>
          </a:bodyPr>
          <a:lstStyle/>
          <a:p>
            <a:r>
              <a:rPr lang="en-US" dirty="0"/>
              <a:t>The first iteration guarantees to give all shortest paths which are at most 1 edge long. We get the following distances when all edges are processed second time (The last row shows final values). </a:t>
            </a:r>
          </a:p>
        </p:txBody>
      </p:sp>
      <p:pic>
        <p:nvPicPr>
          <p:cNvPr id="7170"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2514600"/>
            <a:ext cx="640080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6888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70E80D-DE67-4C56-B4ED-732CF4E3DEE1}"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a:extLst>
              <a:ext uri="{FF2B5EF4-FFF2-40B4-BE49-F238E27FC236}">
                <a16:creationId xmlns:a16="http://schemas.microsoft.com/office/drawing/2014/main" id="{794116DF-17CA-440E-81E2-A7126DA2C50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id="{CEF9437C-C4A0-4902-9826-19314BDAB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33400" y="1295400"/>
            <a:ext cx="7734300" cy="1200329"/>
          </a:xfrm>
          <a:prstGeom prst="rect">
            <a:avLst/>
          </a:prstGeom>
        </p:spPr>
        <p:txBody>
          <a:bodyPr wrap="square">
            <a:spAutoFit/>
          </a:bodyPr>
          <a:lstStyle/>
          <a:p>
            <a:pPr algn="just"/>
            <a:r>
              <a:rPr lang="en-US" dirty="0"/>
              <a:t>The second iteration guarantees to give all shortest paths which are at most 2 edges long. The algorithm processes all edges 2 more times. The distances are minimized after the second iteration, so third and fourth iterations don’t update the distances.</a:t>
            </a:r>
          </a:p>
        </p:txBody>
      </p:sp>
    </p:spTree>
    <p:extLst>
      <p:ext uri="{BB962C8B-B14F-4D97-AF65-F5344CB8AC3E}">
        <p14:creationId xmlns:p14="http://schemas.microsoft.com/office/powerpoint/2010/main" val="41574994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8EE205-9100-4E84-BCB6-745BFB8AB2C2}"/>
              </a:ext>
            </a:extLst>
          </p:cNvPr>
          <p:cNvSpPr>
            <a:spLocks noGrp="1"/>
          </p:cNvSpPr>
          <p:nvPr>
            <p:ph idx="4294967295"/>
          </p:nvPr>
        </p:nvSpPr>
        <p:spPr>
          <a:xfrm>
            <a:off x="228600" y="914400"/>
            <a:ext cx="8763000" cy="4754563"/>
          </a:xfrm>
        </p:spPr>
        <p:txBody>
          <a:bodyPr rtlCol="0">
            <a:normAutofit/>
          </a:bodyPr>
          <a:lstStyle/>
          <a:p>
            <a:pPr algn="just" eaLnBrk="1" fontAlgn="auto" hangingPunct="1">
              <a:spcAft>
                <a:spcPts val="0"/>
              </a:spcAft>
              <a:buFont typeface="Arial" panose="020B0604020202020204" pitchFamily="34" charset="0"/>
              <a:buNone/>
              <a:defRPr/>
            </a:pPr>
            <a:r>
              <a:rPr lang="en-US" dirty="0"/>
              <a:t>	</a:t>
            </a:r>
            <a:r>
              <a:rPr lang="en-US" sz="2800" b="1" dirty="0"/>
              <a:t>Knapsack Problem	</a:t>
            </a:r>
            <a:r>
              <a:rPr lang="en-US" dirty="0"/>
              <a:t>		</a:t>
            </a:r>
          </a:p>
          <a:p>
            <a:pPr marL="609600" indent="-609600" eaLnBrk="1" fontAlgn="auto" hangingPunct="1">
              <a:spcAft>
                <a:spcPts val="0"/>
              </a:spcAft>
              <a:buFont typeface="Monotype Sorts" pitchFamily="80" charset="2"/>
              <a:buNone/>
              <a:defRPr/>
            </a:pPr>
            <a:r>
              <a:rPr lang="en-US" altLang="zh-CN" sz="2200" dirty="0"/>
              <a:t>There are two versions of the problem:</a:t>
            </a:r>
          </a:p>
          <a:p>
            <a:pPr marL="609600" indent="-609600" eaLnBrk="1" fontAlgn="auto" hangingPunct="1">
              <a:spcAft>
                <a:spcPts val="0"/>
              </a:spcAft>
              <a:buFont typeface="Monotype Sorts" pitchFamily="80" charset="2"/>
              <a:buNone/>
              <a:defRPr/>
            </a:pPr>
            <a:endParaRPr lang="en-US" altLang="zh-CN" sz="2200" dirty="0"/>
          </a:p>
          <a:p>
            <a:pPr marL="990600" lvl="1" indent="-533400" eaLnBrk="1" fontAlgn="auto" hangingPunct="1">
              <a:spcBef>
                <a:spcPct val="0"/>
              </a:spcBef>
              <a:spcAft>
                <a:spcPts val="0"/>
              </a:spcAft>
              <a:buFont typeface="+mj-lt"/>
              <a:buAutoNum type="arabicPeriod"/>
              <a:defRPr/>
            </a:pPr>
            <a:r>
              <a:rPr lang="en-US" altLang="zh-CN" sz="2200" dirty="0"/>
              <a:t>“</a:t>
            </a:r>
            <a:r>
              <a:rPr lang="en-US" altLang="zh-CN" sz="2200" b="1" dirty="0"/>
              <a:t>0-1 knapsack problem”</a:t>
            </a:r>
          </a:p>
          <a:p>
            <a:pPr marL="1314450" lvl="2" indent="-457200" eaLnBrk="1" fontAlgn="auto" hangingPunct="1">
              <a:spcBef>
                <a:spcPct val="0"/>
              </a:spcBef>
              <a:spcAft>
                <a:spcPts val="0"/>
              </a:spcAft>
              <a:defRPr/>
            </a:pPr>
            <a:r>
              <a:rPr lang="en-US" altLang="zh-CN" sz="2200" dirty="0"/>
              <a:t>     Items are indivisible,</a:t>
            </a:r>
          </a:p>
          <a:p>
            <a:pPr marL="1314450" lvl="2" indent="-457200" eaLnBrk="1" fontAlgn="auto" hangingPunct="1">
              <a:spcBef>
                <a:spcPct val="0"/>
              </a:spcBef>
              <a:spcAft>
                <a:spcPts val="0"/>
              </a:spcAft>
              <a:defRPr/>
            </a:pPr>
            <a:r>
              <a:rPr lang="en-US" altLang="zh-CN" sz="2200" dirty="0"/>
              <a:t>     you either take an item or not. </a:t>
            </a:r>
          </a:p>
          <a:p>
            <a:pPr marL="857250" lvl="2" indent="0" eaLnBrk="1" fontAlgn="auto" hangingPunct="1">
              <a:spcBef>
                <a:spcPct val="0"/>
              </a:spcBef>
              <a:spcAft>
                <a:spcPts val="0"/>
              </a:spcAft>
              <a:buNone/>
              <a:defRPr/>
            </a:pPr>
            <a:endParaRPr lang="en-US" altLang="zh-CN" sz="2200" i="1" dirty="0">
              <a:solidFill>
                <a:schemeClr val="hlink"/>
              </a:solidFill>
            </a:endParaRPr>
          </a:p>
          <a:p>
            <a:pPr marL="990600" lvl="1" indent="-533400" eaLnBrk="1" fontAlgn="auto" hangingPunct="1">
              <a:spcBef>
                <a:spcPct val="0"/>
              </a:spcBef>
              <a:spcAft>
                <a:spcPts val="0"/>
              </a:spcAft>
              <a:buFont typeface="+mj-lt"/>
              <a:buAutoNum type="arabicPeriod"/>
              <a:defRPr/>
            </a:pPr>
            <a:r>
              <a:rPr lang="en-US" altLang="zh-CN" sz="2200" b="1" dirty="0"/>
              <a:t>“Fractional knapsack problem”</a:t>
            </a:r>
          </a:p>
          <a:p>
            <a:pPr marL="1314450" lvl="2" indent="-457200" eaLnBrk="1" fontAlgn="auto" hangingPunct="1">
              <a:spcBef>
                <a:spcPct val="0"/>
              </a:spcBef>
              <a:spcAft>
                <a:spcPts val="0"/>
              </a:spcAft>
              <a:buFont typeface="Wingdings" pitchFamily="2" charset="2"/>
              <a:buChar char="§"/>
              <a:defRPr/>
            </a:pPr>
            <a:r>
              <a:rPr lang="en-US" altLang="zh-CN" sz="2200" dirty="0"/>
              <a:t>Items are divisible</a:t>
            </a:r>
          </a:p>
          <a:p>
            <a:pPr marL="1314450" lvl="2" indent="-457200" eaLnBrk="1" fontAlgn="auto" hangingPunct="1">
              <a:spcBef>
                <a:spcPct val="0"/>
              </a:spcBef>
              <a:spcAft>
                <a:spcPts val="0"/>
              </a:spcAft>
              <a:buFont typeface="Wingdings" pitchFamily="2" charset="2"/>
              <a:buChar char="§"/>
              <a:defRPr/>
            </a:pPr>
            <a:r>
              <a:rPr lang="en-US" altLang="zh-CN" sz="2200" dirty="0"/>
              <a:t> you can take any fraction of an item </a:t>
            </a:r>
            <a:endParaRPr lang="en-US" altLang="zh-CN" sz="2200" dirty="0">
              <a:solidFill>
                <a:schemeClr val="tx2"/>
              </a:solidFill>
            </a:endParaRPr>
          </a:p>
          <a:p>
            <a:pPr marL="990600" lvl="1" indent="-533400" eaLnBrk="1" fontAlgn="auto" hangingPunct="1">
              <a:spcBef>
                <a:spcPct val="0"/>
              </a:spcBef>
              <a:spcAft>
                <a:spcPts val="0"/>
              </a:spcAft>
              <a:buFont typeface="Arial" panose="020B0604020202020204" pitchFamily="34" charset="0"/>
              <a:buNone/>
              <a:defRPr/>
            </a:pPr>
            <a:endParaRPr lang="en-US" altLang="zh-CN" sz="2200" dirty="0"/>
          </a:p>
          <a:p>
            <a:pPr marL="609600" indent="-609600" eaLnBrk="1" fontAlgn="auto" hangingPunct="1">
              <a:spcBef>
                <a:spcPct val="0"/>
              </a:spcBef>
              <a:spcAft>
                <a:spcPts val="0"/>
              </a:spcAft>
              <a:buFontTx/>
              <a:buNone/>
              <a:defRPr/>
            </a:pPr>
            <a:endParaRPr lang="en-US" altLang="zh-CN" sz="2200" dirty="0"/>
          </a:p>
          <a:p>
            <a:pPr marL="457200" indent="-457200" algn="just" eaLnBrk="1" fontAlgn="auto" hangingPunct="1">
              <a:spcAft>
                <a:spcPts val="0"/>
              </a:spcAft>
              <a:buFont typeface="Wingdings" pitchFamily="2" charset="2"/>
              <a:buChar char="§"/>
              <a:defRPr/>
            </a:pPr>
            <a:endParaRPr lang="en-US" sz="2200" dirty="0"/>
          </a:p>
        </p:txBody>
      </p:sp>
      <p:sp>
        <p:nvSpPr>
          <p:cNvPr id="4" name="Date Placeholder 3">
            <a:extLst>
              <a:ext uri="{FF2B5EF4-FFF2-40B4-BE49-F238E27FC236}">
                <a16:creationId xmlns:a16="http://schemas.microsoft.com/office/drawing/2014/main" id="{6E319EDA-4D23-4098-9862-9EBB7C91F8D1}"/>
              </a:ext>
            </a:extLst>
          </p:cNvPr>
          <p:cNvSpPr>
            <a:spLocks noGrp="1"/>
          </p:cNvSpPr>
          <p:nvPr>
            <p:ph type="dt" sz="quarter" idx="10"/>
          </p:nvPr>
        </p:nvSpPr>
        <p:spPr/>
        <p:txBody>
          <a:bodyPr/>
          <a:lstStyle/>
          <a:p>
            <a:pPr>
              <a:defRPr/>
            </a:pPr>
            <a:fld id="{D1580244-F55B-4ABE-9423-D2528C1423D6}" type="datetime1">
              <a:rPr lang="en-US" smtClean="0"/>
              <a:t>12/8/2024</a:t>
            </a:fld>
            <a:endParaRPr lang="en-US"/>
          </a:p>
        </p:txBody>
      </p:sp>
      <p:sp>
        <p:nvSpPr>
          <p:cNvPr id="5" name="Footer Placeholder 4">
            <a:extLst>
              <a:ext uri="{FF2B5EF4-FFF2-40B4-BE49-F238E27FC236}">
                <a16:creationId xmlns:a16="http://schemas.microsoft.com/office/drawing/2014/main" id="{4B9731E9-6A1F-45F7-B9F7-E8311596335F}"/>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8FC17396-C793-4839-8FAE-182812ECC79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1BF2217-9F28-45E7-BA88-89D727B3672B}" type="slidenum">
              <a:rPr lang="en-US" altLang="en-US">
                <a:solidFill>
                  <a:srgbClr val="898989"/>
                </a:solidFill>
                <a:latin typeface="Calibri" panose="020F0502020204030204" pitchFamily="34" charset="0"/>
              </a:rPr>
              <a:pPr eaLnBrk="1" hangingPunct="1"/>
              <a:t>93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8907688-C8AC-4E43-A35D-0E6F5EACC53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1207" name="Picture 2" descr="E:\NIET\Project\xLogo11.png.pagespeed.ic.pydHLuCQEZ.png">
            <a:extLst>
              <a:ext uri="{FF2B5EF4-FFF2-40B4-BE49-F238E27FC236}">
                <a16:creationId xmlns:a16="http://schemas.microsoft.com/office/drawing/2014/main" id="{03960AC2-DE95-4F0E-A0AB-89035C3CD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1F04C2F-B2F5-4006-9A06-F25ACB7F44EF}"/>
              </a:ext>
            </a:extLst>
          </p:cNvPr>
          <p:cNvSpPr>
            <a:spLocks noGrp="1"/>
          </p:cNvSpPr>
          <p:nvPr>
            <p:ph type="dt" sz="quarter" idx="10"/>
          </p:nvPr>
        </p:nvSpPr>
        <p:spPr/>
        <p:txBody>
          <a:bodyPr/>
          <a:lstStyle/>
          <a:p>
            <a:pPr>
              <a:defRPr/>
            </a:pPr>
            <a:fld id="{590E7CF5-72E7-4B31-B70D-3CE9F3A7C34F}" type="datetime1">
              <a:rPr lang="en-US" smtClean="0"/>
              <a:t>12/8/2024</a:t>
            </a:fld>
            <a:endParaRPr lang="en-US" dirty="0"/>
          </a:p>
        </p:txBody>
      </p:sp>
      <p:sp>
        <p:nvSpPr>
          <p:cNvPr id="5" name="Footer Placeholder 4">
            <a:extLst>
              <a:ext uri="{FF2B5EF4-FFF2-40B4-BE49-F238E27FC236}">
                <a16:creationId xmlns:a16="http://schemas.microsoft.com/office/drawing/2014/main" id="{C11AB646-0634-43ED-8BA7-D760C38DA345}"/>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DA3A9882-E8DB-4B35-9F29-9D71F620F59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1091D1B-8455-456B-A8C5-FADCEB746613}" type="slidenum">
              <a:rPr lang="en-US" altLang="en-US">
                <a:solidFill>
                  <a:srgbClr val="898989"/>
                </a:solidFill>
                <a:latin typeface="Calibri" panose="020F0502020204030204" pitchFamily="34" charset="0"/>
              </a:rPr>
              <a:pPr eaLnBrk="1" hangingPunct="1"/>
              <a:t>94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941F188-D4FA-41B0-90C8-93F0AF02F57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2230" name="Picture 2" descr="E:\NIET\Project\xLogo11.png.pagespeed.ic.pydHLuCQEZ.png">
            <a:extLst>
              <a:ext uri="{FF2B5EF4-FFF2-40B4-BE49-F238E27FC236}">
                <a16:creationId xmlns:a16="http://schemas.microsoft.com/office/drawing/2014/main" id="{02B1C9BD-19F5-40E7-889C-605B233FC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Rectangle 9">
            <a:extLst>
              <a:ext uri="{FF2B5EF4-FFF2-40B4-BE49-F238E27FC236}">
                <a16:creationId xmlns:a16="http://schemas.microsoft.com/office/drawing/2014/main" id="{5B78B4C3-238F-4657-A643-5E569E33781B}"/>
              </a:ext>
            </a:extLst>
          </p:cNvPr>
          <p:cNvSpPr>
            <a:spLocks noChangeArrowheads="1"/>
          </p:cNvSpPr>
          <p:nvPr/>
        </p:nvSpPr>
        <p:spPr bwMode="auto">
          <a:xfrm>
            <a:off x="457200" y="849215"/>
            <a:ext cx="8458200" cy="386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0000"/>
              </a:lnSpc>
            </a:pPr>
            <a:r>
              <a:rPr lang="en-US" sz="2400" b="1" dirty="0"/>
              <a:t> Knapsack Problem</a:t>
            </a:r>
          </a:p>
          <a:p>
            <a:pPr algn="just" eaLnBrk="1" hangingPunct="1">
              <a:lnSpc>
                <a:spcPct val="110000"/>
              </a:lnSpc>
            </a:pPr>
            <a:r>
              <a:rPr lang="en-US" sz="2400" b="1" dirty="0"/>
              <a:t>	</a:t>
            </a:r>
            <a:endParaRPr lang="en-US" altLang="zh-CN" sz="2200" dirty="0">
              <a:latin typeface="Calibri" panose="020F0502020204030204" pitchFamily="34" charset="0"/>
            </a:endParaRPr>
          </a:p>
          <a:p>
            <a:pPr algn="just" eaLnBrk="1" hangingPunct="1">
              <a:lnSpc>
                <a:spcPct val="110000"/>
              </a:lnSpc>
              <a:buFont typeface="Arial" panose="020B0604020202020204" pitchFamily="34" charset="0"/>
              <a:buChar char="•"/>
            </a:pPr>
            <a:r>
              <a:rPr lang="en-US" altLang="zh-CN" sz="2200" dirty="0">
                <a:latin typeface="Calibri" panose="020F0502020204030204" pitchFamily="34" charset="0"/>
              </a:rPr>
              <a:t>Given a knapsack with maximum capacity </a:t>
            </a:r>
            <a:r>
              <a:rPr lang="en-US" altLang="zh-CN" sz="2200" i="1" dirty="0">
                <a:latin typeface="Calibri" panose="020F0502020204030204" pitchFamily="34" charset="0"/>
              </a:rPr>
              <a:t>W</a:t>
            </a:r>
            <a:r>
              <a:rPr lang="en-US" altLang="zh-CN" sz="2200" dirty="0">
                <a:latin typeface="Calibri" panose="020F0502020204030204" pitchFamily="34" charset="0"/>
              </a:rPr>
              <a:t>, and a set </a:t>
            </a:r>
            <a:r>
              <a:rPr lang="en-US" altLang="zh-CN" sz="2200" i="1" dirty="0">
                <a:latin typeface="Calibri" panose="020F0502020204030204" pitchFamily="34" charset="0"/>
              </a:rPr>
              <a:t>S</a:t>
            </a:r>
            <a:r>
              <a:rPr lang="en-US" altLang="zh-CN" sz="2200" dirty="0">
                <a:latin typeface="Calibri" panose="020F0502020204030204" pitchFamily="34" charset="0"/>
              </a:rPr>
              <a:t> consisting of </a:t>
            </a:r>
            <a:r>
              <a:rPr lang="en-US" altLang="zh-CN" sz="2200" i="1" dirty="0">
                <a:latin typeface="Calibri" panose="020F0502020204030204" pitchFamily="34" charset="0"/>
              </a:rPr>
              <a:t>n</a:t>
            </a:r>
            <a:r>
              <a:rPr lang="en-US" altLang="zh-CN" sz="2200" dirty="0">
                <a:latin typeface="Calibri" panose="020F0502020204030204" pitchFamily="34" charset="0"/>
              </a:rPr>
              <a:t> items </a:t>
            </a:r>
          </a:p>
          <a:p>
            <a:pPr algn="just" eaLnBrk="1" hangingPunct="1">
              <a:lnSpc>
                <a:spcPct val="110000"/>
              </a:lnSpc>
              <a:buFont typeface="Arial" panose="020B0604020202020204" pitchFamily="34" charset="0"/>
              <a:buChar char="•"/>
            </a:pPr>
            <a:endParaRPr lang="en-US" altLang="zh-CN" sz="2200" dirty="0">
              <a:latin typeface="Calibri" panose="020F0502020204030204" pitchFamily="34" charset="0"/>
            </a:endParaRPr>
          </a:p>
          <a:p>
            <a:pPr algn="just" eaLnBrk="1" hangingPunct="1">
              <a:lnSpc>
                <a:spcPct val="110000"/>
              </a:lnSpc>
              <a:buFont typeface="Arial" panose="020B0604020202020204" pitchFamily="34" charset="0"/>
              <a:buChar char="•"/>
            </a:pPr>
            <a:r>
              <a:rPr lang="en-US" altLang="zh-CN" sz="2200" dirty="0">
                <a:latin typeface="Calibri" panose="020F0502020204030204" pitchFamily="34" charset="0"/>
              </a:rPr>
              <a:t>Each item </a:t>
            </a:r>
            <a:r>
              <a:rPr lang="en-US" altLang="zh-CN" sz="2200" i="1" dirty="0" err="1">
                <a:latin typeface="Calibri" panose="020F0502020204030204" pitchFamily="34" charset="0"/>
              </a:rPr>
              <a:t>i</a:t>
            </a:r>
            <a:r>
              <a:rPr lang="en-US" altLang="zh-CN" sz="2200" dirty="0">
                <a:latin typeface="Calibri" panose="020F0502020204030204" pitchFamily="34" charset="0"/>
              </a:rPr>
              <a:t> has some weight </a:t>
            </a:r>
            <a:r>
              <a:rPr lang="en-US" altLang="en-US" sz="2200" dirty="0" err="1">
                <a:latin typeface="Calibri" panose="020F0502020204030204" pitchFamily="34" charset="0"/>
              </a:rPr>
              <a:t>w</a:t>
            </a:r>
            <a:r>
              <a:rPr lang="en-US" altLang="en-US" sz="2200" baseline="-25000" dirty="0" err="1">
                <a:latin typeface="Calibri" panose="020F0502020204030204" pitchFamily="34" charset="0"/>
              </a:rPr>
              <a:t>i</a:t>
            </a:r>
            <a:r>
              <a:rPr lang="en-US" altLang="en-US" sz="2200" baseline="-25000" dirty="0">
                <a:latin typeface="Calibri" panose="020F0502020204030204" pitchFamily="34" charset="0"/>
              </a:rPr>
              <a:t> </a:t>
            </a:r>
            <a:r>
              <a:rPr lang="en-US" altLang="zh-CN" sz="2200" dirty="0">
                <a:latin typeface="Calibri" panose="020F0502020204030204" pitchFamily="34" charset="0"/>
              </a:rPr>
              <a:t>and benefit value </a:t>
            </a:r>
            <a:r>
              <a:rPr lang="en-US" altLang="zh-CN" sz="2200" i="1" dirty="0">
                <a:latin typeface="Calibri" panose="020F0502020204030204" pitchFamily="34" charset="0"/>
              </a:rPr>
              <a:t>b</a:t>
            </a:r>
            <a:r>
              <a:rPr lang="en-US" altLang="zh-CN" sz="2200" i="1" baseline="-25000" dirty="0">
                <a:latin typeface="Calibri" panose="020F0502020204030204" pitchFamily="34" charset="0"/>
              </a:rPr>
              <a:t>i</a:t>
            </a:r>
            <a:r>
              <a:rPr lang="en-US" altLang="zh-CN" sz="2200" baseline="-25000" dirty="0">
                <a:latin typeface="Calibri" panose="020F0502020204030204" pitchFamily="34" charset="0"/>
              </a:rPr>
              <a:t>  </a:t>
            </a:r>
            <a:r>
              <a:rPr lang="en-US" altLang="zh-CN" sz="2200" dirty="0">
                <a:latin typeface="Calibri" panose="020F0502020204030204" pitchFamily="34" charset="0"/>
              </a:rPr>
              <a:t>(all </a:t>
            </a:r>
            <a:r>
              <a:rPr lang="en-US" altLang="en-US" sz="2200" dirty="0" err="1">
                <a:latin typeface="Calibri" panose="020F0502020204030204" pitchFamily="34" charset="0"/>
              </a:rPr>
              <a:t>w</a:t>
            </a:r>
            <a:r>
              <a:rPr lang="en-US" altLang="en-US" sz="2200" baseline="-25000" dirty="0" err="1">
                <a:latin typeface="Calibri" panose="020F0502020204030204" pitchFamily="34" charset="0"/>
              </a:rPr>
              <a:t>i</a:t>
            </a:r>
            <a:r>
              <a:rPr lang="en-US" altLang="zh-CN" sz="2200" dirty="0">
                <a:latin typeface="Calibri" panose="020F0502020204030204" pitchFamily="34" charset="0"/>
              </a:rPr>
              <a:t>  and W are integer values)</a:t>
            </a:r>
          </a:p>
          <a:p>
            <a:pPr algn="just" eaLnBrk="1" hangingPunct="1">
              <a:lnSpc>
                <a:spcPct val="110000"/>
              </a:lnSpc>
              <a:buFont typeface="Arial" panose="020B0604020202020204" pitchFamily="34" charset="0"/>
              <a:buChar char="•"/>
            </a:pPr>
            <a:endParaRPr lang="en-US" altLang="zh-CN" sz="2200" dirty="0">
              <a:latin typeface="Calibri" panose="020F0502020204030204" pitchFamily="34" charset="0"/>
            </a:endParaRPr>
          </a:p>
          <a:p>
            <a:pPr algn="just" eaLnBrk="1" hangingPunct="1">
              <a:lnSpc>
                <a:spcPct val="110000"/>
              </a:lnSpc>
              <a:buFont typeface="Arial" panose="020B0604020202020204" pitchFamily="34" charset="0"/>
              <a:buChar char="•"/>
            </a:pPr>
            <a:r>
              <a:rPr lang="en-US" altLang="zh-CN" sz="2200" u="sng" dirty="0">
                <a:latin typeface="Calibri" panose="020F0502020204030204" pitchFamily="34" charset="0"/>
              </a:rPr>
              <a:t>Problem</a:t>
            </a:r>
            <a:r>
              <a:rPr lang="en-US" altLang="zh-CN" sz="2200" dirty="0">
                <a:latin typeface="Calibri" panose="020F0502020204030204" pitchFamily="34" charset="0"/>
              </a:rPr>
              <a:t>: How to pack the knapsack to achieve maximum total value of packed items?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7072BF-563B-404E-A551-4854B57B09E9}"/>
              </a:ext>
            </a:extLst>
          </p:cNvPr>
          <p:cNvSpPr>
            <a:spLocks noGrp="1"/>
          </p:cNvSpPr>
          <p:nvPr>
            <p:ph type="dt" sz="quarter" idx="10"/>
          </p:nvPr>
        </p:nvSpPr>
        <p:spPr/>
        <p:txBody>
          <a:bodyPr/>
          <a:lstStyle/>
          <a:p>
            <a:pPr>
              <a:defRPr/>
            </a:pPr>
            <a:fld id="{F012E1C7-AFBB-4F12-8AF0-93958D7CA4B4}" type="datetime1">
              <a:rPr lang="en-US" smtClean="0"/>
              <a:t>12/8/2024</a:t>
            </a:fld>
            <a:endParaRPr lang="en-US"/>
          </a:p>
        </p:txBody>
      </p:sp>
      <p:sp>
        <p:nvSpPr>
          <p:cNvPr id="5" name="Footer Placeholder 4">
            <a:extLst>
              <a:ext uri="{FF2B5EF4-FFF2-40B4-BE49-F238E27FC236}">
                <a16:creationId xmlns:a16="http://schemas.microsoft.com/office/drawing/2014/main" id="{9794AB6D-EDD2-43BB-9343-5508AF9111FD}"/>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817EE643-FD8C-4B46-A963-5F2DCC421C4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B2BA85-A300-44B7-8293-F9F3E4C700E1}" type="slidenum">
              <a:rPr lang="en-US" altLang="en-US">
                <a:solidFill>
                  <a:srgbClr val="898989"/>
                </a:solidFill>
                <a:latin typeface="Calibri" panose="020F0502020204030204" pitchFamily="34" charset="0"/>
              </a:rPr>
              <a:pPr eaLnBrk="1" hangingPunct="1"/>
              <a:t>95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32F09F9-1820-4BA0-860D-0BD7A9CABFCA}"/>
              </a:ext>
            </a:extLst>
          </p:cNvPr>
          <p:cNvSpPr txBox="1">
            <a:spLocks/>
          </p:cNvSpPr>
          <p:nvPr/>
        </p:nvSpPr>
        <p:spPr>
          <a:xfrm>
            <a:off x="1371600" y="-18426"/>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3255" name="Picture 2" descr="E:\NIET\Project\xLogo11.png.pagespeed.ic.pydHLuCQEZ.png">
            <a:extLst>
              <a:ext uri="{FF2B5EF4-FFF2-40B4-BE49-F238E27FC236}">
                <a16:creationId xmlns:a16="http://schemas.microsoft.com/office/drawing/2014/main" id="{CC7DF8CB-1518-43A9-A6C9-13C2322F4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27185" y="1219200"/>
            <a:ext cx="7010400" cy="4247317"/>
          </a:xfrm>
          <a:prstGeom prst="rect">
            <a:avLst/>
          </a:prstGeom>
        </p:spPr>
        <p:txBody>
          <a:bodyPr wrap="square">
            <a:spAutoFit/>
          </a:bodyPr>
          <a:lstStyle/>
          <a:p>
            <a:r>
              <a:rPr lang="en-US" dirty="0"/>
              <a:t>Algorithm: </a:t>
            </a:r>
          </a:p>
          <a:p>
            <a:endParaRPr lang="en-US" dirty="0"/>
          </a:p>
          <a:p>
            <a:r>
              <a:rPr lang="en-US" dirty="0"/>
              <a:t>Greedy-Fractional-Knapsack (w[1..n], p[1..n], W)</a:t>
            </a:r>
          </a:p>
          <a:p>
            <a:r>
              <a:rPr lang="en-US" dirty="0"/>
              <a:t>for i = 1 to n</a:t>
            </a:r>
          </a:p>
          <a:p>
            <a:r>
              <a:rPr lang="en-US" dirty="0"/>
              <a:t>do x[i] = 0</a:t>
            </a:r>
          </a:p>
          <a:p>
            <a:r>
              <a:rPr lang="en-US" dirty="0"/>
              <a:t>weight = 0</a:t>
            </a:r>
          </a:p>
          <a:p>
            <a:r>
              <a:rPr lang="en-US" dirty="0"/>
              <a:t>for i = 1 to n</a:t>
            </a:r>
          </a:p>
          <a:p>
            <a:r>
              <a:rPr lang="en-US" dirty="0"/>
              <a:t>if weight + w[i] ≤ W then</a:t>
            </a:r>
          </a:p>
          <a:p>
            <a:r>
              <a:rPr lang="en-US" dirty="0"/>
              <a:t>x[i] = 1</a:t>
            </a:r>
          </a:p>
          <a:p>
            <a:r>
              <a:rPr lang="en-US" dirty="0"/>
              <a:t>weight = weight + w[i]</a:t>
            </a:r>
          </a:p>
          <a:p>
            <a:r>
              <a:rPr lang="en-US" dirty="0"/>
              <a:t>else</a:t>
            </a:r>
          </a:p>
          <a:p>
            <a:r>
              <a:rPr lang="en-US" dirty="0"/>
              <a:t>x[i] = (W - weight) / w[i]</a:t>
            </a:r>
          </a:p>
          <a:p>
            <a:r>
              <a:rPr lang="en-US" dirty="0"/>
              <a:t>weight = W</a:t>
            </a:r>
          </a:p>
          <a:p>
            <a:r>
              <a:rPr lang="en-US" dirty="0"/>
              <a:t>break</a:t>
            </a:r>
          </a:p>
          <a:p>
            <a:r>
              <a:rPr lang="en-US" dirty="0"/>
              <a:t>return x</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C2F2CF8-80E4-47DA-9A16-D83F75C683C0}"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a:extLst>
              <a:ext uri="{FF2B5EF4-FFF2-40B4-BE49-F238E27FC236}">
                <a16:creationId xmlns:a16="http://schemas.microsoft.com/office/drawing/2014/main" id="{E32F09F9-1820-4BA0-860D-0BD7A9CABFCA}"/>
              </a:ext>
            </a:extLst>
          </p:cNvPr>
          <p:cNvSpPr txBox="1">
            <a:spLocks/>
          </p:cNvSpPr>
          <p:nvPr/>
        </p:nvSpPr>
        <p:spPr>
          <a:xfrm>
            <a:off x="1371600" y="-18426"/>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id="{CC7DF8CB-1518-43A9-A6C9-13C2322F4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33400" y="1143000"/>
            <a:ext cx="7086600" cy="1200329"/>
          </a:xfrm>
          <a:prstGeom prst="rect">
            <a:avLst/>
          </a:prstGeom>
        </p:spPr>
        <p:txBody>
          <a:bodyPr wrap="square">
            <a:spAutoFit/>
          </a:bodyPr>
          <a:lstStyle/>
          <a:p>
            <a:r>
              <a:rPr lang="en-US" dirty="0"/>
              <a:t>Example-</a:t>
            </a:r>
          </a:p>
          <a:p>
            <a:endParaRPr lang="en-US" dirty="0"/>
          </a:p>
          <a:p>
            <a:r>
              <a:rPr lang="en-US" dirty="0"/>
              <a:t>Let us consider that the capacity of the knapsack </a:t>
            </a:r>
            <a:r>
              <a:rPr lang="en-US" b="1" i="1" dirty="0"/>
              <a:t>W</a:t>
            </a:r>
            <a:r>
              <a:rPr lang="en-US" b="1" dirty="0"/>
              <a:t> = 60</a:t>
            </a:r>
            <a:r>
              <a:rPr lang="en-US" dirty="0"/>
              <a:t> and the list of provided items are shown in the following table −</a:t>
            </a:r>
          </a:p>
        </p:txBody>
      </p:sp>
      <p:graphicFrame>
        <p:nvGraphicFramePr>
          <p:cNvPr id="10" name="Table 9"/>
          <p:cNvGraphicFramePr>
            <a:graphicFrameLocks noGrp="1"/>
          </p:cNvGraphicFramePr>
          <p:nvPr>
            <p:extLst>
              <p:ext uri="{D42A27DB-BD31-4B8C-83A1-F6EECF244321}">
                <p14:modId xmlns:p14="http://schemas.microsoft.com/office/powerpoint/2010/main" val="1754799104"/>
              </p:ext>
            </p:extLst>
          </p:nvPr>
        </p:nvGraphicFramePr>
        <p:xfrm>
          <a:off x="723904" y="2699861"/>
          <a:ext cx="7658095" cy="2634138"/>
        </p:xfrm>
        <a:graphic>
          <a:graphicData uri="http://schemas.openxmlformats.org/drawingml/2006/table">
            <a:tbl>
              <a:tblPr/>
              <a:tblGrid>
                <a:gridCol w="1531619">
                  <a:extLst>
                    <a:ext uri="{9D8B030D-6E8A-4147-A177-3AD203B41FA5}">
                      <a16:colId xmlns:a16="http://schemas.microsoft.com/office/drawing/2014/main" val="20000"/>
                    </a:ext>
                  </a:extLst>
                </a:gridCol>
                <a:gridCol w="1531619">
                  <a:extLst>
                    <a:ext uri="{9D8B030D-6E8A-4147-A177-3AD203B41FA5}">
                      <a16:colId xmlns:a16="http://schemas.microsoft.com/office/drawing/2014/main" val="20001"/>
                    </a:ext>
                  </a:extLst>
                </a:gridCol>
                <a:gridCol w="1531619">
                  <a:extLst>
                    <a:ext uri="{9D8B030D-6E8A-4147-A177-3AD203B41FA5}">
                      <a16:colId xmlns:a16="http://schemas.microsoft.com/office/drawing/2014/main" val="20002"/>
                    </a:ext>
                  </a:extLst>
                </a:gridCol>
                <a:gridCol w="1531619">
                  <a:extLst>
                    <a:ext uri="{9D8B030D-6E8A-4147-A177-3AD203B41FA5}">
                      <a16:colId xmlns:a16="http://schemas.microsoft.com/office/drawing/2014/main" val="20003"/>
                    </a:ext>
                  </a:extLst>
                </a:gridCol>
                <a:gridCol w="1531619">
                  <a:extLst>
                    <a:ext uri="{9D8B030D-6E8A-4147-A177-3AD203B41FA5}">
                      <a16:colId xmlns:a16="http://schemas.microsoft.com/office/drawing/2014/main" val="20004"/>
                    </a:ext>
                  </a:extLst>
                </a:gridCol>
              </a:tblGrid>
              <a:tr h="556932">
                <a:tc>
                  <a:txBody>
                    <a:bodyPr/>
                    <a:lstStyle/>
                    <a:p>
                      <a:pPr algn="ctr" fontAlgn="t"/>
                      <a:r>
                        <a:rPr lang="en-US">
                          <a:effectLst/>
                        </a:rPr>
                        <a:t>Item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A</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B</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C</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D</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556932">
                <a:tc>
                  <a:txBody>
                    <a:bodyPr/>
                    <a:lstStyle/>
                    <a:p>
                      <a:pPr fontAlgn="t"/>
                      <a:r>
                        <a:rPr lang="en-US">
                          <a:effectLst/>
                        </a:rPr>
                        <a:t>Profit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280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100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556932">
                <a:tc>
                  <a:txBody>
                    <a:bodyPr/>
                    <a:lstStyle/>
                    <a:p>
                      <a:pPr fontAlgn="t"/>
                      <a:r>
                        <a:rPr lang="en-US">
                          <a:effectLst/>
                        </a:rPr>
                        <a:t>Weight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40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24</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963342">
                <a:tc>
                  <a:txBody>
                    <a:bodyPr/>
                    <a:lstStyle/>
                    <a:p>
                      <a:pPr fontAlgn="t"/>
                      <a:r>
                        <a:rPr lang="en-US">
                          <a:effectLst/>
                        </a:rPr>
                        <a:t>Ratio </a:t>
                      </a:r>
                      <a:r>
                        <a:rPr lang="en-US" b="0" i="0" u="none" strike="noStrike">
                          <a:effectLst/>
                          <a:latin typeface="MathJax_Main"/>
                        </a:rPr>
                        <a:t>(</a:t>
                      </a:r>
                      <a:r>
                        <a:rPr lang="en-US" b="0" i="0" u="none" strike="noStrike">
                          <a:effectLst/>
                          <a:latin typeface="MathJax_Math-italic"/>
                        </a:rPr>
                        <a:t>piwi</a:t>
                      </a:r>
                      <a:r>
                        <a:rPr lang="en-US" b="0" i="0" u="none" strike="noStrike">
                          <a:effectLst/>
                          <a:latin typeface="MathJax_Main"/>
                        </a:rPr>
                        <a:t>)</a:t>
                      </a:r>
                      <a:r>
                        <a:rPr lang="en-US" b="0" i="0" u="none" strike="noStrike">
                          <a:effectLst/>
                        </a:rPr>
                        <a:t>(piwi)</a:t>
                      </a:r>
                      <a:endParaRPr lang="en-US">
                        <a:effectLst/>
                      </a:endParaRP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7</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6</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dirty="0">
                          <a:effectLst/>
                        </a:rPr>
                        <a:t>5</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799559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0CCFA7-A8FE-4F5F-AA3F-CB297B836D6E}"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pic>
        <p:nvPicPr>
          <p:cNvPr id="7" name="Picture 2" descr="E:\NIET\Project\xLogo11.png.pagespeed.ic.pydHLuCQEZ.png">
            <a:extLst>
              <a:ext uri="{FF2B5EF4-FFF2-40B4-BE49-F238E27FC236}">
                <a16:creationId xmlns:a16="http://schemas.microsoft.com/office/drawing/2014/main" id="{CC7DF8CB-1518-43A9-A6C9-13C2322F4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E32F09F9-1820-4BA0-860D-0BD7A9CABFCA}"/>
              </a:ext>
            </a:extLst>
          </p:cNvPr>
          <p:cNvSpPr txBox="1">
            <a:spLocks/>
          </p:cNvSpPr>
          <p:nvPr/>
        </p:nvSpPr>
        <p:spPr>
          <a:xfrm>
            <a:off x="1371600" y="-18426"/>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graphicFrame>
        <p:nvGraphicFramePr>
          <p:cNvPr id="9" name="Table 8"/>
          <p:cNvGraphicFramePr>
            <a:graphicFrameLocks noGrp="1"/>
          </p:cNvGraphicFramePr>
          <p:nvPr>
            <p:extLst>
              <p:ext uri="{D42A27DB-BD31-4B8C-83A1-F6EECF244321}">
                <p14:modId xmlns:p14="http://schemas.microsoft.com/office/powerpoint/2010/main" val="3311359998"/>
              </p:ext>
            </p:extLst>
          </p:nvPr>
        </p:nvGraphicFramePr>
        <p:xfrm>
          <a:off x="990600" y="2362200"/>
          <a:ext cx="6858000" cy="274320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579991">
                <a:tc>
                  <a:txBody>
                    <a:bodyPr/>
                    <a:lstStyle/>
                    <a:p>
                      <a:pPr algn="ctr" fontAlgn="t"/>
                      <a:r>
                        <a:rPr lang="en-US" dirty="0">
                          <a:effectLst/>
                        </a:rPr>
                        <a:t>Item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B</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A</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C</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D</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579991">
                <a:tc>
                  <a:txBody>
                    <a:bodyPr/>
                    <a:lstStyle/>
                    <a:p>
                      <a:pPr fontAlgn="t"/>
                      <a:r>
                        <a:rPr lang="en-US">
                          <a:effectLst/>
                        </a:rPr>
                        <a:t>Profit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100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dirty="0">
                          <a:effectLst/>
                        </a:rPr>
                        <a:t>280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579991">
                <a:tc>
                  <a:txBody>
                    <a:bodyPr/>
                    <a:lstStyle/>
                    <a:p>
                      <a:pPr fontAlgn="t"/>
                      <a:r>
                        <a:rPr lang="en-US">
                          <a:effectLst/>
                        </a:rPr>
                        <a:t>Weight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10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40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20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24</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003227">
                <a:tc>
                  <a:txBody>
                    <a:bodyPr/>
                    <a:lstStyle/>
                    <a:p>
                      <a:pPr fontAlgn="t"/>
                      <a:r>
                        <a:rPr lang="en-US">
                          <a:effectLst/>
                        </a:rPr>
                        <a:t>Ratio </a:t>
                      </a:r>
                      <a:r>
                        <a:rPr lang="en-US" b="0" i="0" u="none" strike="noStrike">
                          <a:effectLst/>
                          <a:latin typeface="MathJax_Main"/>
                        </a:rPr>
                        <a:t>(</a:t>
                      </a:r>
                      <a:r>
                        <a:rPr lang="en-US" b="0" i="0" u="none" strike="noStrike">
                          <a:effectLst/>
                          <a:latin typeface="MathJax_Math-italic"/>
                        </a:rPr>
                        <a:t>piwi</a:t>
                      </a:r>
                      <a:r>
                        <a:rPr lang="en-US" b="0" i="0" u="none" strike="noStrike">
                          <a:effectLst/>
                          <a:latin typeface="MathJax_Main"/>
                        </a:rPr>
                        <a:t>)</a:t>
                      </a:r>
                      <a:r>
                        <a:rPr lang="en-US" b="0" i="0" u="none" strike="noStrike">
                          <a:effectLst/>
                        </a:rPr>
                        <a:t>(piwi)</a:t>
                      </a:r>
                      <a:endParaRPr lang="en-US">
                        <a:effectLst/>
                      </a:endParaRP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7</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a:effectLst/>
                        </a:rPr>
                        <a:t>6</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ctr"/>
                      <a:r>
                        <a:rPr lang="en-US" dirty="0">
                          <a:effectLst/>
                        </a:rPr>
                        <a:t>5</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0" y="1241110"/>
            <a:ext cx="92221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Nunito"/>
                <a:cs typeface="Arial" pitchFamily="34" charset="0"/>
              </a:rPr>
              <a:t>As the provided items are not sorted based on </a:t>
            </a:r>
            <a:r>
              <a:rPr kumimoji="0" lang="en-US" sz="1400" b="0" i="0" u="none" strike="noStrike" cap="none" normalizeH="0" baseline="0" dirty="0">
                <a:ln>
                  <a:noFill/>
                </a:ln>
                <a:solidFill>
                  <a:srgbClr val="000000"/>
                </a:solidFill>
                <a:effectLst/>
                <a:latin typeface="MathJax_Main-bold"/>
                <a:cs typeface="Arial" pitchFamily="34" charset="0"/>
              </a:rPr>
              <a:t>pi/</a:t>
            </a:r>
            <a:r>
              <a:rPr kumimoji="0" lang="en-US" sz="1400" b="0" i="0" u="none" strike="noStrike" cap="none" normalizeH="0" baseline="0" dirty="0" err="1">
                <a:ln>
                  <a:noFill/>
                </a:ln>
                <a:solidFill>
                  <a:srgbClr val="000000"/>
                </a:solidFill>
                <a:effectLst/>
                <a:latin typeface="Nunito"/>
                <a:cs typeface="Arial" pitchFamily="34" charset="0"/>
              </a:rPr>
              <a:t>wi</a:t>
            </a:r>
            <a:r>
              <a:rPr kumimoji="0" lang="en-US" sz="1400" b="0" i="0" u="none" strike="noStrike" cap="none" normalizeH="0" baseline="0" dirty="0">
                <a:ln>
                  <a:noFill/>
                </a:ln>
                <a:solidFill>
                  <a:srgbClr val="000000"/>
                </a:solidFill>
                <a:effectLst/>
                <a:latin typeface="Nunito"/>
                <a:cs typeface="Arial" pitchFamily="34" charset="0"/>
              </a:rPr>
              <a:t>. After sorting, the items are as shown in the following table</a:t>
            </a:r>
            <a:r>
              <a:rPr kumimoji="0" lang="en-US" sz="1200" b="0" i="0" u="none" strike="noStrike" cap="none" normalizeH="0" baseline="0" dirty="0">
                <a:ln>
                  <a:noFill/>
                </a:ln>
                <a:solidFill>
                  <a:srgbClr val="000000"/>
                </a:solidFill>
                <a:effectLst/>
                <a:latin typeface="Nunito"/>
                <a:cs typeface="Arial" pitchFamily="34"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36255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E808A1-D621-4282-888F-3CA52C4B1531}" type="datetime1">
              <a:rPr lang="en-US" smtClean="0"/>
              <a:t>12/8/2024</a:t>
            </a:fld>
            <a:endParaRPr lang="en-US"/>
          </a:p>
        </p:txBody>
      </p:sp>
      <p:sp>
        <p:nvSpPr>
          <p:cNvPr id="5" name="Footer Placeholder 4"/>
          <p:cNvSpPr>
            <a:spLocks noGrp="1"/>
          </p:cNvSpPr>
          <p:nvPr>
            <p:ph type="ftr" sz="quarter" idx="11"/>
          </p:nvPr>
        </p:nvSpPr>
        <p:spPr/>
        <p:txBody>
          <a:bodyPr/>
          <a:lstStyle/>
          <a:p>
            <a:r>
              <a:rPr lang="fi-FI" dirty="0"/>
              <a:t>Anamika Chaudhary   ACSE0401 DAA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a:extLst>
              <a:ext uri="{FF2B5EF4-FFF2-40B4-BE49-F238E27FC236}">
                <a16:creationId xmlns:a16="http://schemas.microsoft.com/office/drawing/2014/main" id="{EDE439D4-1693-4483-AA64-FB2316AB9AB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8" name="Picture 2" descr="E:\NIET\Project\xLogo11.png.pagespeed.ic.pydHLuCQEZ.png">
            <a:extLst>
              <a:ext uri="{FF2B5EF4-FFF2-40B4-BE49-F238E27FC236}">
                <a16:creationId xmlns:a16="http://schemas.microsoft.com/office/drawing/2014/main" id="{BAFD8EB4-2404-46B9-9604-E1C6B3C6E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381000" y="1219200"/>
            <a:ext cx="8382000" cy="5078313"/>
          </a:xfrm>
          <a:prstGeom prst="rect">
            <a:avLst/>
          </a:prstGeom>
        </p:spPr>
        <p:txBody>
          <a:bodyPr wrap="square">
            <a:spAutoFit/>
          </a:bodyPr>
          <a:lstStyle/>
          <a:p>
            <a:r>
              <a:rPr lang="en-US" dirty="0"/>
              <a:t>Solution</a:t>
            </a:r>
          </a:p>
          <a:p>
            <a:r>
              <a:rPr lang="en-US" dirty="0"/>
              <a:t>After sorting all the items according to pi/</a:t>
            </a:r>
            <a:r>
              <a:rPr lang="en-US" dirty="0" err="1"/>
              <a:t>wi</a:t>
            </a:r>
            <a:r>
              <a:rPr lang="en-US" dirty="0"/>
              <a:t>. First all of B is chosen as weight of B is less than the capacity of the knapsack. Next, item A is chosen, as the available capacity of the knapsack is greater than the weight of A. Now, C is chosen as the next item. However, the whole item cannot be chosen as the remaining capacity of the knapsack is less than the weight of C.</a:t>
            </a:r>
          </a:p>
          <a:p>
            <a:endParaRPr lang="en-US" dirty="0"/>
          </a:p>
          <a:p>
            <a:r>
              <a:rPr lang="en-US" dirty="0"/>
              <a:t>Hence, fraction of C (i.e. (60 − 50)/20) is chosen.</a:t>
            </a:r>
          </a:p>
          <a:p>
            <a:endParaRPr lang="en-US" dirty="0"/>
          </a:p>
          <a:p>
            <a:r>
              <a:rPr lang="en-US" dirty="0"/>
              <a:t>Now, the capacity of the Knapsack is equal to the selected items. Hence, no more item can be selected.</a:t>
            </a:r>
          </a:p>
          <a:p>
            <a:endParaRPr lang="en-US" dirty="0"/>
          </a:p>
          <a:p>
            <a:r>
              <a:rPr lang="en-US" dirty="0"/>
              <a:t>The total weight of the selected items is 10 + 40 + 20 * (10/20) = 60</a:t>
            </a:r>
          </a:p>
          <a:p>
            <a:endParaRPr lang="en-US" dirty="0"/>
          </a:p>
          <a:p>
            <a:r>
              <a:rPr lang="en-US" dirty="0"/>
              <a:t>And the total profit is 100 + 280 + 120 * (10/20) = 380 + 60 = 440</a:t>
            </a:r>
          </a:p>
          <a:p>
            <a:endParaRPr lang="en-US" dirty="0"/>
          </a:p>
          <a:p>
            <a:r>
              <a:rPr lang="en-US" dirty="0"/>
              <a:t>This is the optimal solution. We cannot gain more profit selecting any different combination of items.</a:t>
            </a:r>
          </a:p>
        </p:txBody>
      </p:sp>
    </p:spTree>
    <p:extLst>
      <p:ext uri="{BB962C8B-B14F-4D97-AF65-F5344CB8AC3E}">
        <p14:creationId xmlns:p14="http://schemas.microsoft.com/office/powerpoint/2010/main" val="38496096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a:extLst>
              <a:ext uri="{FF2B5EF4-FFF2-40B4-BE49-F238E27FC236}">
                <a16:creationId xmlns:a16="http://schemas.microsoft.com/office/drawing/2014/main" id="{BAC7FD92-43C5-439E-8489-8D278A7865C5}"/>
              </a:ext>
            </a:extLst>
          </p:cNvPr>
          <p:cNvSpPr>
            <a:spLocks noGrp="1"/>
          </p:cNvSpPr>
          <p:nvPr>
            <p:ph idx="4294967295"/>
          </p:nvPr>
        </p:nvSpPr>
        <p:spPr>
          <a:xfrm>
            <a:off x="228600" y="914400"/>
            <a:ext cx="8763000" cy="1676400"/>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sp>
        <p:nvSpPr>
          <p:cNvPr id="4" name="Date Placeholder 3">
            <a:extLst>
              <a:ext uri="{FF2B5EF4-FFF2-40B4-BE49-F238E27FC236}">
                <a16:creationId xmlns:a16="http://schemas.microsoft.com/office/drawing/2014/main" id="{EC8320CA-CAD4-47B1-90AF-DD14E4864AAF}"/>
              </a:ext>
            </a:extLst>
          </p:cNvPr>
          <p:cNvSpPr>
            <a:spLocks noGrp="1"/>
          </p:cNvSpPr>
          <p:nvPr>
            <p:ph type="dt" sz="quarter" idx="10"/>
          </p:nvPr>
        </p:nvSpPr>
        <p:spPr/>
        <p:txBody>
          <a:bodyPr/>
          <a:lstStyle/>
          <a:p>
            <a:pPr>
              <a:defRPr/>
            </a:pPr>
            <a:fld id="{18CF56A9-D3E0-4315-BAEC-E3F4FFEFD006}" type="datetime1">
              <a:rPr lang="en-US" smtClean="0"/>
              <a:t>12/8/2024</a:t>
            </a:fld>
            <a:endParaRPr lang="en-US"/>
          </a:p>
        </p:txBody>
      </p:sp>
      <p:sp>
        <p:nvSpPr>
          <p:cNvPr id="5" name="Footer Placeholder 4">
            <a:extLst>
              <a:ext uri="{FF2B5EF4-FFF2-40B4-BE49-F238E27FC236}">
                <a16:creationId xmlns:a16="http://schemas.microsoft.com/office/drawing/2014/main" id="{E4BA6D6A-6EA9-4144-A571-BEE1BEEA823B}"/>
              </a:ext>
            </a:extLst>
          </p:cNvPr>
          <p:cNvSpPr>
            <a:spLocks noGrp="1"/>
          </p:cNvSpPr>
          <p:nvPr>
            <p:ph type="ftr" sz="quarter" idx="11"/>
          </p:nvPr>
        </p:nvSpPr>
        <p:spPr>
          <a:xfrm>
            <a:off x="2514600" y="6356350"/>
            <a:ext cx="5029200" cy="365125"/>
          </a:xfrm>
        </p:spPr>
        <p:txBody>
          <a:bodyPr/>
          <a:lstStyle/>
          <a:p>
            <a:pPr>
              <a:defRPr/>
            </a:pPr>
            <a:r>
              <a:rPr lang="fi-FI" dirty="0"/>
              <a:t>Anamika Chaudhary   ACSE0401 DAA        Unit III</a:t>
            </a:r>
            <a:endParaRPr lang="en-US" dirty="0"/>
          </a:p>
        </p:txBody>
      </p:sp>
      <p:sp>
        <p:nvSpPr>
          <p:cNvPr id="6" name="Slide Number Placeholder 5">
            <a:extLst>
              <a:ext uri="{FF2B5EF4-FFF2-40B4-BE49-F238E27FC236}">
                <a16:creationId xmlns:a16="http://schemas.microsoft.com/office/drawing/2014/main" id="{DBBDCC2C-B093-434C-BC67-A9A21D9A607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60C1891-611B-4E29-BB59-58AE47C08C93}" type="slidenum">
              <a:rPr lang="en-US" altLang="en-US">
                <a:solidFill>
                  <a:srgbClr val="898989"/>
                </a:solidFill>
                <a:latin typeface="Calibri" panose="020F0502020204030204" pitchFamily="34" charset="0"/>
              </a:rPr>
              <a:pPr eaLnBrk="1" hangingPunct="1"/>
              <a:t>99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DE439D4-1693-4483-AA64-FB2316AB9AB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Greedy Algorithm (CO3)</a:t>
            </a:r>
          </a:p>
        </p:txBody>
      </p:sp>
      <p:pic>
        <p:nvPicPr>
          <p:cNvPr id="55303" name="Picture 2" descr="E:\NIET\Project\xLogo11.png.pagespeed.ic.pydHLuCQEZ.png">
            <a:extLst>
              <a:ext uri="{FF2B5EF4-FFF2-40B4-BE49-F238E27FC236}">
                <a16:creationId xmlns:a16="http://schemas.microsoft.com/office/drawing/2014/main" id="{BAFD8EB4-2404-46B9-9604-E1C6B3C6E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B1A89BF2-8070-432C-A694-ACA9838AB4B4}"/>
              </a:ext>
            </a:extLst>
          </p:cNvPr>
          <p:cNvSpPr/>
          <p:nvPr/>
        </p:nvSpPr>
        <p:spPr>
          <a:xfrm>
            <a:off x="241300" y="914400"/>
            <a:ext cx="8445500" cy="501676"/>
          </a:xfrm>
          <a:prstGeom prst="rect">
            <a:avLst/>
          </a:prstGeom>
        </p:spPr>
        <p:txBody>
          <a:bodyPr>
            <a:spAutoFit/>
          </a:bodyPr>
          <a:lstStyle/>
          <a:p>
            <a:pPr fontAlgn="auto">
              <a:lnSpc>
                <a:spcPct val="95000"/>
              </a:lnSpc>
              <a:spcAft>
                <a:spcPts val="0"/>
              </a:spcAft>
              <a:defRPr/>
            </a:pPr>
            <a:r>
              <a:rPr lang="en-US" sz="2800" b="1" dirty="0">
                <a:solidFill>
                  <a:srgbClr val="3B62AF"/>
                </a:solidFill>
                <a:latin typeface="+mj-lt"/>
                <a:cs typeface="+mn-cs"/>
              </a:rPr>
              <a:t>Huffman Coding </a:t>
            </a:r>
          </a:p>
        </p:txBody>
      </p:sp>
      <p:pic>
        <p:nvPicPr>
          <p:cNvPr id="55305" name="Picture 2" descr="characters sorted according to frequencies">
            <a:extLst>
              <a:ext uri="{FF2B5EF4-FFF2-40B4-BE49-F238E27FC236}">
                <a16:creationId xmlns:a16="http://schemas.microsoft.com/office/drawing/2014/main" id="{448B62A7-51A2-4D81-82F3-9D3D4E0F1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956" y="1799056"/>
            <a:ext cx="67960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Rectangle 10">
            <a:extLst>
              <a:ext uri="{FF2B5EF4-FFF2-40B4-BE49-F238E27FC236}">
                <a16:creationId xmlns:a16="http://schemas.microsoft.com/office/drawing/2014/main" id="{569FDC5A-C0B4-4734-AF08-C96B4ADE5B37}"/>
              </a:ext>
            </a:extLst>
          </p:cNvPr>
          <p:cNvSpPr>
            <a:spLocks noChangeArrowheads="1"/>
          </p:cNvSpPr>
          <p:nvPr/>
        </p:nvSpPr>
        <p:spPr bwMode="auto">
          <a:xfrm>
            <a:off x="539750" y="2838091"/>
            <a:ext cx="78486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a:p>
            <a:pPr marL="342900" indent="-342900" algn="just" eaLnBrk="1" hangingPunct="1">
              <a:buFont typeface="Arial" panose="020B0604020202020204" pitchFamily="34" charset="0"/>
              <a:buChar char="•"/>
            </a:pPr>
            <a:r>
              <a:rPr lang="en-US" altLang="en-US" sz="2200" dirty="0">
                <a:latin typeface="+mj-lt"/>
              </a:rPr>
              <a:t>we make a new node and then pick the first two nodes from the sorted character and make the first node left child of the new node and second node as the right child of the new node. </a:t>
            </a:r>
          </a:p>
          <a:p>
            <a:pPr marL="342900" indent="-342900" algn="just" eaLnBrk="1" hangingPunct="1">
              <a:buFont typeface="Arial" panose="020B0604020202020204" pitchFamily="34" charset="0"/>
              <a:buChar char="•"/>
            </a:pPr>
            <a:r>
              <a:rPr lang="en-US" altLang="en-US" sz="2200" dirty="0">
                <a:latin typeface="+mj-lt"/>
              </a:rPr>
              <a:t>The value of the new node is the summation of the values of the children nodes.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1304</TotalTime>
  <Words>9762</Words>
  <Application>Microsoft Office PowerPoint</Application>
  <PresentationFormat>On-screen Show (4:3)</PresentationFormat>
  <Paragraphs>1955</Paragraphs>
  <Slides>159</Slides>
  <Notes>41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159</vt:i4>
      </vt:variant>
    </vt:vector>
  </HeadingPairs>
  <TitlesOfParts>
    <vt:vector size="174" baseType="lpstr">
      <vt:lpstr>Arial</vt:lpstr>
      <vt:lpstr>Calibri</vt:lpstr>
      <vt:lpstr>Comic Sans MS</vt:lpstr>
      <vt:lpstr>Constantia</vt:lpstr>
      <vt:lpstr>MathJax_Main</vt:lpstr>
      <vt:lpstr>MathJax_Main-bold</vt:lpstr>
      <vt:lpstr>MathJax_Math-italic</vt:lpstr>
      <vt:lpstr>Monotype Sorts</vt:lpstr>
      <vt:lpstr>Noto Sans</vt:lpstr>
      <vt:lpstr>Nunito</vt:lpstr>
      <vt:lpstr>Symbol</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Bellman Ford Algorithm</vt:lpstr>
      <vt:lpstr>Bellman Ford Algorithm</vt:lpstr>
      <vt:lpstr>Bellman Ford Algorithm</vt:lpstr>
      <vt:lpstr>Bellman Ford Algorithm</vt:lpstr>
      <vt:lpstr>Bellman Ford Algorithm</vt:lpstr>
      <vt:lpstr>Bellman Ford Algorithm</vt:lpstr>
      <vt:lpstr>Bellman Ford Algorithm</vt:lpstr>
      <vt:lpstr>Bellman Ford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Anamika Chaudhary</cp:lastModifiedBy>
  <cp:revision>151</cp:revision>
  <dcterms:created xsi:type="dcterms:W3CDTF">2006-08-16T00:00:00Z</dcterms:created>
  <dcterms:modified xsi:type="dcterms:W3CDTF">2024-12-08T14:52:46Z</dcterms:modified>
</cp:coreProperties>
</file>